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58" r:id="rId3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366" y="-2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7869" y="13364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c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296001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296001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952509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TextEdit="1"/>
          </p:cNvSpPr>
          <p:nvPr/>
        </p:nvSpPr>
        <p:spPr>
          <a:xfrm>
            <a:off x="707745" y="1054126"/>
            <a:ext cx="676751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12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AutoShape 2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0" name="AutoShape 4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036" name="AutoShape 4" descr="http://img1.imgtn.bdimg.com/it/u=1633991937,2397373984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038" name="AutoShape 6" descr="http://img2.imgtn.bdimg.com/it/u=1633991937,2397373984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椭圆 8"/>
          <p:cNvSpPr/>
          <p:nvPr/>
        </p:nvSpPr>
        <p:spPr>
          <a:xfrm>
            <a:off x="1932378" y="1987371"/>
            <a:ext cx="717550" cy="914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73347" y="1976365"/>
            <a:ext cx="666750" cy="9254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1844971" y="1683716"/>
            <a:ext cx="626631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6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23 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梅兰芳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蓄须</a:t>
            </a:r>
            <a:endParaRPr lang="zh-CN" altLang="en-US" sz="7200" b="1" dirty="0" smtClean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2051721" y="3421022"/>
            <a:ext cx="538162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</a:pPr>
            <a:r>
              <a:rPr lang="zh-CN" altLang="en-US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编版</a:t>
            </a:r>
            <a:r>
              <a:rPr lang="en-US" altLang="zh-CN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四年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级上册</a:t>
            </a:r>
            <a:endParaRPr lang="zh-CN" altLang="en-US" sz="266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51721" y="3326797"/>
            <a:ext cx="504063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0" y="5563350"/>
            <a:ext cx="9144000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2"/>
          <p:cNvSpPr>
            <a:spLocks noChangeArrowheads="1"/>
          </p:cNvSpPr>
          <p:nvPr/>
        </p:nvSpPr>
        <p:spPr bwMode="auto">
          <a:xfrm>
            <a:off x="285228" y="1866889"/>
            <a:ext cx="2589171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斩钉截铁：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" name="矩形 2"/>
          <p:cNvSpPr>
            <a:spLocks noChangeArrowheads="1"/>
          </p:cNvSpPr>
          <p:nvPr/>
        </p:nvSpPr>
        <p:spPr bwMode="auto">
          <a:xfrm>
            <a:off x="642276" y="2832097"/>
            <a:ext cx="121444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破绽：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95510" y="1809740"/>
            <a:ext cx="6357982" cy="147181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形容说话或行动坚决果断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毫不犹豫。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57" y="2762246"/>
            <a:ext cx="6436377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比喻语言行动中露出的漏洞。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384678" y="952484"/>
            <a:ext cx="1627369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吟唱：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232" y="857233"/>
            <a:ext cx="2571768" cy="147181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声调抑扬地念。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642594" y="3784604"/>
            <a:ext cx="121444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妄想：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3714753"/>
            <a:ext cx="4993675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不切实际的胡思乱想。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642594" y="4832361"/>
            <a:ext cx="121444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气节：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4762510"/>
            <a:ext cx="6436377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坚持正义、宁死不屈的品质。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3" grpId="0" bldLvl="0" animBg="1"/>
      <p:bldP spid="14" grpId="0" bldLvl="0" animBg="1"/>
      <p:bldP spid="15" grpId="0"/>
      <p:bldP spid="16" grpId="0" bldLvl="0" animBg="1"/>
      <p:bldP spid="8" grpId="0"/>
      <p:bldP spid="9" grpId="0" bldLvl="0" animBg="1"/>
      <p:bldP spid="10" grpId="0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64926" y="3621194"/>
            <a:ext cx="6501130" cy="23046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圆角矩形 3"/>
          <p:cNvSpPr/>
          <p:nvPr/>
        </p:nvSpPr>
        <p:spPr>
          <a:xfrm>
            <a:off x="1928496" y="1125221"/>
            <a:ext cx="6985000" cy="22081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TextBox 30"/>
          <p:cNvSpPr txBox="1"/>
          <p:nvPr/>
        </p:nvSpPr>
        <p:spPr>
          <a:xfrm>
            <a:off x="1928794" y="1523988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邀请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8178" y="1523988"/>
            <a:ext cx="114300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要请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248" y="1555738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吟唱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44207" y="1555738"/>
            <a:ext cx="114300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吟咏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43702" y="1530257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签订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54036" y="1523988"/>
            <a:ext cx="975683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签署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2309806"/>
            <a:ext cx="142876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困顿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14678" y="2285993"/>
            <a:ext cx="1000132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9246" y="3810003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87680" y="3810003"/>
            <a:ext cx="114300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27846" y="3810005"/>
            <a:ext cx="215487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妄想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56606" y="3810003"/>
            <a:ext cx="107157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98589" y="4881574"/>
            <a:ext cx="2183798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斩钉截铁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82386" y="4857761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犹豫不决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596" y="666732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3738100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反义词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8983" y="3429001"/>
            <a:ext cx="7643866" cy="211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281486" y="2381244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破绽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82293" y="2381244"/>
            <a:ext cx="1018546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漏洞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43702" y="2381244"/>
            <a:ext cx="1571636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妄想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9586" y="2381244"/>
            <a:ext cx="1000132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幻想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20" grpId="0"/>
      <p:bldP spid="21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9391" y="644692"/>
            <a:ext cx="3278462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近义词辨析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035685" y="1494436"/>
          <a:ext cx="7645242" cy="364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/>
                <a:gridCol w="2034064"/>
                <a:gridCol w="4334828"/>
              </a:tblGrid>
              <a:tr h="5016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+mn-ea"/>
                        </a:rPr>
                        <a:t>相同点</a:t>
                      </a:r>
                      <a:endParaRPr lang="zh-CN" altLang="en-US" sz="2400" dirty="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+mn-ea"/>
                        </a:rPr>
                        <a:t>不同点</a:t>
                      </a:r>
                      <a:endParaRPr lang="zh-CN" altLang="en-US" sz="240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</a:tr>
              <a:tr h="170561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签署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400" b="1" dirty="0" smtClean="0">
                          <a:latin typeface="楷体_GB2312" panose="02010609030101010101" charset="-122"/>
                          <a:ea typeface="楷体_GB2312" panose="02010609030101010101" charset="-122"/>
                          <a:sym typeface="+mn-ea"/>
                        </a:rPr>
                        <a:t> 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 </a:t>
                      </a:r>
                      <a:endParaRPr lang="en-US" altLang="zh-CN" sz="3200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3200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  <a:tr h="14376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签订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428729" y="4900903"/>
            <a:ext cx="7194598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3200" b="1" dirty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1</a:t>
            </a: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一旦你</a:t>
            </a: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______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了合约，就无可翻悔。</a:t>
            </a:r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2.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买房需要先</a:t>
            </a: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_____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一份购房合同。</a:t>
            </a:r>
            <a:endParaRPr lang="zh-CN" altLang="en-US" sz="3200" b="1" dirty="0">
              <a:solidFill>
                <a:srgbClr val="FF00F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488" y="530571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1366" y="578197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2768962"/>
            <a:ext cx="2071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都有签字的意思。</a:t>
            </a:r>
            <a:endParaRPr lang="zh-CN" altLang="en-US" sz="3200" b="1" dirty="0" smtClean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0562" y="3686457"/>
            <a:ext cx="39290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“签订”双方订立条约或契约并签字。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0562" y="2257697"/>
            <a:ext cx="40005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“签署”是在文件、条约、凭证等上签字。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8" grpId="0"/>
      <p:bldP spid="9" grpId="0"/>
      <p:bldP spid="11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650" y="2949245"/>
            <a:ext cx="7272655" cy="29760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446031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</a:t>
            </a:r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积累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14347" y="1861898"/>
            <a:ext cx="4714909" cy="73353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735" b="1" dirty="0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ABAB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的”式的词语：</a:t>
            </a:r>
            <a:endParaRPr lang="en-US" altLang="zh-CN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3052532"/>
            <a:ext cx="2143140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滚烫滚烫的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3052532"/>
            <a:ext cx="2071702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鲜红鲜红的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1" y="3052532"/>
            <a:ext cx="2000264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碧绿碧绿的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098" y="4290790"/>
            <a:ext cx="2000265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瓦蓝瓦蓝的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5" y="4290790"/>
            <a:ext cx="2071702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通红通红的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5"/>
          <p:cNvSpPr txBox="1"/>
          <p:nvPr/>
        </p:nvSpPr>
        <p:spPr>
          <a:xfrm>
            <a:off x="827584" y="1769985"/>
            <a:ext cx="765139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kumimoji="0" lang="en-US" altLang="zh-CN" sz="32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</a:t>
            </a:r>
            <a:r>
              <a:rPr kumimoji="0" lang="en-US" altLang="zh-CN" sz="32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.</a:t>
            </a:r>
            <a:r>
              <a:rPr kumimoji="0" lang="zh-CN" altLang="en-US" sz="32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读课文想一想，梅兰芳为什么要蓄须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？</a:t>
            </a:r>
            <a:endParaRPr kumimoji="0" lang="zh-CN" altLang="en-US" sz="32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0256" name="TextBox 3"/>
          <p:cNvSpPr txBox="1"/>
          <p:nvPr/>
        </p:nvSpPr>
        <p:spPr>
          <a:xfrm>
            <a:off x="714348" y="2550230"/>
            <a:ext cx="7286676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他蓄须明志，表示对日本帝国主义的抗议，表明不给侵略者演戏的决心。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初读</a:t>
            </a:r>
            <a:r>
              <a:rPr lang="zh-CN" altLang="zh-CN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感知</a:t>
            </a:r>
            <a:endParaRPr lang="zh-CN" altLang="zh-CN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282" y="3883136"/>
            <a:ext cx="864399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  2.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梅兰芳为了拒绝日本人的邀请，用了哪些办法？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4836246"/>
            <a:ext cx="8358246" cy="119571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梅兰芳通过避居香港、蓄须、注射疫苗等方法一次次拒绝了日本人的邀请。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256" grpId="0" bldLvl="0" animBg="1"/>
      <p:bldP spid="4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561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段落划分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596" y="1619238"/>
            <a:ext cx="7929618" cy="3869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一部分（第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1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介绍了梅兰芳，并引出下文。</a:t>
            </a:r>
            <a:endParaRPr lang="zh-CN" altLang="en-US" sz="2800" b="1" dirty="0" smtClean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    第二部分（第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2-7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梅兰芳用各种办法拒绝日本人的纠缠。</a:t>
            </a:r>
            <a:endParaRPr lang="en-US" altLang="zh-CN" sz="2800" b="1" dirty="0" smtClean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    第三部分（第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8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、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9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总结全文，点明中心。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571473" y="1238236"/>
            <a:ext cx="7572428" cy="1241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ea typeface="黑体" panose="02010609060101010101" pitchFamily="2" charset="-122"/>
              </a:rPr>
              <a:t>       梅兰芳是在什么情况下蓄须的，他经历了哪些危险和困难？</a:t>
            </a:r>
            <a:endParaRPr lang="zh-CN" altLang="en-US" sz="3735" b="1" dirty="0" smtClean="0"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31" y="5486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4415" y="3905254"/>
            <a:ext cx="7000924" cy="1241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梅兰芳先生是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闻名世界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的京剧表演艺术家。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4282" y="2571744"/>
            <a:ext cx="257176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日军侵华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3857620" y="2762245"/>
            <a:ext cx="3071834" cy="857256"/>
          </a:xfrm>
          <a:prstGeom prst="wedgeRectCallout">
            <a:avLst>
              <a:gd name="adj1" fmla="val -39786"/>
              <a:gd name="adj2" fmla="val 104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梅兰芳在世界的地位。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1714480" y="4953012"/>
            <a:ext cx="4286280" cy="104775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介绍梅兰芳的身份和地位。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9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142985"/>
            <a:ext cx="7715304" cy="1816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1937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年，日本占领上海，梅兰芳被迫藏身租借，以躲避日本人的纠缠。</a:t>
            </a:r>
            <a:endParaRPr lang="zh-CN" altLang="en-US" sz="3735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5" y="2666996"/>
            <a:ext cx="6357982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思考：梅兰芳为什么要藏身租界？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714753"/>
            <a:ext cx="4000528" cy="124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为了避免日本人的纠缠。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523988"/>
            <a:ext cx="7715304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到了深夜，梅兰芳关紧窗户，拉上特制的厚窗帘，才能在寓所悄悄地细声低吟，这对于他来说已经很知足了。</a:t>
            </a:r>
            <a:endParaRPr lang="zh-CN" altLang="en-US" sz="3735" i="1" u="sng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857224" y="3714753"/>
            <a:ext cx="7215238" cy="104775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”这些动词写出了梅兰芳酷爱艺术，想尽办法都要唱戏。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79" y="36639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116" y="367030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6314" y="367665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细声低吟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4"/>
          <p:cNvSpPr/>
          <p:nvPr/>
        </p:nvSpPr>
        <p:spPr>
          <a:xfrm>
            <a:off x="357159" y="2095492"/>
            <a:ext cx="8137525" cy="181665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月香港沦陷。日本驻港司令官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亲自出马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多次逼迫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梅兰芳演戏。</a:t>
            </a:r>
            <a:endParaRPr lang="zh-CN" altLang="en-US" sz="3735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214678" y="1142985"/>
            <a:ext cx="5072098" cy="762005"/>
          </a:xfrm>
          <a:prstGeom prst="wedgeRoundRectCallout">
            <a:avLst>
              <a:gd name="adj1" fmla="val 45363"/>
              <a:gd name="adj2" fmla="val 112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日本侵略者始终不放弃他们的妄想。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56841" y="952903"/>
            <a:ext cx="285752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蓄须明志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928794" y="5238764"/>
            <a:ext cx="5929354" cy="762005"/>
          </a:xfrm>
          <a:prstGeom prst="wedgeRoundRectCallout">
            <a:avLst>
              <a:gd name="adj1" fmla="val 32089"/>
              <a:gd name="adj2" fmla="val -152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说明梅兰芳也是没办法找到合适的借口了。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428596" y="3810004"/>
            <a:ext cx="8137525" cy="18167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拒绝的借口用尽了，梅兰芳最后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蓄须明志，表示对日本帝国主义的抗议，表明不给侵略者演戏的决心。</a:t>
            </a:r>
            <a:endParaRPr lang="zh-CN" altLang="en-US" sz="3735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5" grpId="0" bldLvl="0" animBg="1"/>
      <p:bldP spid="10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://img3.imgtn.bdimg.com/it/u=2317496398,346873841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2" name="AutoShape 6" descr="http://img3.imgtn.bdimg.com/it/u=3711425436,2001807505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4" name="AutoShape 8" descr="http://img0.imgtn.bdimg.com/it/u=2423049007,715381799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TextBox 7"/>
          <p:cNvSpPr txBox="1"/>
          <p:nvPr/>
        </p:nvSpPr>
        <p:spPr>
          <a:xfrm>
            <a:off x="928663" y="1238236"/>
            <a:ext cx="7562194" cy="399282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同学们，我们听到的是著名戏剧大师梅兰芳先生在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贵妃醉酒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中的唱段。梅先生不仅是一位了不起的艺术大师，同时还是一位著名的爱国人士。今天我们一起到课文中去了解大师的爱国情怀。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1523987"/>
            <a:ext cx="7643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但是，</a:t>
            </a:r>
            <a:r>
              <a:rPr lang="zh-CN" altLang="en-US" sz="3200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无论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戏园子老板开出的条件多么优厚，梅兰芳</a:t>
            </a:r>
            <a:r>
              <a:rPr lang="zh-CN" altLang="en-US" sz="3200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拒绝了。他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宁可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卖房度日，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决不在日本侵略者的统治下登台演出。</a:t>
            </a:r>
            <a:endParaRPr lang="zh-CN" altLang="en-US" sz="3200" i="1" u="sng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786050" y="3333749"/>
            <a:ext cx="5572164" cy="1428760"/>
          </a:xfrm>
          <a:prstGeom prst="wedgeRoundRectCallout">
            <a:avLst>
              <a:gd name="adj1" fmla="val -44841"/>
              <a:gd name="adj2" fmla="val -1060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梅兰芳再困难坚决不向日本侵略者妥协，表现了他爱国的坚定信念。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4929190" y="604925"/>
            <a:ext cx="3357586" cy="857256"/>
          </a:xfrm>
          <a:prstGeom prst="wedgeRoundRectCallout">
            <a:avLst>
              <a:gd name="adj1" fmla="val -45879"/>
              <a:gd name="adj2" fmla="val 1757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梅兰芳不答应演出是非常坚决，毫不犹豫。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1809740"/>
            <a:ext cx="7500990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一次，日本侵略军要庆祝“大东亚圣战”，要求他必须演出。梅兰芳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斩钉截铁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地说：“普通的演出我都不参加，这样的庆祝会，当然更不能去了。”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724" y="856805"/>
            <a:ext cx="4857784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打伤寒预防针拒演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流程图: 终止 10"/>
          <p:cNvSpPr/>
          <p:nvPr/>
        </p:nvSpPr>
        <p:spPr>
          <a:xfrm>
            <a:off x="1285852" y="4191006"/>
            <a:ext cx="5143536" cy="104775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这表现了梅兰芳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的爱国心。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6169" y="4311657"/>
            <a:ext cx="1143008" cy="66611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坚决</a:t>
            </a:r>
            <a:endParaRPr lang="zh-CN" altLang="en-US" sz="3735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523988"/>
            <a:ext cx="7715304" cy="23914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这个朋友被他的爱国精神感动了，决心帮助他渡过难关，于是给他打了伤寒预防针，人打了这种针就会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连日发高烧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286116" y="3810003"/>
            <a:ext cx="4643470" cy="1143008"/>
          </a:xfrm>
          <a:prstGeom prst="wedgeRoundRectCallout">
            <a:avLst>
              <a:gd name="adj1" fmla="val -44333"/>
              <a:gd name="adj2" fmla="val -93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梅兰芳只能冒险用自己的身体来抵挡日本人的纠缠了。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t7.baidu.com/it/u=3808715313,2879993396&amp;fm=191&amp;app=48&amp;wm=1,17,90,45,20,7&amp;wmo=0,0&amp;n=0&amp;g=0n&amp;f=JPEG?sec=1853310920&amp;t=dee907a468903f4deeed0a41d9cc0a1e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714349" y="1714489"/>
            <a:ext cx="7358114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军医用手摸了摸梅兰芳的额头，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滚烫滚烫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的，看不出破绽，只好认定梅兰芳得了重病，不能登台演出了。日本侵略者的妄想最终没有实现，梅兰芳为此</a:t>
            </a:r>
            <a:r>
              <a:rPr lang="zh-CN" altLang="en-US" sz="3735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差点儿丢了性命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500166" y="4572008"/>
            <a:ext cx="5357850" cy="864096"/>
          </a:xfrm>
          <a:prstGeom prst="wedgeRoundRectCallout">
            <a:avLst>
              <a:gd name="adj1" fmla="val 3029"/>
              <a:gd name="adj2" fmla="val -108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为了国家的尊严，他宁死也绝不屈服。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643306" y="761981"/>
            <a:ext cx="3857652" cy="857256"/>
          </a:xfrm>
          <a:prstGeom prst="wedgeRoundRectCallout">
            <a:avLst>
              <a:gd name="adj1" fmla="val 42387"/>
              <a:gd name="adj2" fmla="val 821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这种针对人体的伤害很大。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428596" y="3714753"/>
            <a:ext cx="5643602" cy="762005"/>
          </a:xfrm>
          <a:prstGeom prst="wedgeRoundRectCallout">
            <a:avLst>
              <a:gd name="adj1" fmla="val -38518"/>
              <a:gd name="adj2" fmla="val -129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速度快，看出他很热爱艺术，更爱祖国。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1904990"/>
            <a:ext cx="7929618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当抗日战争取得胜利的消息传来时，梅兰芳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当即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剃了胡须，高兴地向大家宣布：“胜利了，我该登台演出了！”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710" y="761979"/>
            <a:ext cx="4357718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剃须演出庆胜利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4578" name="Picture 2" descr="http://pic13.997788.com/pic_search/00/08/22/36/se8223672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6215074" y="3524252"/>
            <a:ext cx="2644146" cy="2762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9" y="857233"/>
            <a:ext cx="7572428" cy="1816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作为艺术家，梅兰芳先生高超的表演艺术让人喜爱，他的民族气节令人敬佩！</a:t>
            </a:r>
            <a:endParaRPr lang="zh-CN" altLang="en-US" sz="37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2381244"/>
            <a:ext cx="5572164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思考：这句话在文中起什么作用？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333750"/>
            <a:ext cx="3786214" cy="124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总结全文，点明中心。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AutoShape 2" descr="http://img1.imgtn.bdimg.com/it/u=3303061933,2873673670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556" name="AutoShape 4" descr="http://img1.imgtn.bdimg.com/it/u=3303061933,2873673670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pic>
        <p:nvPicPr>
          <p:cNvPr id="23558" name="Picture 6" descr="http://b-ssl.duitang.com/uploads/item/201205/06/20120506123834_QhK2r.jpeg"/>
          <p:cNvPicPr>
            <a:picLocks noChangeAspect="1" noChangeArrowheads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6643702" y="2095491"/>
            <a:ext cx="2286016" cy="4064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课件用\图库\各种框\野草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619237"/>
            <a:ext cx="8181975" cy="45720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7"/>
          <p:cNvSpPr txBox="1"/>
          <p:nvPr/>
        </p:nvSpPr>
        <p:spPr>
          <a:xfrm>
            <a:off x="857224" y="1904989"/>
            <a:ext cx="7358114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作为艺术家，梅兰芳先生高超的表演艺术让人喜爱，他的民族气节令人敬佩！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    2.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如果没有司马迁忍辱负重，呕心沥血，没有他数十年如一日的伏案攻读，挑灯夜战，哪里会有史学巨著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史记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的流传。</a:t>
            </a:r>
            <a:endParaRPr lang="en-US" altLang="zh-CN" sz="28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    3.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没有自知之明，其害无穷；有自知之明，则能走向胜利。蒋干自作聪明，刘禅妄自菲薄，不都害己误国，遗人话柄吗？</a:t>
            </a:r>
            <a:endParaRPr lang="en-US" altLang="zh-CN" sz="28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857224" y="666732"/>
            <a:ext cx="6920484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你能搜集一些议论性的句子吗</a:t>
            </a:r>
            <a:r>
              <a:rPr lang="en-US" altLang="zh-CN" sz="3735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endParaRPr lang="zh-CN" altLang="en-US" sz="3735" b="1" dirty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2046253"/>
            <a:ext cx="7929618" cy="36009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1937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年，日本占领上海，梅兰芳被迫藏身租界；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1938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年底，到香港，他深居简出，不再登台，但悄悄地练唱；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1941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月香港沦陷，被迫蓄须明志，重返上海，拒绝丰厚条件，拒不登台。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一次，注射伤寒预防针得病，坚决不演出。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抗战结束，立即剃须演戏。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52727"/>
            <a:ext cx="8537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按照时间顺序，理一理课文的写作思路。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52483"/>
            <a:ext cx="7858180" cy="1404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想一想：课文主要赞扬了梅兰芳的什么精神品质？</a:t>
            </a:r>
            <a:endParaRPr lang="zh-CN" altLang="en-US" sz="426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9" y="2571744"/>
            <a:ext cx="8286808" cy="1404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赞扬了他强烈的爱国思想和崇高的民族气节。</a:t>
            </a:r>
            <a:endParaRPr lang="zh-CN" altLang="en-US" sz="426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Picture 2" descr="http://img3.yxlady.com/yl/UploadFiles_5361/2016082/20160802192630972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5143504" y="3429001"/>
            <a:ext cx="2928958" cy="3195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928794" y="2463862"/>
            <a:ext cx="2500330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被迫藏身租界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857357" y="2660712"/>
            <a:ext cx="142876" cy="2952771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343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5" y="2654363"/>
            <a:ext cx="50006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梅兰芳蓄须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3439" y="3416368"/>
            <a:ext cx="1857388" cy="12840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热爱祖国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捍卫尊严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0232" y="3416369"/>
            <a:ext cx="171451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拒绝演出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3" y="4330776"/>
            <a:ext cx="17859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蓄须拒演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3" y="5035630"/>
            <a:ext cx="17859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自伤身体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4214810" y="2749614"/>
            <a:ext cx="214314" cy="2952771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9" name="Picture 3" descr="http://b-ssl.duitang.com/uploads/item/201405/22/20140522120240_eVsmS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6500826" y="1511355"/>
            <a:ext cx="2071702" cy="4032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3" grpId="0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6" name="组合 1"/>
          <p:cNvGrpSpPr/>
          <p:nvPr/>
        </p:nvGrpSpPr>
        <p:grpSpPr>
          <a:xfrm>
            <a:off x="393219" y="548681"/>
            <a:ext cx="3193129" cy="1031567"/>
            <a:chOff x="-610787" y="-378796"/>
            <a:chExt cx="3193129" cy="1033598"/>
          </a:xfrm>
        </p:grpSpPr>
        <p:sp>
          <p:nvSpPr>
            <p:cNvPr id="5236" name="文本框 13"/>
            <p:cNvSpPr txBox="1"/>
            <p:nvPr/>
          </p:nvSpPr>
          <p:spPr>
            <a:xfrm>
              <a:off x="-610787" y="-378796"/>
              <a:ext cx="3193129" cy="832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助读资料</a:t>
              </a:r>
              <a:endPara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5238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云形标注 3"/>
          <p:cNvSpPr/>
          <p:nvPr/>
        </p:nvSpPr>
        <p:spPr>
          <a:xfrm>
            <a:off x="3500430" y="1"/>
            <a:ext cx="3571900" cy="18097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32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，我们先来欣赏几张梅先生的剧照。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8130" name="Picture 2" descr="http://s7.sinaimg.cn/mw690/001nJcvrgy6EoujCL1c46&amp;690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247688" y="2375065"/>
            <a:ext cx="3516204" cy="4419436"/>
          </a:xfrm>
          <a:prstGeom prst="rect">
            <a:avLst/>
          </a:prstGeom>
          <a:noFill/>
        </p:spPr>
      </p:pic>
      <p:pic>
        <p:nvPicPr>
          <p:cNvPr id="48132" name="Picture 4" descr="http://i1.hdslb.com/bfs/archive/132811d37fb6a809f0dfebf20f655a3e11950a14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3819519" y="3143249"/>
            <a:ext cx="4143404" cy="3447313"/>
          </a:xfrm>
          <a:prstGeom prst="rect">
            <a:avLst/>
          </a:prstGeom>
          <a:noFill/>
        </p:spPr>
      </p:pic>
      <p:pic>
        <p:nvPicPr>
          <p:cNvPr id="48134" name="Picture 6" descr="http://www.people.com.cn/mediafile/pic/20140817/56/4253012949215943188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762406" y="2375065"/>
            <a:ext cx="5238750" cy="4419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1"/>
          <p:cNvSpPr/>
          <p:nvPr/>
        </p:nvSpPr>
        <p:spPr>
          <a:xfrm>
            <a:off x="2038041" y="1224112"/>
            <a:ext cx="5538416" cy="9544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学习对比的修辞手法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966" y="2081368"/>
            <a:ext cx="827087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对比</a:t>
            </a: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】 “当抗日战争取得胜利的消息传来时，梅兰芳当即剃了胡须，高兴地向大家宣布：“胜利了，我该登台演出了！”与前面的拒演形成鲜明的对比，表现了梅先生强烈的爱国之情。</a:t>
            </a:r>
            <a:endParaRPr lang="zh-CN" altLang="en-US" sz="2800" dirty="0" smtClean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47343" y="5486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写作手法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653136"/>
            <a:ext cx="826201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】瞧，春风是那样缠绵，让人神清气爽，而夏天的风，则带着丝丝暖意，让人暖意十足。 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267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2" name="TextBox 3"/>
          <p:cNvSpPr txBox="1"/>
          <p:nvPr/>
        </p:nvSpPr>
        <p:spPr>
          <a:xfrm>
            <a:off x="285721" y="1423345"/>
            <a:ext cx="7572428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京剧四大名旦  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是指梅兰芳、程砚秋、尚小云、荀慧生，他们是我国京剧旦角行当中四大艺术流派的创始</a:t>
            </a:r>
            <a:endParaRPr lang="en-US" altLang="zh-CN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人。他们的优秀艺术，给</a:t>
            </a:r>
            <a:endParaRPr lang="en-US" altLang="zh-CN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人留下了不可磨灭的印象。</a:t>
            </a:r>
            <a:endParaRPr lang="zh-CN" altLang="en-US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7410" name="Picture 2" descr="https://timgsa.baidu.com/timg?image&amp;quality=80&amp;size=b9999_10000&amp;sec=1556794015110&amp;di=a083440a45dc9fd60141a8d4e360aa0a&amp;imgtype=0&amp;src=http%3A%2F%2Fimg3.duitang.com%2Fuploads%2Fitem%2F201411%2F29%2F20141129223923_UXAzN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5429224" y="3688057"/>
            <a:ext cx="3714776" cy="3169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内容占位符 2"/>
          <p:cNvSpPr txBox="1"/>
          <p:nvPr/>
        </p:nvSpPr>
        <p:spPr>
          <a:xfrm>
            <a:off x="571473" y="1142985"/>
            <a:ext cx="7432496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en-US" altLang="zh-CN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给下列汉字选择 正确的读音。</a:t>
            </a:r>
            <a:endParaRPr lang="en-US" altLang="zh-CN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048" y="5486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0035" y="3524252"/>
            <a:ext cx="3073277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解释词语。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4785" y="1198252"/>
            <a:ext cx="184731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42909" y="2095235"/>
            <a:ext cx="8105197" cy="1272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lvl="0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蓄（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xù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xǜ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）须　被迫（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pǎi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pò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　　</a:t>
            </a:r>
            <a:endParaRPr lang="en-US" altLang="zh-CN" sz="3735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邀请（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yāo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jī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打扰（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yōu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rǎo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1004" y="4416092"/>
            <a:ext cx="1928826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斩钉截铁：</a:t>
            </a:r>
            <a:endParaRPr lang="en-US" altLang="zh-CN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纠缠：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59830" y="4416092"/>
            <a:ext cx="614366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形容说话或行动坚决果断，毫不含糊。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81486" y="5397937"/>
            <a:ext cx="192882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绕在一起。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75635" y="2745312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04969" y="2762245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47008" y="2095491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81103" y="2095491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13" grpId="0"/>
      <p:bldP spid="8193" grpId="0" bldLvl="0" animBg="1"/>
      <p:bldP spid="36" grpId="0"/>
      <p:bldP spid="50" grpId="0"/>
      <p:bldP spid="57" grpId="0"/>
      <p:bldP spid="29" grpId="0"/>
      <p:bldP spid="30" grpId="0"/>
      <p:bldP spid="31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57224" y="476230"/>
            <a:ext cx="5887960" cy="9544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读课文呢，回答问题。</a:t>
            </a:r>
            <a:endParaRPr lang="zh-CN" altLang="en-US" sz="3735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569" y="1962827"/>
            <a:ext cx="842968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（1）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“他宁可卖房度日，也决不在日本侵略者的统治下登台演出。”这句话表现了梅兰芳先生怎样的精神？</a:t>
            </a:r>
            <a:endParaRPr lang="en-US" altLang="zh-CN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（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）大家为什么愿意站着看，仅仅是因为梅先生演得好吗？用原文的话回答。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445" y="2701491"/>
            <a:ext cx="8001056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梅兰芳再困难坚决不向日本侵略者妥协，表现了他爱国的坚定信念。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006" y="4987507"/>
            <a:ext cx="7715304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不是。作为艺术家，梅兰芳先生高超的表演艺术让人喜爱，他的民族气节令人敬佩！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6031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3" y="1983416"/>
            <a:ext cx="7643866" cy="2585323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 smtClean="0"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积累描写人物神态和语言的句子。</a:t>
            </a:r>
            <a:endParaRPr lang="en-US" altLang="zh-CN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假如，这位大师来到了我们身旁，你想对他说的一句话是什么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？ </a:t>
            </a:r>
            <a:endParaRPr lang="zh-CN" altLang="en-US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7968" y="750602"/>
            <a:ext cx="478634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梅兰芳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1961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日），名澜，又名鹤鸣，乳名裙姊，字畹华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，别署缀玉轩主人，艺名兰芳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，清光绪二十年（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年）出生于北京，祖籍江苏泰州。中国京剧表演艺术大师。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 descr="http://images.epailive.com/upload/epailive/8142/10989/72l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5214942" y="857232"/>
            <a:ext cx="3143272" cy="518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06689" y="740702"/>
            <a:ext cx="301533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会认字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222" name="TextBox 1"/>
          <p:cNvSpPr txBox="1"/>
          <p:nvPr/>
        </p:nvSpPr>
        <p:spPr>
          <a:xfrm>
            <a:off x="509560" y="2006589"/>
            <a:ext cx="8205844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须   被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出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纠缠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 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签订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 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8134" y="1619238"/>
            <a:ext cx="972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xù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12082" y="1714912"/>
            <a:ext cx="628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pò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75178" y="1714912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jiū</a:t>
            </a:r>
            <a:r>
              <a:rPr lang="en-US" altLang="zh-CN" sz="2400" b="1" dirty="0" smtClean="0">
                <a:solidFill>
                  <a:srgbClr val="CC00FF"/>
                </a:solidFill>
                <a:latin typeface="+mn-ea"/>
                <a:ea typeface="+mn-ea"/>
              </a:rPr>
              <a:t> </a:t>
            </a: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chán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56365" y="1714912"/>
            <a:ext cx="85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yāo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7572" y="2953170"/>
            <a:ext cx="642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jù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2327" y="2953170"/>
            <a:ext cx="92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rǎo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22019" y="2953170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qiān</a:t>
            </a:r>
            <a:r>
              <a:rPr lang="en-US" altLang="zh-CN" sz="2400" b="1" dirty="0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dìnɡ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8603" y="2953170"/>
            <a:ext cx="92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nìnɡ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2749" y="2953178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yāo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9402" y="3993309"/>
            <a:ext cx="1071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wànɡ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49673" y="1716604"/>
            <a:ext cx="628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zū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4" grpId="0"/>
      <p:bldP spid="24" grpId="1"/>
      <p:bldP spid="25" grpId="0"/>
      <p:bldP spid="25" grpId="1"/>
      <p:bldP spid="26" grpId="0"/>
      <p:bldP spid="26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3142606" y="3261632"/>
            <a:ext cx="848473" cy="1428760"/>
          </a:xfrm>
          <a:prstGeom prst="rect">
            <a:avLst/>
          </a:prstGeom>
        </p:spPr>
      </p:pic>
      <p:pic>
        <p:nvPicPr>
          <p:cNvPr id="58" name="图片 57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643171" y="4197621"/>
            <a:ext cx="848473" cy="1428760"/>
          </a:xfrm>
          <a:prstGeom prst="rect">
            <a:avLst/>
          </a:prstGeom>
        </p:spPr>
      </p:pic>
      <p:pic>
        <p:nvPicPr>
          <p:cNvPr id="57" name="图片 56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607479" y="4122692"/>
            <a:ext cx="848473" cy="1428760"/>
          </a:xfrm>
          <a:prstGeom prst="rect">
            <a:avLst/>
          </a:prstGeom>
        </p:spPr>
      </p:pic>
      <p:pic>
        <p:nvPicPr>
          <p:cNvPr id="56" name="图片 55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357159" y="4123115"/>
            <a:ext cx="848473" cy="1428760"/>
          </a:xfrm>
          <a:prstGeom prst="rect">
            <a:avLst/>
          </a:prstGeom>
        </p:spPr>
      </p:pic>
      <p:pic>
        <p:nvPicPr>
          <p:cNvPr id="54" name="图片 53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712895" y="3075357"/>
            <a:ext cx="848473" cy="1428760"/>
          </a:xfrm>
          <a:prstGeom prst="rect">
            <a:avLst/>
          </a:prstGeom>
        </p:spPr>
      </p:pic>
      <p:pic>
        <p:nvPicPr>
          <p:cNvPr id="53" name="图片 52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016102" y="1735931"/>
            <a:ext cx="848473" cy="1428760"/>
          </a:xfrm>
          <a:prstGeom prst="rect">
            <a:avLst/>
          </a:prstGeom>
        </p:spPr>
      </p:pic>
      <p:pic>
        <p:nvPicPr>
          <p:cNvPr id="52" name="图片 51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428596" y="2980107"/>
            <a:ext cx="848473" cy="1428760"/>
          </a:xfrm>
          <a:prstGeom prst="rect">
            <a:avLst/>
          </a:prstGeom>
        </p:spPr>
      </p:pic>
      <p:pic>
        <p:nvPicPr>
          <p:cNvPr id="51" name="图片 50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937709" y="1837099"/>
            <a:ext cx="848473" cy="1428760"/>
          </a:xfrm>
          <a:prstGeom prst="rect">
            <a:avLst/>
          </a:prstGeom>
        </p:spPr>
      </p:pic>
      <p:pic>
        <p:nvPicPr>
          <p:cNvPr id="49" name="图片 48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595285" y="1951400"/>
            <a:ext cx="848473" cy="14287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14348" y="2357444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蓄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39552" y="544857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我会读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3143240" y="2218101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迫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2046266" y="2205899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缠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0" name="AutoShape 2" descr="http://img07.tooopen.com/images/20180423/tooopen_sy_239386672737.jpg"/>
          <p:cNvSpPr>
            <a:spLocks noChangeAspect="1" noChangeArrowheads="1"/>
          </p:cNvSpPr>
          <p:nvPr/>
        </p:nvSpPr>
        <p:spPr bwMode="auto">
          <a:xfrm>
            <a:off x="8028384" y="6863026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642910" y="3418260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纠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6"/>
          <p:cNvSpPr txBox="1"/>
          <p:nvPr/>
        </p:nvSpPr>
        <p:spPr>
          <a:xfrm>
            <a:off x="1927209" y="3456360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邀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6"/>
          <p:cNvSpPr txBox="1"/>
          <p:nvPr/>
        </p:nvSpPr>
        <p:spPr>
          <a:xfrm>
            <a:off x="500034" y="4504117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扰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流程图: 决策 30"/>
          <p:cNvSpPr/>
          <p:nvPr/>
        </p:nvSpPr>
        <p:spPr>
          <a:xfrm>
            <a:off x="4500562" y="1363910"/>
            <a:ext cx="1214446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xù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8" name="流程图: 决策 37"/>
          <p:cNvSpPr/>
          <p:nvPr/>
        </p:nvSpPr>
        <p:spPr>
          <a:xfrm>
            <a:off x="7143769" y="1363910"/>
            <a:ext cx="1357322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pò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9" name="流程图: 决策 38"/>
          <p:cNvSpPr/>
          <p:nvPr/>
        </p:nvSpPr>
        <p:spPr>
          <a:xfrm>
            <a:off x="4429125" y="2887921"/>
            <a:ext cx="1214446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jiū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0" name="流程图: 决策 39"/>
          <p:cNvSpPr/>
          <p:nvPr/>
        </p:nvSpPr>
        <p:spPr>
          <a:xfrm>
            <a:off x="5357818" y="3173673"/>
            <a:ext cx="1357322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chán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1" name="流程图: 决策 40"/>
          <p:cNvSpPr/>
          <p:nvPr/>
        </p:nvSpPr>
        <p:spPr>
          <a:xfrm>
            <a:off x="5929327" y="1363922"/>
            <a:ext cx="1143008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yāo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2" name="流程图: 决策 41"/>
          <p:cNvSpPr/>
          <p:nvPr/>
        </p:nvSpPr>
        <p:spPr>
          <a:xfrm>
            <a:off x="4714876" y="4411932"/>
            <a:ext cx="1214446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rǎo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3" name="流程图: 决策 42"/>
          <p:cNvSpPr/>
          <p:nvPr/>
        </p:nvSpPr>
        <p:spPr>
          <a:xfrm>
            <a:off x="5929630" y="4411927"/>
            <a:ext cx="1391285" cy="762000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qiān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5" name="文本框 16"/>
          <p:cNvSpPr txBox="1"/>
          <p:nvPr/>
        </p:nvSpPr>
        <p:spPr>
          <a:xfrm>
            <a:off x="1712889" y="4543488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拒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文本框 16"/>
          <p:cNvSpPr txBox="1"/>
          <p:nvPr/>
        </p:nvSpPr>
        <p:spPr>
          <a:xfrm>
            <a:off x="2857484" y="4599791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签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3356920" y="3737885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订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流程图: 决策 45"/>
          <p:cNvSpPr/>
          <p:nvPr/>
        </p:nvSpPr>
        <p:spPr>
          <a:xfrm>
            <a:off x="7715848" y="4143116"/>
            <a:ext cx="857288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jù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8" name="流程图: 决策 47"/>
          <p:cNvSpPr/>
          <p:nvPr/>
        </p:nvSpPr>
        <p:spPr>
          <a:xfrm>
            <a:off x="7214870" y="3072500"/>
            <a:ext cx="1358265" cy="762000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dìnɡ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pic>
        <p:nvPicPr>
          <p:cNvPr id="61" name="图片 60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428596" y="5456624"/>
            <a:ext cx="848473" cy="1428760"/>
          </a:xfrm>
          <a:prstGeom prst="rect">
            <a:avLst/>
          </a:prstGeom>
        </p:spPr>
      </p:pic>
      <p:pic>
        <p:nvPicPr>
          <p:cNvPr id="62" name="图片 61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571604" y="5456624"/>
            <a:ext cx="848473" cy="1428760"/>
          </a:xfrm>
          <a:prstGeom prst="rect">
            <a:avLst/>
          </a:prstGeom>
        </p:spPr>
      </p:pic>
      <p:pic>
        <p:nvPicPr>
          <p:cNvPr id="63" name="图片 62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643174" y="5361373"/>
            <a:ext cx="848473" cy="1428760"/>
          </a:xfrm>
          <a:prstGeom prst="rect">
            <a:avLst/>
          </a:prstGeom>
        </p:spPr>
      </p:pic>
      <p:sp>
        <p:nvSpPr>
          <p:cNvPr id="64" name="文本框 16"/>
          <p:cNvSpPr txBox="1"/>
          <p:nvPr/>
        </p:nvSpPr>
        <p:spPr>
          <a:xfrm>
            <a:off x="642910" y="5837627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宁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" name="文本框 16"/>
          <p:cNvSpPr txBox="1"/>
          <p:nvPr/>
        </p:nvSpPr>
        <p:spPr>
          <a:xfrm>
            <a:off x="1785918" y="5742376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" name="文本框 16"/>
          <p:cNvSpPr txBox="1"/>
          <p:nvPr/>
        </p:nvSpPr>
        <p:spPr>
          <a:xfrm>
            <a:off x="2857488" y="5742376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妄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流程图: 决策 66"/>
          <p:cNvSpPr/>
          <p:nvPr/>
        </p:nvSpPr>
        <p:spPr>
          <a:xfrm>
            <a:off x="4101466" y="5745427"/>
            <a:ext cx="1398905" cy="762000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nìn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  <a:sym typeface="+mn-ea"/>
              </a:rPr>
              <a:t>ɡ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68" name="流程图: 决策 67"/>
          <p:cNvSpPr/>
          <p:nvPr/>
        </p:nvSpPr>
        <p:spPr>
          <a:xfrm>
            <a:off x="5715009" y="5745441"/>
            <a:ext cx="1143040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yāo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69" name="流程图: 决策 68"/>
          <p:cNvSpPr/>
          <p:nvPr/>
        </p:nvSpPr>
        <p:spPr>
          <a:xfrm>
            <a:off x="7072330" y="5745441"/>
            <a:ext cx="1500198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wàn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  <a:sym typeface="+mn-ea"/>
              </a:rPr>
              <a:t>ɡ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pic>
        <p:nvPicPr>
          <p:cNvPr id="2" name="图片 1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205208" y="1404949"/>
            <a:ext cx="848473" cy="142876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1419521" y="1785952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426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租</a:t>
            </a:r>
            <a:endParaRPr lang="zh-CN" altLang="zh-CN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流程图: 决策 3"/>
          <p:cNvSpPr/>
          <p:nvPr/>
        </p:nvSpPr>
        <p:spPr>
          <a:xfrm>
            <a:off x="3490918" y="506673"/>
            <a:ext cx="1357322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zū</a:t>
            </a:r>
            <a:endParaRPr lang="en-US" altLang="zh-CN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9.87654E-7 C 0.01146 -0.00124 0.01632 -0.00278 0.02865 -0.0037 C 0.03959 -0.00432 0.05347 -0.00494 0.06563 -0.00587 C 0.07622 -0.00617 0.08924 -0.00741 0.09983 -0.00772 C 0.10452 -0.00772 0.10938 -0.00772 0.11372 -0.00803 C 0.13004 -0.00895 0.14323 -0.00988 0.1599 -0.0108 C 0.17969 -0.01111 0.19827 -0.01204 0.21736 -0.01266 C 0.2224 -0.01266 0.23056 -0.01296 0.23577 -0.01296 C 0.24966 -0.01327 0.26302 -0.01389 0.27691 -0.0142 C 0.29271 -0.01451 0.30747 -0.01482 0.32275 -0.01543 C 0.34601 -0.01574 0.37049 -0.01605 0.39393 -0.01636 C 0.40104 -0.01667 0.40799 -0.01667 0.41493 -0.01667 C 0.42309 -0.01667 0.44115 -0.01667 0.44115 -0.01636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93 C 0.00295 -0.00031 -0.00087 -0.00123 0.00434 -0.00031 C 0.00521 -0.00031 0.00486 -0.00031 0.00555 -0.00031 C 0.00625 -0.00031 0.01371 -1.23457E-7 0.01371 -0.00031 C 0.02118 0.00093 0.01198 -1.23457E-7 0.02292 0.00031 C 0.02448 0.00031 0.02569 0.00093 0.02726 0.00123 C 0.02917 0.00123 0.03125 0.00123 0.03299 0.00123 C 0.04271 0.00154 0.05139 0.00185 0.06059 0.00185 C 0.06736 0.00247 0.07205 0.00247 0.07917 0.00278 C 0.08854 0.00309 0.09566 0.00309 0.1059 0.00309 C 0.11875 0.0037 0.12639 0.0037 0.14167 0.0037 C 0.15 0.00401 0.15885 0.00401 0.16684 0.00463 C 0.17014 0.00494 0.17292 0.00494 0.17621 0.00494 C 0.18246 0.00494 0.19462 0.00556 0.19462 0.00494 C 0.20937 0.00648 0.22708 0.00679 0.24288 0.00741 C 0.24878 0.00772 0.25712 0.00772 0.26476 0.00802 C 0.2776 0.00864 0.29097 0.00864 0.30434 0.00864 C 0.31996 0.00957 0.33628 0.00957 0.3526 0.00957 C 0.36163 0.00988 0.37066 0.01049 0.38021 0.01049 C 0.3908 0.01049 0.40191 0.0108 0.4125 0.0108 C 0.42674 0.0108 0.47014 0.01235 0.47014 0.00926 " pathEditMode="relative" rAng="0" ptsTypes="ffffffffffffffffffff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32099E-6 C 0.00573 0.00092 0.01233 4.32099E-6 0.01858 0.00092 C 0.02188 0.00092 0.02448 0.00185 0.02708 0.00185 C 0.02969 0.00277 0.04063 0.00277 0.04219 0.00277 C 0.05538 0.00555 0.04202 0.0037 0.05747 0.00463 C 0.06702 0.00555 0.0757 0.00709 0.08542 0.00895 C 0.09445 0.00987 0.10452 0.0108 0.11354 0.01172 C 0.12101 0.01265 0.12518 0.01481 0.13299 0.01481 C 0.14167 0.01666 0.15174 0.01759 0.16111 0.01759 C 0.1632 0.01851 0.16528 0.01944 0.16771 0.01944 C 0.16858 0.01944 0.17031 0.01944 0.1717 0.01944 C 0.17986 0.02129 0.18594 0.02314 0.19462 0.02469 C 0.2 0.02469 0.20608 0.02654 0.21163 0.02654 C 0.21615 0.02808 0.22066 0.02808 0.22465 0.0287 C 0.23629 0.03055 0.24844 0.03333 0.26146 0.03333 C 0.28698 0.03703 0.33143 0.03611 0.35434 0.03611 C 0.35868 0.03611 0.3632 0.03703 0.36719 0.03703 C 0.3783 0.03703 0.38958 0.03703 0.4007 0.03703 C 0.40695 0.03703 0.4191 0.03858 0.4191 0.03765 C 0.42136 0.03858 0.42344 0.03858 0.42535 0.0395 C 0.42708 0.0395 0.42847 0.0395 0.42969 0.0395 C 0.43646 0.04074 0.43281 0.0395 0.43524 0.04074 " pathEditMode="relative" rAng="0" ptsTypes="fffffffffffffffffffff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73 0.012585 C 0.110915 0.018237 0.115824 0.012585 0.120416 0.018237 C 0.122721 0.018237 0.124558 0.023821 0.126704 0.023821 C 0.128550 0.029420 0.136674 0.029420 0.137901 0.029420 C 0.147403 0.046256 0.137592 0.035056 0.148781 0.040656 C 0.155837 0.046256 0.162274 0.057492 0.169330 0.068691 C 0.176068 0.075454 0.183274 0.081054 0.190021 0.086654 C 0.195390 0.092290 0.198613 0.105744 0.204132 0.105744 C 0.210720 0.116980 0.217926 0.122579 0.224823 0.122579 C 0.226209 0.128179 0.227896 0.133815 0.229574 0.133815 C 0.230342 0.133815 0.231728 0.133815 0.232488 0.133815 C 0.238625 0.145015 0.243067 0.156251 0.249355 0.167486 C 0.253187 0.167486 0.257788 0.179813 0.261930 0.179813 C 0.265144 0.187667 0.268517 0.187667 0.271431 0.193267 C 0.279865 0.204503 0.288757 0.221338 0.298259 0.221338 C 0.316963 0.243774 0.349619 0.238174 0.366336 0.238174 C 0.369550 0.238174 0.372773 0.243774 0.375687 0.243774 C 0.383812 0.243774 0.392086 0.243774 0.400210 0.243774 C 0.404811 0.243774 0.413704 0.255009 0.413704 0.249410 C 0.415391 0.255009 0.416927 0.255009 0.418305 0.260609 C 0.419532 0.260609 0.420601 0.260609 0.421678 0.260609 C 0.426429 0.267336 0.423674 0.260609 0.425661 0.267336 " pathEditMode="relative" rAng="0" ptsTypes="fffffffffffffffffffff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53 -0.001744 C 0.111367 -0.004818 0.117464 -0.001744 0.122581 -0.004818 C 0.125715 -0.004818 0.127690 -0.008883 0.129998 -0.008883 C 0.132466 -0.012981 0.142199 -0.012981 0.143519 -0.012981 C 0.154723 -0.025209 0.143186 -0.017046 0.156698 -0.021144 C 0.165272 -0.025209 0.172687 -0.034397 0.181262 -0.042560 C 0.188848 -0.046625 0.197917 -0.050723 0.205664 -0.054788 C 0.212254 -0.058886 0.215881 -0.069066 0.222803 -0.069066 C 0.230390 -0.077229 0.239288 -0.081327 0.247368 -0.081327 C 0.249181 -0.085392 0.251157 -0.089490 0.253140 -0.089490 C 0.253797 -0.089490 0.255277 -0.089490 0.256768 -0.089490 C 0.263519 -0.097620 0.269293 -0.105784 0.277040 -0.113947 C 0.281323 -0.113947 0.286764 -0.122110 0.291379 -0.122110 C 0.295499 -0.129249 0.299620 -0.129249 0.303086 -0.133347 C 0.312980 -0.141510 0.323861 -0.153738 0.334905 -0.153738 C 0.357323 -0.170065 0.396225 -0.165967 0.416335 -0.165967 C 0.420124 -0.165967 0.424084 -0.170065 0.427379 -0.170065 C 0.437273 -0.170065 0.447167 -0.170065 0.456890 -0.170065 C 0.462169 -0.170065 0.473041 -0.178228 0.473041 -0.174130 C 0.474855 -0.178228 0.476507 -0.178228 0.478159 -0.182293 C 0.480134 -0.182293 0.481283 -0.182293 0.482442 -0.182293 C 0.488376 -0.187416 0.484749 -0.182293 0.486894 -0.187416 " pathEditMode="relative" rAng="0" ptsTypes="fffffffffffffffffffff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3.45679E-6 C 0.00955 0.00186 0.01684 -3.45679E-6 0.02395 0.00186 C 0.02777 0.00186 0.03038 0.00371 0.03368 0.00371 C 0.03645 0.00556 0.04913 0.00556 0.05069 0.00556 C 0.06545 0.01111 0.05017 0.00741 0.06788 0.00926 C 0.07864 0.01111 0.08854 0.01513 0.09948 0.01852 C 0.10955 0.02037 0.121 0.02223 0.1309 0.02408 C 0.13941 0.02593 0.14409 0.03087 0.15277 0.03087 C 0.16284 0.03426 0.17395 0.03611 0.18472 0.03611 C 0.1868 0.03797 0.18923 0.03982 0.19184 0.03982 C 0.19323 0.03982 0.19514 0.03982 0.19618 0.03982 C 0.20555 0.04383 0.21267 0.04753 0.22239 0.05093 C 0.22812 0.05093 0.23507 0.05463 0.24149 0.05463 C 0.24635 0.05772 0.25173 0.05772 0.2559 0.05957 C 0.26927 0.06328 0.28298 0.06852 0.29757 0.06852 C 0.32621 0.07624 0.37639 0.07439 0.40208 0.07439 C 0.40711 0.07439 0.41198 0.07624 0.41666 0.07624 C 0.42899 0.07624 0.44201 0.07624 0.45416 0.07624 C 0.46128 0.07624 0.475 0.07994 0.475 0.07809 C 0.4776 0.07994 0.48003 0.07994 0.48211 0.08179 C 0.48385 0.08179 0.48576 0.08179 0.48715 0.08179 C 0.49461 0.08395 0.49045 0.08179 0.4934 0.08395 " pathEditMode="relative" rAng="0" ptsTypes="fffffffffffffffffffff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2 -0.000022 C 0.008489 0.001238 0.018034 -0.000022 0.027727 0.001238 C 0.032727 0.001238 0.036661 0.002496 0.041059 0.002496 C 0.044688 0.003579 0.062111 0.003579 0.064380 0.003579 C 0.084377 0.007352 0.063621 0.004837 0.087710 0.006095 C 0.102245 0.007352 0.115882 0.010049 0.130575 0.012384 C 0.144508 0.013642 0.159811 0.014900 0.173439 0.016157 C 0.185104 0.017415 0.191316 0.020653 0.203583 0.020653 C 0.217211 0.023169 0.232366 0.024427 0.247207 0.024427 C 0.249632 0.025685 0.252660 0.026943 0.256595 0.026943 C 0.258418 0.026943 0.261140 0.026943 0.262658 0.026943 C 0.275536 0.029458 0.284924 0.031974 0.298404 0.034490 C 0.305977 0.034490 0.315365 0.036825 0.324456 0.036825 C 0.331121 0.038985 0.338093 0.038985 0.344296 0.040243 C 0.362025 0.042759 0.380652 0.046172 0.400797 0.046172 C 0.439579 0.051384 0.508042 0.050126 0.542880 0.050126 C 0.549842 0.050126 0.556665 0.051384 0.563025 0.051384 C 0.579838 0.051384 0.597409 0.051384 0.614222 0.051384 C 0.623915 0.051384 0.642394 0.053899 0.642394 0.052641 C 0.646032 0.053899 0.649514 0.053899 0.652087 0.055163 C 0.654661 0.055163 0.656938 0.055163 0.658901 0.055163 C 0.669807 0.056957 0.663604 0.055163 0.667539 0.056957 " pathEditMode="relative" rAng="0" ptsTypes="fffffffffffffffffffff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00" y="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45679E-6 C 0.00573 0.00247 0.01215 -3.45679E-6 0.0184 0.00247 C 0.0217 0.00247 0.0243 0.00494 0.02708 0.00494 C 0.02969 0.00741 0.04097 0.00741 0.04236 0.00741 C 0.05538 0.01482 0.04184 0.00988 0.05764 0.01235 C 0.06719 0.01482 0.07604 0.02007 0.08576 0.02469 C 0.09462 0.02716 0.10486 0.02963 0.11371 0.0321 C 0.12135 0.03457 0.12535 0.04105 0.13333 0.04105 C 0.14219 0.04568 0.15208 0.04815 0.1618 0.04815 C 0.16354 0.05062 0.16562 0.05309 0.16805 0.05309 C 0.16927 0.05309 0.17101 0.05309 0.17187 0.05309 C 0.18038 0.05803 0.18663 0.06297 0.19531 0.0679 C 0.20035 0.0679 0.2066 0.07284 0.21233 0.07284 C 0.21667 0.07655 0.22135 0.07655 0.22535 0.07902 C 0.23698 0.08395 0.24913 0.09105 0.26233 0.09105 C 0.28767 0.10124 0.33229 0.09877 0.35538 0.09877 C 0.35972 0.09877 0.36424 0.10124 0.36823 0.10124 C 0.37934 0.10124 0.39097 0.10124 0.40191 0.10124 C 0.40799 0.10124 0.42014 0.10618 0.42014 0.10371 C 0.42257 0.10618 0.42483 0.10618 0.42656 0.10865 C 0.4283 0.10865 0.42986 0.10865 0.43108 0.10865 C 0.43785 0.11173 0.4342 0.10865 0.43663 0.11173 " pathEditMode="relative" rAng="0" ptsTypes="fffffffffffffffffffff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2 -0.000034 C 0.005866 -0.000135 0.012623 -0.000034 0.019022 -0.000135 C 0.022400 -0.000135 0.024888 -0.000235 0.027908 -0.000235 C 0.030570 -0.000335 0.042129 -0.000335 0.043368 -0.000335 C 0.057056 -0.000637 0.043019 -0.000436 0.059185 -0.000536 C 0.069147 -0.000637 0.078033 -0.000863 0.088159 -0.001039 C 0.097404 -0.001139 0.107713 -0.001240 0.116774 -0.001340 C 0.124596 -0.001441 0.128865 -0.001717 0.136861 -0.001717 C 0.145932 -0.001892 0.156241 -0.001993 0.166008 -0.001993 C 0.167964 -0.002093 0.170104 -0.002193 0.172592 -0.002193 C 0.173830 -0.002193 0.175438 -0.002193 0.176502 -0.002193 C 0.185031 -0.002419 0.191603 -0.002620 0.200490 -0.002796 C 0.205824 -0.002796 0.212049 -0.002997 0.217915 -0.002997 C 0.222358 -0.003173 0.227160 -0.003173 0.231419 -0.003274 C 0.243336 -0.003475 0.255775 -0.003750 0.269279 -0.003750 C 0.295232 -0.004177 0.341088 -0.004077 0.364728 -0.004077 C 0.369171 -0.004077 0.373799 -0.004177 0.378058 -0.004177 C 0.389258 -0.004177 0.401165 -0.004177 0.412539 -0.004177 C 0.418764 -0.004177 0.431388 -0.004378 0.431388 -0.004278 C 0.433875 -0.004378 0.436005 -0.004378 0.437786 -0.004478 C 0.439557 -0.004478 0.441155 -0.004478 0.442404 -0.004478 C 0.449335 -0.004604 0.445598 -0.004478 0.448096 -0.004604 " pathEditMode="relative" rAng="0" ptsTypes="fffffffffffffffffffffA">
                                      <p:cBhvr>
                                        <p:cTn id="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09877E-6 C 0.00556 0.00216 0.01181 2.09877E-6 0.01788 0.00216 C 0.02101 0.00216 0.02327 0.00401 0.02604 0.00401 C 0.02847 0.00586 0.03941 0.00586 0.04063 0.00586 C 0.05347 0.01142 0.04028 0.00771 0.05538 0.00957 C 0.06476 0.01142 0.07309 0.01543 0.08247 0.01883 C 0.09115 0.02068 0.10087 0.02284 0.10938 0.02469 C 0.11649 0.02654 0.12066 0.03148 0.12813 0.03148 C 0.13663 0.03487 0.14618 0.03673 0.15538 0.03673 C 0.15712 0.03858 0.1592 0.04043 0.16146 0.04043 C 0.16268 0.04043 0.16424 0.04043 0.16528 0.04043 C 0.17327 0.04475 0.17934 0.04845 0.18768 0.05185 C 0.19254 0.05185 0.19861 0.05555 0.20399 0.05555 C 0.20816 0.05864 0.21268 0.05864 0.21667 0.06049 C 0.22778 0.0645 0.23941 0.06975 0.25208 0.06975 C 0.27639 0.07747 0.31945 0.07562 0.34149 0.07562 C 0.34566 0.07562 0.34983 0.07747 0.35399 0.07747 C 0.36441 0.07747 0.3757 0.07747 0.38611 0.07747 C 0.39202 0.07747 0.40382 0.08117 0.40382 0.07932 C 0.40608 0.08117 0.40816 0.08117 0.4099 0.08302 C 0.41146 0.08302 0.41302 0.08302 0.41424 0.08302 C 0.42066 0.08549 0.41719 0.08302 0.41962 0.08549 " pathEditMode="relative" rAng="0" ptsTypes="fffffffffffffffffffffA">
                                      <p:cBhvr>
                                        <p:cTn id="4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9.87654E-7 C 0.0059 0.00247 0.01268 9.87654E-7 0.01927 0.00247 C 0.02257 0.00247 0.02518 0.00463 0.02813 0.00463 C 0.03073 0.00679 0.04236 0.00679 0.04375 0.00679 C 0.05747 0.01327 0.0434 0.00895 0.05972 0.01111 C 0.06962 0.01327 0.07865 0.0179 0.08889 0.02191 C 0.09809 0.02438 0.10868 0.02654 0.11771 0.0287 C 0.12552 0.03086 0.12986 0.03673 0.13802 0.03673 C 0.14722 0.04074 0.15747 0.0429 0.16754 0.0429 C 0.16927 0.04506 0.17153 0.04722 0.17396 0.04722 C 0.17518 0.04722 0.17691 0.04722 0.17813 0.04722 C 0.18663 0.05185 0.19323 0.05617 0.20226 0.06018 C 0.20747 0.06018 0.21389 0.06451 0.21979 0.06451 C 0.22431 0.06821 0.22917 0.06821 0.23333 0.07037 C 0.24531 0.07469 0.25799 0.08117 0.27153 0.08117 C 0.29774 0.09012 0.3441 0.08796 0.36788 0.08796 C 0.3724 0.08796 0.37691 0.09012 0.38125 0.09012 C 0.39271 0.09012 0.40469 0.09012 0.41597 0.09012 C 0.4224 0.09012 0.4349 0.09444 0.4349 0.09228 C 0.4375 0.09444 0.43958 0.09444 0.44149 0.0966 C 0.44323 0.0966 0.44497 0.0966 0.44618 0.0966 C 0.45313 0.09938 0.44931 0.0966 0.45191 0.09938 " pathEditMode="relative" rAng="0" ptsTypes="fffffffffffffffffffffA">
                                      <p:cBhvr>
                                        <p:cTn id="4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87654E-7 C 0.00677 0.00247 0.01424 9.87654E-7 0.02153 0.00247 C 0.02552 0.00247 0.0283 0.00463 0.0316 0.00463 C 0.03455 0.00679 0.04774 0.00679 0.0493 0.00679 C 0.06458 0.01327 0.04878 0.00895 0.06719 0.01111 C 0.0783 0.01327 0.08837 0.0179 0.09983 0.02191 C 0.11024 0.02438 0.12205 0.02654 0.13229 0.0287 C 0.14114 0.03086 0.14601 0.03673 0.15521 0.03673 C 0.16545 0.04074 0.17691 0.0429 0.18819 0.0429 C 0.19028 0.04506 0.19271 0.04722 0.19549 0.04722 C 0.19687 0.04722 0.19878 0.04722 0.20017 0.04722 C 0.20972 0.05185 0.21701 0.05617 0.22726 0.06018 C 0.23316 0.06018 0.24028 0.06451 0.24705 0.06451 C 0.25208 0.06821 0.25746 0.06821 0.26215 0.07037 C 0.27569 0.07469 0.28993 0.08117 0.30503 0.08117 C 0.33472 0.09012 0.38663 0.08796 0.41337 0.08796 C 0.4184 0.08796 0.42361 0.09012 0.42847 0.09012 C 0.44114 0.09012 0.45469 0.09012 0.46753 0.09012 C 0.47465 0.09012 0.48889 0.09444 0.48889 0.09228 C 0.49167 0.09444 0.4941 0.09444 0.49618 0.0966 C 0.49809 0.0966 0.5 0.0966 0.50139 0.0966 C 0.5092 0.09938 0.50486 0.0966 0.50781 0.09938 " pathEditMode="relative" rAng="0" ptsTypes="fffffffffffffffffffffA">
                                      <p:cBhvr>
                                        <p:cTn id="5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18 0.012420 C 0.108591 0.010591 0.110810 0.012420 0.112886 0.010591 C 0.113928 0.010591 0.114759 0.008785 0.115729 0.008785 C 0.116563 0.006974 0.120236 0.006974 0.120791 0.006974 C 0.125087 0.001527 0.120651 0.005150 0.125710 0.003339 C 0.128899 0.001527 0.131810 -0.002107 0.135000 -0.005730 C 0.138046 -0.007918 0.141303 -0.009729 0.144354 -0.011541 C 0.146781 -0.013364 0.148238 -0.017716 0.150733 -0.017716 C 0.153711 -0.021351 0.156969 -0.023162 0.160087 -0.023162 C 0.160714 -0.024974 0.161477 -0.026797 0.162235 -0.026797 C 0.162582 -0.026797 0.163209 -0.026797 0.163553 -0.026797 C 0.166327 -0.030420 0.168335 -0.034055 0.171178 -0.037689 C 0.172910 -0.037689 0.174990 -0.041677 0.176863 -0.041677 C 0.178316 -0.044218 0.179841 -0.044218 0.181158 -0.046029 C 0.184971 -0.049664 0.188991 -0.055110 0.193287 -0.055110 C 0.201743 -0.062368 0.216506 -0.060556 0.224064 -0.060556 C 0.225517 -0.060556 0.226974 -0.062368 0.228291 -0.062368 C 0.231965 -0.062368 0.235705 -0.062368 0.239378 -0.062368 C 0.241458 -0.062368 0.245478 -0.066002 0.245478 -0.064191 C 0.246241 -0.066002 0.246935 -0.066002 0.247558 -0.067814 C 0.248113 -0.067814 0.248596 -0.067814 0.249083 -0.067814 C 0.251231 -0.069990 0.249986 -0.067814 0.250884 -0.069990 " pathEditMode="relative" rAng="0" ptsTypes="fffffffffffffffffffffA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2" grpId="0"/>
      <p:bldP spid="37" grpId="0"/>
      <p:bldP spid="17" grpId="0"/>
      <p:bldP spid="18" grpId="0"/>
      <p:bldP spid="20" grpId="0"/>
      <p:bldP spid="35" grpId="0"/>
      <p:bldP spid="36" grpId="0"/>
      <p:bldP spid="44" grpId="0"/>
      <p:bldP spid="64" grpId="0"/>
      <p:bldP spid="65" grpId="0"/>
      <p:bldP spid="6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331595" y="2117269"/>
            <a:ext cx="4897120" cy="2015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67544" y="740702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多音字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910" y="4135297"/>
            <a:ext cx="7643866" cy="2161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奶奶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）可自己吃苦也要照顾好家人。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我们希望社会安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）和谐。</a:t>
            </a:r>
            <a:endParaRPr lang="zh-CN" altLang="en-US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2523036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643043" y="2611285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宁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2230283"/>
            <a:ext cx="3342176" cy="14718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9995" y="4134876"/>
            <a:ext cx="97536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nìnɡ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9126" y="4897722"/>
            <a:ext cx="1025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nín</a:t>
            </a:r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ɡ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2230284"/>
            <a:ext cx="1140056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nìnɡ</a:t>
            </a:r>
            <a:endParaRPr lang="zh-CN" altLang="en-US" sz="24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1735" y="2230284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宁可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3" y="2897038"/>
            <a:ext cx="1136981" cy="66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nín</a:t>
            </a:r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ɡ</a:t>
            </a:r>
            <a:endParaRPr lang="zh-CN" altLang="en-US" sz="24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0297" y="2897038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安宁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75740" y="1028700"/>
            <a:ext cx="4680585" cy="21124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42910" y="3143248"/>
            <a:ext cx="7286676" cy="2161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妈妈对我的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）求很严格，经常告诉我不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）和不认识的孩子一起玩。</a:t>
            </a:r>
            <a:endParaRPr lang="en-US" altLang="zh-CN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1530988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719268" y="1619237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要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1238235"/>
            <a:ext cx="2920992" cy="1471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5258" y="3187700"/>
            <a:ext cx="7858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yāo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688" y="3867154"/>
            <a:ext cx="7858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y</a:t>
            </a:r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ào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1238236"/>
            <a:ext cx="901209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yāo</a:t>
            </a:r>
            <a:endParaRPr lang="zh-CN" altLang="en-US" sz="3735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7421" y="1238236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4" y="1904990"/>
            <a:ext cx="901209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y</a:t>
            </a:r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ào</a:t>
            </a:r>
            <a:endParaRPr lang="zh-CN" altLang="en-US" sz="3735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44" y="1904990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8039" y="740702"/>
            <a:ext cx="2659702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词语解释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3" name="矩形 2"/>
          <p:cNvSpPr>
            <a:spLocks noChangeArrowheads="1"/>
          </p:cNvSpPr>
          <p:nvPr/>
        </p:nvSpPr>
        <p:spPr bwMode="auto">
          <a:xfrm>
            <a:off x="456432" y="1809740"/>
            <a:ext cx="1627369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纠缠：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4" name="矩形 2"/>
          <p:cNvSpPr>
            <a:spLocks noChangeArrowheads="1"/>
          </p:cNvSpPr>
          <p:nvPr/>
        </p:nvSpPr>
        <p:spPr bwMode="auto">
          <a:xfrm>
            <a:off x="285228" y="2857497"/>
            <a:ext cx="2589171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深居简出：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5" name="矩形 2"/>
          <p:cNvSpPr>
            <a:spLocks noChangeArrowheads="1"/>
          </p:cNvSpPr>
          <p:nvPr/>
        </p:nvSpPr>
        <p:spPr bwMode="auto">
          <a:xfrm>
            <a:off x="456432" y="4146281"/>
            <a:ext cx="1627369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沦陷：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2285984" y="2823613"/>
            <a:ext cx="5786478" cy="1816651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原指野兽藏在深密的地方，很少出现。后指常呆在家里，很少出门。</a:t>
            </a:r>
            <a:endParaRPr lang="en-US" altLang="zh-CN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928794" y="1810162"/>
            <a:ext cx="3913866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本文指找麻烦。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1857358" y="4216829"/>
            <a:ext cx="6429419" cy="1472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领土或国土被敌人占领或陷落在敌人手里，常指被敌占领。 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5" grpId="0"/>
      <p:bldP spid="119" grpId="0" bldLvl="0" animBg="1"/>
      <p:bldP spid="124" grpId="0" bldLvl="0" animBg="1"/>
      <p:bldP spid="23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3079</Words>
  <Application>WPS 演示</Application>
  <PresentationFormat>全屏显示(4:3)</PresentationFormat>
  <Paragraphs>431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黑体</vt:lpstr>
      <vt:lpstr>楷体_GB2312</vt:lpstr>
      <vt:lpstr>新宋体</vt:lpstr>
      <vt:lpstr>楷体</vt:lpstr>
      <vt:lpstr>汉仪旗黑-55</vt:lpstr>
      <vt:lpstr>GB Pinyinok-B</vt:lpstr>
      <vt:lpstr>Arial Unicode MS</vt:lpstr>
      <vt:lpstr>Times New Roman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guest</cp:lastModifiedBy>
  <cp:revision>28</cp:revision>
  <dcterms:created xsi:type="dcterms:W3CDTF">2019-06-19T02:08:00Z</dcterms:created>
  <dcterms:modified xsi:type="dcterms:W3CDTF">2019-09-12T05:47:09Z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