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65" r:id="rId4"/>
  </p:sldMasterIdLst>
  <p:notesMasterIdLst>
    <p:notesMasterId r:id="rId7"/>
  </p:notesMasterIdLst>
  <p:handoutMasterIdLst>
    <p:handoutMasterId r:id="rId31"/>
  </p:handoutMasterIdLst>
  <p:sldIdLst>
    <p:sldId id="355" r:id="rId5"/>
    <p:sldId id="316" r:id="rId6"/>
    <p:sldId id="322" r:id="rId8"/>
    <p:sldId id="351" r:id="rId9"/>
    <p:sldId id="352" r:id="rId10"/>
    <p:sldId id="356" r:id="rId11"/>
    <p:sldId id="319" r:id="rId12"/>
    <p:sldId id="321" r:id="rId13"/>
    <p:sldId id="353" r:id="rId14"/>
    <p:sldId id="354" r:id="rId15"/>
    <p:sldId id="264" r:id="rId16"/>
    <p:sldId id="265" r:id="rId17"/>
    <p:sldId id="267" r:id="rId18"/>
    <p:sldId id="297" r:id="rId19"/>
    <p:sldId id="313" r:id="rId20"/>
    <p:sldId id="266" r:id="rId21"/>
    <p:sldId id="281" r:id="rId22"/>
    <p:sldId id="269" r:id="rId23"/>
    <p:sldId id="270" r:id="rId24"/>
    <p:sldId id="271" r:id="rId25"/>
    <p:sldId id="278" r:id="rId26"/>
    <p:sldId id="279" r:id="rId27"/>
    <p:sldId id="274" r:id="rId28"/>
    <p:sldId id="275" r:id="rId29"/>
    <p:sldId id="357" r:id="rId3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21"/>
    <a:srgbClr val="FF9900"/>
    <a:srgbClr val="FF0066"/>
    <a:srgbClr val="FFFF00"/>
    <a:srgbClr val="FF00FF"/>
    <a:srgbClr val="009999"/>
    <a:srgbClr val="66FF33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5" autoAdjust="0"/>
    <p:restoredTop sz="94601" autoAdjust="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fld id="{0F9B84EA-7D68-4D60-9CB1-D50884785D1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A8A92F7D-F3B3-4309-97CD-90D5580ABCC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988" name="Rectangle 4"/>
          <p:cNvSpPr>
            <a:spLocks noRot="1" noChangeArrowheads="1" noTextEdit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9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93D5CD0A-F068-4729-BFD5-A9488EAF98EA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44034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4035" name="页脚占位符 1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44036" name="页眉占位符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D5CD0A-F068-4729-BFD5-A9488EAF98EA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4813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8131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F91E9C4E-823C-4201-8B17-91852028F14A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5120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03" name="页眉占位符 3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9" rIns="91436" bIns="45719"/>
          <a:lstStyle/>
          <a:p>
            <a:r>
              <a:rPr lang="zh-CN" altLang="zh-CN" smtClean="0">
                <a:solidFill>
                  <a:srgbClr val="000000"/>
                </a:solidFill>
              </a:rPr>
              <a:t> </a:t>
            </a: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51204" name="页脚占位符 4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9" rIns="91436" bIns="45719"/>
          <a:lstStyle/>
          <a:p>
            <a:r>
              <a:rPr lang="zh-CN" altLang="zh-CN" smtClean="0">
                <a:solidFill>
                  <a:srgbClr val="000000"/>
                </a:solidFill>
              </a:rPr>
              <a:t> </a:t>
            </a: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51205" name="灯片编号占位符 5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4D8E94D0-A6C5-471A-84B5-A407567D1F09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5325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3251" name="页眉占位符 3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9" rIns="91436" bIns="45719"/>
          <a:lstStyle/>
          <a:p>
            <a:r>
              <a:rPr lang="zh-CN" altLang="zh-CN" smtClean="0">
                <a:solidFill>
                  <a:srgbClr val="000000"/>
                </a:solidFill>
              </a:rPr>
              <a:t> </a:t>
            </a: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53252" name="页脚占位符 4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9" rIns="91436" bIns="45719"/>
          <a:lstStyle/>
          <a:p>
            <a:r>
              <a:rPr lang="zh-CN" altLang="zh-CN" smtClean="0">
                <a:solidFill>
                  <a:srgbClr val="000000"/>
                </a:solidFill>
              </a:rPr>
              <a:t> </a:t>
            </a: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53253" name="灯片编号占位符 5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15F2A8A-563D-4180-BA63-7B1E5FF25D80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839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83971" name="页眉占位符 3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9" rIns="91436" bIns="45719"/>
          <a:lstStyle/>
          <a:p>
            <a:r>
              <a:rPr lang="zh-CN" altLang="zh-CN" smtClean="0">
                <a:solidFill>
                  <a:srgbClr val="000000"/>
                </a:solidFill>
              </a:rPr>
              <a:t> </a:t>
            </a: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83972" name="页脚占位符 4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9" rIns="91436" bIns="45719"/>
          <a:lstStyle/>
          <a:p>
            <a:r>
              <a:rPr lang="zh-CN" altLang="zh-CN" smtClean="0">
                <a:solidFill>
                  <a:srgbClr val="000000"/>
                </a:solidFill>
              </a:rPr>
              <a:t> </a:t>
            </a: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83973" name="灯片编号占位符 5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0966B5D9-CF07-4ADB-AFF2-FCF282A9B6E3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emf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image" Target="../media/image2.emf"/><Relationship Id="rId4" Type="http://schemas.openxmlformats.org/officeDocument/2006/relationships/image" Target="../media/image3.emf"/><Relationship Id="rId3" Type="http://schemas.openxmlformats.org/officeDocument/2006/relationships/image" Target="../media/image4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emf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2B3CC4-E397-459B-A909-2E9ED3F9295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D4E2D3-14C5-4CC7-8250-682507897C5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A0BA27-8ECA-4A65-ADEC-2AAEC2825DE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标题，两项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1FB17C-34AC-4EBC-9266-BA3D9464C12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showMasterSp="0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509713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58100" y="0"/>
            <a:ext cx="1485900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754563"/>
            <a:ext cx="1509713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58100" y="4787900"/>
            <a:ext cx="1485900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193131" y="1414123"/>
            <a:ext cx="4757738" cy="407593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833581" y="3909813"/>
            <a:ext cx="1476837" cy="2936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64533" y="2602402"/>
            <a:ext cx="5214938" cy="774215"/>
          </a:xfrm>
        </p:spPr>
        <p:txBody>
          <a:bodyPr anchor="b"/>
          <a:lstStyle>
            <a:lvl1pPr algn="ctr">
              <a:defRPr sz="4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861074" y="3376612"/>
            <a:ext cx="3421856" cy="533202"/>
          </a:xfrm>
        </p:spPr>
        <p:txBody>
          <a:bodyPr/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defRPr/>
            </a:lvl1pPr>
          </a:lstStyle>
          <a:p>
            <a:pPr>
              <a:defRPr/>
            </a:pPr>
            <a:fld id="{5D463EA3-A193-4D9D-B71E-98362F39BC6D}" type="datetimeFigureOut">
              <a:rPr lang="zh-CN" altLang="en-US"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04B88E-5CAD-47CB-8C18-8F2EE5E5EF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>
                <a:solidFill>
                  <a:srgbClr val="E19F95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defRPr/>
            </a:lvl1pPr>
          </a:lstStyle>
          <a:p>
            <a:pPr>
              <a:defRPr/>
            </a:pPr>
            <a:fld id="{A3C1774B-84CA-447C-B7DF-A1BC8AE0C6B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473622-57E0-4007-A24A-1B733FE4C80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571750" cy="360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50" y="3324225"/>
            <a:ext cx="2571750" cy="358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603625"/>
            <a:ext cx="2371725" cy="330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72275" y="0"/>
            <a:ext cx="2393950" cy="335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12158" y="3276603"/>
            <a:ext cx="5119688" cy="71437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007396" y="4017968"/>
            <a:ext cx="5129213" cy="809625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defRPr/>
            </a:lvl1pPr>
          </a:lstStyle>
          <a:p>
            <a:pPr>
              <a:defRPr/>
            </a:pPr>
            <a:fld id="{916D01CE-CB4C-476F-BE6D-9094A4EAA5B2}" type="datetimeFigureOut">
              <a:rPr lang="zh-CN" altLang="en-US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61DCC6-FFDA-4E58-9B32-A4408E936C1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>
                <a:solidFill>
                  <a:srgbClr val="E19F95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defRPr/>
            </a:lvl1pPr>
          </a:lstStyle>
          <a:p>
            <a:pPr>
              <a:defRPr/>
            </a:pPr>
            <a:fld id="{C2DBAA4B-357C-442D-BA82-2CFF53CC5CE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30AC13-30A7-4761-99ED-5F41DCF7767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0F738E-7FE9-4EE8-9817-0B9DEF76B5C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814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759825"/>
            <a:ext cx="3868340" cy="34298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814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2759825"/>
            <a:ext cx="3887391" cy="34298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defRPr/>
            </a:lvl1pPr>
          </a:lstStyle>
          <a:p>
            <a:pPr>
              <a:defRPr/>
            </a:pPr>
            <a:fld id="{90127556-2813-41CF-8A3E-19B63B3C67C9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BBDE74-33D1-4AFD-9333-8D9ADB2261C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509713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58100" y="0"/>
            <a:ext cx="1485900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754563"/>
            <a:ext cx="1509713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58100" y="4787900"/>
            <a:ext cx="1485900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193131" y="1414123"/>
            <a:ext cx="4757738" cy="407593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833581" y="3909813"/>
            <a:ext cx="1476837" cy="293641"/>
          </a:xfrm>
          <a:prstGeom prst="rect">
            <a:avLst/>
          </a:prstGeom>
        </p:spPr>
      </p:pic>
      <p:sp>
        <p:nvSpPr>
          <p:cNvPr id="23" name="标题 1"/>
          <p:cNvSpPr>
            <a:spLocks noGrp="1"/>
          </p:cNvSpPr>
          <p:nvPr>
            <p:ph type="ctrTitle"/>
          </p:nvPr>
        </p:nvSpPr>
        <p:spPr>
          <a:xfrm>
            <a:off x="1964533" y="2510326"/>
            <a:ext cx="5214938" cy="866291"/>
          </a:xfrm>
        </p:spPr>
        <p:txBody>
          <a:bodyPr anchor="b"/>
          <a:lstStyle>
            <a:lvl1pPr algn="ctr">
              <a:defRPr sz="4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27" name="副标题 2"/>
          <p:cNvSpPr>
            <a:spLocks noGrp="1"/>
          </p:cNvSpPr>
          <p:nvPr>
            <p:ph type="subTitle" idx="1"/>
          </p:nvPr>
        </p:nvSpPr>
        <p:spPr>
          <a:xfrm>
            <a:off x="2732487" y="3376612"/>
            <a:ext cx="3679031" cy="533202"/>
          </a:xfrm>
        </p:spPr>
        <p:txBody>
          <a:bodyPr/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defRPr/>
            </a:lvl1pPr>
          </a:lstStyle>
          <a:p>
            <a:pPr>
              <a:defRPr/>
            </a:pPr>
            <a:fld id="{EFAEC80A-8E41-4FB7-BBA2-42E7853A0EA4}" type="datetimeFigureOut">
              <a:rPr lang="zh-CN" altLang="en-US"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E6AA3B-BF36-49EB-9544-5003617DC47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defRPr/>
            </a:lvl1pPr>
          </a:lstStyle>
          <a:p>
            <a:pPr>
              <a:defRPr/>
            </a:pPr>
            <a:fld id="{AC569A09-8006-48E9-B162-E757E578A65A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AE16AE-36EB-4330-960D-311624E4113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647705"/>
            <a:ext cx="2949178" cy="1409699"/>
          </a:xfrm>
        </p:spPr>
        <p:txBody>
          <a:bodyPr anchor="t"/>
          <a:lstStyle>
            <a:lvl1pPr>
              <a:defRPr sz="4000">
                <a:solidFill>
                  <a:srgbClr val="E19F95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647701"/>
            <a:ext cx="4629150" cy="521335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defRPr/>
            </a:lvl1pPr>
          </a:lstStyle>
          <a:p>
            <a:pPr>
              <a:defRPr/>
            </a:pPr>
            <a:fld id="{E849FD71-9A30-4681-ABC2-FEAB039FCE2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515EE7-F0DB-46BE-8B40-8E1B9B02DE7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defRPr/>
            </a:lvl1pPr>
          </a:lstStyle>
          <a:p>
            <a:pPr>
              <a:defRPr/>
            </a:pPr>
            <a:fld id="{DA1165F1-DD00-45BB-B14C-71668257DA9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FA0EEC-4877-4F3E-BBCC-3370C7AD661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57200"/>
            <a:ext cx="7886700" cy="5695950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 fontAlgn="base">
              <a:defRPr/>
            </a:lvl1pPr>
          </a:lstStyle>
          <a:p>
            <a:pPr>
              <a:defRPr/>
            </a:pPr>
            <a:fld id="{94545EA4-9E42-451B-AC98-908E56C2A42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 fontAlgn="base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AA853F7D-7D59-4CEA-93B4-12895556B98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7ED506-257A-48E4-9D7C-7ABD4F9EA01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A1A764-42F3-476A-883C-DD2AEC19972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916074-474E-41CD-AFB5-B71D4079BEC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6FF945-5ABA-4ABF-A05C-FB1422CC021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A8AA4B-1B99-48A0-86E9-6DF0B5749C6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2211F2-A2FA-4EB1-BF46-F71AE9F9909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AECB91-FED1-4DD9-9F95-9F9B053D3D3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.xml"/><Relationship Id="rId8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6" Type="http://schemas.openxmlformats.org/officeDocument/2006/relationships/theme" Target="../theme/theme3.xml"/><Relationship Id="rId15" Type="http://schemas.openxmlformats.org/officeDocument/2006/relationships/tags" Target="../tags/tag3.xml"/><Relationship Id="rId14" Type="http://schemas.openxmlformats.org/officeDocument/2006/relationships/tags" Target="../tags/tag2.xml"/><Relationship Id="rId13" Type="http://schemas.openxmlformats.org/officeDocument/2006/relationships/tags" Target="../tags/tag1.xml"/><Relationship Id="rId12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5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073F540B-7BC3-417A-AEBA-C3B6C9602957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28625" y="6356350"/>
            <a:ext cx="828675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 noChangeArrowheads="1"/>
          </p:cNvSpPr>
          <p:nvPr>
            <p:ph type="title" idx="4294967295"/>
            <p:custDataLst>
              <p:tags r:id="rId13"/>
            </p:custDataLst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3075" name="文本占位符 2"/>
          <p:cNvSpPr>
            <a:spLocks noGrp="1" noChangeArrowheads="1"/>
          </p:cNvSpPr>
          <p:nvPr>
            <p:ph type="body" idx="9"/>
            <p:custDataLst>
              <p:tags r:id="rId14"/>
            </p:custDataLst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37267A7-CFC3-47C5-9800-DD0AA65E210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ea typeface="黑体" panose="02010609060101010101" pitchFamily="49" charset="-122"/>
              </a:defRPr>
            </a:lvl1pPr>
          </a:lstStyle>
          <a:p>
            <a:fld id="{7692DE56-1522-40EF-B484-820AAC96F3BA}" type="slidenum">
              <a:rPr lang="zh-CN" altLang="en-US"/>
            </a:fld>
            <a:endParaRPr lang="zh-CN" altLang="en-US"/>
          </a:p>
        </p:txBody>
      </p:sp>
      <p:sp>
        <p:nvSpPr>
          <p:cNvPr id="2" name="KSO_TEMPLATE" hidden="1"/>
          <p:cNvSpPr/>
          <p:nvPr>
            <p:custDataLst>
              <p:tags r:id="rId1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slide" Target="slide1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slide" Target="slide22.xml"/><Relationship Id="rId4" Type="http://schemas.openxmlformats.org/officeDocument/2006/relationships/slide" Target="slide21.xml"/><Relationship Id="rId3" Type="http://schemas.openxmlformats.org/officeDocument/2006/relationships/slide" Target="slide20.xml"/><Relationship Id="rId2" Type="http://schemas.openxmlformats.org/officeDocument/2006/relationships/image" Target="../media/image20.png"/><Relationship Id="rId1" Type="http://schemas.openxmlformats.org/officeDocument/2006/relationships/slide" Target="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4.xml"/><Relationship Id="rId1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5.xml"/><Relationship Id="rId1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1.xml"/><Relationship Id="rId1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2.xml"/><Relationship Id="rId1" Type="http://schemas.openxmlformats.org/officeDocument/2006/relationships/image" Target="../media/image3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15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8.jpe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226409" y="1722162"/>
            <a:ext cx="345655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HK" sz="3200" kern="100" dirty="0">
                <a:ea typeface="宋体" panose="02010600030101010101" pitchFamily="2" charset="-122"/>
                <a:cs typeface="宋体" panose="02010600030101010101" pitchFamily="2" charset="-122"/>
              </a:rPr>
              <a:t>嘴长颈长脚也长，</a:t>
            </a:r>
            <a:endParaRPr lang="en-US" altLang="zh-CN" sz="3200" kern="100" dirty="0"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zh-HK" sz="3200" kern="100" dirty="0">
                <a:ea typeface="宋体" panose="02010600030101010101" pitchFamily="2" charset="-122"/>
                <a:cs typeface="宋体" panose="02010600030101010101" pitchFamily="2" charset="-122"/>
              </a:rPr>
              <a:t>爱穿一身白衣裳，</a:t>
            </a:r>
            <a:endParaRPr lang="en-US" altLang="zh-CN" sz="3200" kern="100" dirty="0"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zh-HK" sz="3200" kern="100" dirty="0">
                <a:ea typeface="宋体" panose="02010600030101010101" pitchFamily="2" charset="-122"/>
                <a:cs typeface="宋体" panose="02010600030101010101" pitchFamily="2" charset="-122"/>
              </a:rPr>
              <a:t>常在水边结伙伴，</a:t>
            </a:r>
            <a:endParaRPr lang="en-US" altLang="zh-CN" sz="3200" kern="100" dirty="0"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zh-HK" sz="3200" kern="100" dirty="0">
                <a:ea typeface="宋体" panose="02010600030101010101" pitchFamily="2" charset="-122"/>
                <a:cs typeface="宋体" panose="02010600030101010101" pitchFamily="2" charset="-122"/>
              </a:rPr>
              <a:t>田野沟渠寻食粮。</a:t>
            </a:r>
            <a:endParaRPr lang="en-US" altLang="zh-CN" sz="3200" kern="100" dirty="0"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kern="100" dirty="0">
                <a:solidFill>
                  <a:srgbClr val="FF0000"/>
                </a:solidFill>
                <a:ea typeface="宋体" panose="02010600030101010101" pitchFamily="2" charset="-122"/>
              </a:rPr>
              <a:t>（打一动物）</a:t>
            </a:r>
            <a:endParaRPr lang="zh-HK" altLang="en-US" sz="3200" dirty="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16458" y="5059763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你能猜出来吗？</a:t>
            </a:r>
            <a:endParaRPr lang="zh-HK" altLang="en-US" sz="3200" dirty="0">
              <a:solidFill>
                <a:srgbClr val="FF0000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6232772" y="2001304"/>
            <a:ext cx="2292936" cy="246356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952336" y="4669245"/>
            <a:ext cx="1031051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3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白鹭</a:t>
            </a:r>
            <a:endParaRPr lang="zh-CN" altLang="en-US" sz="33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流程图: 可选过程 10"/>
          <p:cNvSpPr/>
          <p:nvPr/>
        </p:nvSpPr>
        <p:spPr>
          <a:xfrm>
            <a:off x="1303837" y="667955"/>
            <a:ext cx="2451723" cy="805806"/>
          </a:xfrm>
          <a:prstGeom prst="flowChartAlternateProcess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375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猜谜语：</a:t>
            </a:r>
            <a:endParaRPr lang="zh-CN" altLang="en-US" sz="3375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1184" y="1326567"/>
            <a:ext cx="7501631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HK" sz="2400" b="1" kern="100" dirty="0" smtClean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第一部分</a:t>
            </a:r>
            <a:r>
              <a:rPr lang="en-US" altLang="zh-HK" sz="2400" b="1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</a:t>
            </a:r>
            <a:r>
              <a:rPr lang="zh-CN" altLang="zh-HK" sz="2400" b="1" kern="100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白鹭是一首精巧的诗。</a:t>
            </a:r>
            <a:endParaRPr lang="zh-TW" altLang="zh-HK" sz="2400" b="1" kern="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HK" sz="2400" b="1" kern="100" dirty="0" smtClean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第二部分</a:t>
            </a:r>
            <a:r>
              <a:rPr lang="en-US" altLang="zh-HK" sz="2400" b="1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</a:t>
            </a:r>
            <a:r>
              <a:rPr lang="zh-CN" altLang="zh-HK" sz="2400" b="1" kern="100" dirty="0" smtClean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en-US" altLang="zh-HK" sz="2400" b="1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5)</a:t>
            </a:r>
            <a:r>
              <a:rPr lang="zh-CN" altLang="zh-HK" sz="2400" b="1" kern="100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白鹭颜色的配合，身段的大小都很适宜，十分精巧。</a:t>
            </a:r>
            <a:endParaRPr lang="zh-TW" altLang="zh-HK" sz="2400" b="1" kern="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HK" sz="2400" b="1" kern="100" dirty="0" smtClean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第三部分</a:t>
            </a:r>
            <a:r>
              <a:rPr lang="en-US" altLang="zh-HK" sz="2400" b="1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(6</a:t>
            </a:r>
            <a:r>
              <a:rPr lang="zh-CN" altLang="zh-HK" sz="2400" b="1" kern="100" dirty="0" smtClean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en-US" altLang="zh-HK" sz="2400" b="1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8)</a:t>
            </a:r>
            <a:r>
              <a:rPr lang="zh-CN" altLang="zh-HK" sz="2400" b="1" kern="100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白鹭在觅食、栖息、飞行时充满韵味，给人们以美的享受。</a:t>
            </a:r>
            <a:endParaRPr lang="zh-TW" altLang="zh-HK" sz="2400" b="1" kern="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HK" sz="2400" b="1" kern="100" dirty="0" smtClean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第四部分</a:t>
            </a:r>
            <a:r>
              <a:rPr lang="en-US" altLang="zh-HK" sz="2400" b="1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(9</a:t>
            </a:r>
            <a:r>
              <a:rPr lang="zh-CN" altLang="zh-HK" sz="2400" b="1" kern="100" dirty="0" smtClean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en-US" altLang="zh-HK" sz="2400" b="1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11)</a:t>
            </a:r>
            <a:r>
              <a:rPr lang="zh-CN" altLang="zh-HK" sz="2400" b="1" kern="100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白鹭实在是一首韵在骨子里的散文诗。</a:t>
            </a:r>
            <a:endParaRPr lang="zh-CN" altLang="zh-HK" sz="2400" b="1" kern="100" dirty="0" smtClean="0">
              <a:effectLst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Picture 3" descr="bl21"/>
          <p:cNvPicPr>
            <a:picLocks noChangeAspect="1" noChangeArrowheads="1"/>
          </p:cNvPicPr>
          <p:nvPr/>
        </p:nvPicPr>
        <p:blipFill>
          <a:blip r:embed="rId1">
            <a:lum contrast="36000"/>
          </a:blip>
          <a:srcRect/>
          <a:stretch>
            <a:fillRect/>
          </a:stretch>
        </p:blipFill>
        <p:spPr bwMode="auto">
          <a:xfrm>
            <a:off x="152400" y="685800"/>
            <a:ext cx="88138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2438400" y="609600"/>
            <a:ext cx="5791200" cy="146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66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白鹭是一首精巧的诗。</a:t>
            </a:r>
            <a:endParaRPr lang="zh-CN" altLang="en-US" sz="3600" dirty="0">
              <a:solidFill>
                <a:srgbClr val="FF0066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sz="3600" dirty="0">
              <a:solidFill>
                <a:srgbClr val="FF0066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228600" y="1600200"/>
            <a:ext cx="5638800" cy="116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99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起句用一个比喻从总体上赞美白鹭。</a:t>
            </a:r>
            <a:endParaRPr lang="zh-CN" altLang="en-US">
              <a:solidFill>
                <a:srgbClr val="FFFF99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99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比喻新奇、贴切。</a:t>
            </a:r>
            <a:endParaRPr lang="zh-CN" altLang="en-US">
              <a:solidFill>
                <a:srgbClr val="FFFF99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2230" name="Text Box 6"/>
          <p:cNvSpPr txBox="1">
            <a:spLocks noChangeArrowheads="1"/>
          </p:cNvSpPr>
          <p:nvPr/>
        </p:nvSpPr>
        <p:spPr bwMode="auto">
          <a:xfrm>
            <a:off x="4495800" y="4843463"/>
            <a:ext cx="4648200" cy="116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99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精巧 ：精致、小巧、美妙。</a:t>
            </a:r>
            <a:endParaRPr lang="zh-CN" altLang="en-US">
              <a:solidFill>
                <a:srgbClr val="FFFF99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99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诗：富有韵味、极耐品味。</a:t>
            </a:r>
            <a:endParaRPr lang="zh-CN" altLang="en-US">
              <a:solidFill>
                <a:srgbClr val="FFFF99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22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22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2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2"/>
          <p:cNvSpPr>
            <a:spLocks noChangeArrowheads="1"/>
          </p:cNvSpPr>
          <p:nvPr/>
        </p:nvSpPr>
        <p:spPr bwMode="auto">
          <a:xfrm>
            <a:off x="381000" y="609600"/>
            <a:ext cx="8458200" cy="5867400"/>
          </a:xfrm>
          <a:prstGeom prst="rect">
            <a:avLst/>
          </a:prstGeom>
          <a:gradFill rotWithShape="0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251" name="Rectangle 3"/>
          <p:cNvSpPr>
            <a:spLocks noChangeArrowheads="1"/>
          </p:cNvSpPr>
          <p:nvPr/>
        </p:nvSpPr>
        <p:spPr bwMode="auto">
          <a:xfrm>
            <a:off x="685800" y="914400"/>
            <a:ext cx="69342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66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色素的配合</a:t>
            </a:r>
            <a:r>
              <a:rPr lang="zh-CN" altLang="en-US" sz="3200" b="1" dirty="0">
                <a:solidFill>
                  <a:srgbClr val="FF0066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FF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从哪里可以体现出？</a:t>
            </a:r>
            <a:endParaRPr lang="zh-CN" altLang="en-US" sz="3200" b="1" dirty="0">
              <a:solidFill>
                <a:srgbClr val="FF0066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3200" b="1" dirty="0">
                <a:solidFill>
                  <a:srgbClr val="FF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作者如何评价？</a:t>
            </a:r>
            <a:endParaRPr lang="zh-CN" altLang="en-US" sz="2400" b="1" dirty="0">
              <a:solidFill>
                <a:srgbClr val="FF0066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3252" name="Rectangle 4"/>
          <p:cNvSpPr>
            <a:spLocks noChangeArrowheads="1"/>
          </p:cNvSpPr>
          <p:nvPr/>
        </p:nvSpPr>
        <p:spPr bwMode="auto">
          <a:xfrm>
            <a:off x="685800" y="2133600"/>
            <a:ext cx="8229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雪白的蓑毛、铁色的长喙、青色的脚。</a:t>
            </a:r>
            <a:endParaRPr lang="zh-CN" altLang="en-US" sz="32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素之一忽则嫌白，黛之一忽则嫌黑。</a:t>
            </a:r>
            <a:endParaRPr lang="zh-CN" altLang="en-US" sz="32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3253" name="Rectangle 5"/>
          <p:cNvSpPr>
            <a:spLocks noChangeArrowheads="1"/>
          </p:cNvSpPr>
          <p:nvPr/>
        </p:nvSpPr>
        <p:spPr bwMode="auto">
          <a:xfrm>
            <a:off x="671513" y="3505200"/>
            <a:ext cx="8015287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66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身段的大小</a:t>
            </a:r>
            <a:r>
              <a:rPr lang="zh-CN" altLang="en-US" sz="3200" b="1" dirty="0">
                <a:solidFill>
                  <a:srgbClr val="FF0066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FF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从哪里可以体现出？</a:t>
            </a:r>
            <a:endParaRPr lang="zh-CN" altLang="en-US" sz="3200" b="1" dirty="0">
              <a:solidFill>
                <a:srgbClr val="FF0066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3200" b="1" dirty="0">
                <a:solidFill>
                  <a:srgbClr val="FF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作者如何评价？</a:t>
            </a:r>
            <a:endParaRPr lang="zh-CN" altLang="en-US" sz="3200" b="1" dirty="0">
              <a:solidFill>
                <a:srgbClr val="FF0066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59397" name="Picture 6" descr="bl5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391400" y="600075"/>
            <a:ext cx="1447800" cy="142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5" name="Rectangle 7"/>
          <p:cNvSpPr>
            <a:spLocks noChangeArrowheads="1"/>
          </p:cNvSpPr>
          <p:nvPr/>
        </p:nvSpPr>
        <p:spPr bwMode="auto">
          <a:xfrm>
            <a:off x="685800" y="4876800"/>
            <a:ext cx="83820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全身的流线型结构，增之一分则嫌长，减之一分则嫌短。</a:t>
            </a:r>
            <a:endParaRPr lang="zh-CN" altLang="en-US" sz="32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/>
      <p:bldP spid="53252" grpId="0"/>
      <p:bldP spid="53253" grpId="0"/>
      <p:bldP spid="5325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ChangeArrowheads="1"/>
          </p:cNvSpPr>
          <p:nvPr/>
        </p:nvSpPr>
        <p:spPr bwMode="auto">
          <a:xfrm>
            <a:off x="304800" y="609600"/>
            <a:ext cx="8382000" cy="5867400"/>
          </a:xfrm>
          <a:prstGeom prst="rect">
            <a:avLst/>
          </a:prstGeom>
          <a:gradFill rotWithShape="0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zh-CN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5299" name="Rectangle 3"/>
          <p:cNvSpPr>
            <a:spLocks noChangeArrowheads="1"/>
          </p:cNvSpPr>
          <p:nvPr/>
        </p:nvSpPr>
        <p:spPr bwMode="auto">
          <a:xfrm>
            <a:off x="914400" y="5715000"/>
            <a:ext cx="587375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白鹤、朱鹭、苍鹭与它相比呢？</a:t>
            </a:r>
            <a:br>
              <a:rPr lang="zh-CN" altLang="en-US" sz="3200" b="1">
                <a:solidFill>
                  <a:srgbClr val="FF0066"/>
                </a:solidFill>
                <a:latin typeface="Times New Roman" panose="02020603050405020304" pitchFamily="18" charset="0"/>
              </a:rPr>
            </a:br>
            <a:endParaRPr lang="zh-CN" altLang="en-US" sz="3200" b="1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300" name="Text Box 4"/>
          <p:cNvSpPr txBox="1">
            <a:spLocks noChangeArrowheads="1"/>
          </p:cNvSpPr>
          <p:nvPr/>
        </p:nvSpPr>
        <p:spPr bwMode="auto">
          <a:xfrm>
            <a:off x="838200" y="762000"/>
            <a:ext cx="2743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隶书" panose="02010509060101010101" pitchFamily="49" charset="-122"/>
                <a:ea typeface="隶书" panose="02010509060101010101" pitchFamily="49" charset="-122"/>
              </a:rPr>
              <a:t>白鹭：适宜</a:t>
            </a:r>
            <a:endParaRPr lang="zh-CN" altLang="en-US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2" name="Group 18"/>
          <p:cNvGrpSpPr/>
          <p:nvPr/>
        </p:nvGrpSpPr>
        <p:grpSpPr bwMode="auto">
          <a:xfrm>
            <a:off x="2743200" y="457200"/>
            <a:ext cx="2438400" cy="1160463"/>
            <a:chOff x="1728" y="1056"/>
            <a:chExt cx="1536" cy="731"/>
          </a:xfrm>
        </p:grpSpPr>
        <p:sp>
          <p:nvSpPr>
            <p:cNvPr id="60421" name="Rectangle 5"/>
            <p:cNvSpPr>
              <a:spLocks noChangeArrowheads="1"/>
            </p:cNvSpPr>
            <p:nvPr/>
          </p:nvSpPr>
          <p:spPr bwMode="auto">
            <a:xfrm>
              <a:off x="1968" y="1056"/>
              <a:ext cx="1296" cy="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latin typeface="隶书" panose="02010509060101010101" pitchFamily="49" charset="-122"/>
                  <a:ea typeface="隶书" panose="02010509060101010101" pitchFamily="49" charset="-122"/>
                </a:rPr>
                <a:t>色素的配合</a:t>
              </a:r>
              <a:endParaRPr lang="zh-CN" altLang="en-US" b="1"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b="1">
                  <a:latin typeface="隶书" panose="02010509060101010101" pitchFamily="49" charset="-122"/>
                  <a:ea typeface="隶书" panose="02010509060101010101" pitchFamily="49" charset="-122"/>
                </a:rPr>
                <a:t>身段的大小</a:t>
              </a:r>
              <a:endParaRPr lang="zh-CN" altLang="en-US" b="1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60422" name="AutoShape 14"/>
            <p:cNvSpPr/>
            <p:nvPr/>
          </p:nvSpPr>
          <p:spPr bwMode="auto">
            <a:xfrm>
              <a:off x="1728" y="1200"/>
              <a:ext cx="240" cy="528"/>
            </a:xfrm>
            <a:prstGeom prst="leftBrace">
              <a:avLst>
                <a:gd name="adj1" fmla="val 18303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" name="Group 19"/>
          <p:cNvGrpSpPr/>
          <p:nvPr/>
        </p:nvGrpSpPr>
        <p:grpSpPr bwMode="auto">
          <a:xfrm>
            <a:off x="5105400" y="685800"/>
            <a:ext cx="1676400" cy="838200"/>
            <a:chOff x="3216" y="1200"/>
            <a:chExt cx="1056" cy="528"/>
          </a:xfrm>
        </p:grpSpPr>
        <p:sp>
          <p:nvSpPr>
            <p:cNvPr id="60424" name="AutoShape 15"/>
            <p:cNvSpPr/>
            <p:nvPr/>
          </p:nvSpPr>
          <p:spPr bwMode="auto">
            <a:xfrm>
              <a:off x="3216" y="1200"/>
              <a:ext cx="192" cy="528"/>
            </a:xfrm>
            <a:prstGeom prst="rightBrace">
              <a:avLst>
                <a:gd name="adj1" fmla="val 22878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0425" name="Text Box 16"/>
            <p:cNvSpPr txBox="1">
              <a:spLocks noChangeArrowheads="1"/>
            </p:cNvSpPr>
            <p:nvPr/>
          </p:nvSpPr>
          <p:spPr bwMode="auto">
            <a:xfrm>
              <a:off x="3456" y="1248"/>
              <a:ext cx="816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>
                  <a:latin typeface="Times New Roman" panose="02020603050405020304" pitchFamily="18" charset="0"/>
                  <a:ea typeface="隶书" panose="02010509060101010101" pitchFamily="49" charset="-122"/>
                </a:rPr>
                <a:t>常见</a:t>
              </a:r>
              <a:endParaRPr lang="zh-CN" altLang="en-US" sz="3200"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</p:grpSp>
      <p:grpSp>
        <p:nvGrpSpPr>
          <p:cNvPr id="4" name="Group 25"/>
          <p:cNvGrpSpPr/>
          <p:nvPr/>
        </p:nvGrpSpPr>
        <p:grpSpPr bwMode="auto">
          <a:xfrm>
            <a:off x="2081213" y="1814513"/>
            <a:ext cx="4175125" cy="3748087"/>
            <a:chOff x="1311" y="1863"/>
            <a:chExt cx="2630" cy="2361"/>
          </a:xfrm>
        </p:grpSpPr>
        <p:sp>
          <p:nvSpPr>
            <p:cNvPr id="60427" name="Text Box 23"/>
            <p:cNvSpPr txBox="1">
              <a:spLocks noChangeArrowheads="1"/>
            </p:cNvSpPr>
            <p:nvPr/>
          </p:nvSpPr>
          <p:spPr bwMode="auto">
            <a:xfrm>
              <a:off x="3408" y="2832"/>
              <a:ext cx="533" cy="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latin typeface="Times New Roman" panose="02020603050405020304" pitchFamily="18" charset="0"/>
                </a:rPr>
                <a:t>白</a:t>
              </a:r>
              <a:endParaRPr lang="zh-CN" altLang="en-US" sz="2400" b="1">
                <a:latin typeface="Times New Roman" panose="02020603050405020304" pitchFamily="18" charset="0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2400" b="1">
                  <a:latin typeface="Times New Roman" panose="02020603050405020304" pitchFamily="18" charset="0"/>
                </a:rPr>
                <a:t>鹭</a:t>
              </a:r>
              <a:endParaRPr lang="zh-CN" altLang="en-US" sz="2400" b="1">
                <a:latin typeface="Times New Roman" panose="02020603050405020304" pitchFamily="18" charset="0"/>
              </a:endParaRPr>
            </a:p>
          </p:txBody>
        </p:sp>
        <p:pic>
          <p:nvPicPr>
            <p:cNvPr id="60428" name="Picture 24" descr="xx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311" y="1863"/>
              <a:ext cx="1874" cy="2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/>
      <p:bldP spid="5530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2"/>
          <p:cNvSpPr>
            <a:spLocks noChangeArrowheads="1"/>
          </p:cNvSpPr>
          <p:nvPr/>
        </p:nvSpPr>
        <p:spPr bwMode="auto">
          <a:xfrm>
            <a:off x="457200" y="838200"/>
            <a:ext cx="8305800" cy="5715000"/>
          </a:xfrm>
          <a:prstGeom prst="rect">
            <a:avLst/>
          </a:prstGeom>
          <a:gradFill rotWithShape="0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zh-CN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1442" name="Rectangle 3"/>
          <p:cNvSpPr>
            <a:spLocks noChangeArrowheads="1"/>
          </p:cNvSpPr>
          <p:nvPr/>
        </p:nvSpPr>
        <p:spPr bwMode="auto">
          <a:xfrm>
            <a:off x="1981200" y="762000"/>
            <a:ext cx="7010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白鹤与白鹭对比</a:t>
            </a:r>
            <a:endParaRPr lang="zh-CN" altLang="en-US" sz="3200" b="1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98309" name="Rectangle 5"/>
          <p:cNvSpPr>
            <a:spLocks noChangeArrowheads="1"/>
          </p:cNvSpPr>
          <p:nvPr/>
        </p:nvSpPr>
        <p:spPr bwMode="auto">
          <a:xfrm>
            <a:off x="2533650" y="1600200"/>
            <a:ext cx="8953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latin typeface="隶书" panose="02010509060101010101" pitchFamily="49" charset="-122"/>
                <a:ea typeface="隶书" panose="02010509060101010101" pitchFamily="49" charset="-122"/>
              </a:rPr>
              <a:t>白鹤</a:t>
            </a:r>
            <a:endParaRPr lang="zh-CN" altLang="en-US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2" name="Group 12"/>
          <p:cNvGrpSpPr/>
          <p:nvPr/>
        </p:nvGrpSpPr>
        <p:grpSpPr bwMode="auto">
          <a:xfrm>
            <a:off x="3448050" y="1295400"/>
            <a:ext cx="1276350" cy="1160463"/>
            <a:chOff x="1104" y="2496"/>
            <a:chExt cx="804" cy="731"/>
          </a:xfrm>
        </p:grpSpPr>
        <p:sp>
          <p:nvSpPr>
            <p:cNvPr id="61445" name="Rectangle 13"/>
            <p:cNvSpPr>
              <a:spLocks noChangeArrowheads="1"/>
            </p:cNvSpPr>
            <p:nvPr/>
          </p:nvSpPr>
          <p:spPr bwMode="auto">
            <a:xfrm>
              <a:off x="1344" y="2496"/>
              <a:ext cx="564" cy="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latin typeface="隶书" panose="02010509060101010101" pitchFamily="49" charset="-122"/>
                  <a:ea typeface="隶书" panose="02010509060101010101" pitchFamily="49" charset="-122"/>
                </a:rPr>
                <a:t>太大</a:t>
              </a:r>
              <a:endParaRPr lang="zh-CN" altLang="en-US" b="1"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b="1">
                  <a:latin typeface="隶书" panose="02010509060101010101" pitchFamily="49" charset="-122"/>
                  <a:ea typeface="隶书" panose="02010509060101010101" pitchFamily="49" charset="-122"/>
                </a:rPr>
                <a:t>生硬</a:t>
              </a:r>
              <a:endParaRPr lang="zh-CN" altLang="en-US" b="1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61446" name="AutoShape 14"/>
            <p:cNvSpPr/>
            <p:nvPr/>
          </p:nvSpPr>
          <p:spPr bwMode="auto">
            <a:xfrm>
              <a:off x="1104" y="2640"/>
              <a:ext cx="240" cy="480"/>
            </a:xfrm>
            <a:prstGeom prst="leftBrace">
              <a:avLst>
                <a:gd name="adj1" fmla="val 16639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pic>
        <p:nvPicPr>
          <p:cNvPr id="98327" name="Picture 23" descr="未命名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95475" y="2533650"/>
            <a:ext cx="3895725" cy="409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8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8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2"/>
          <p:cNvSpPr>
            <a:spLocks noChangeArrowheads="1"/>
          </p:cNvSpPr>
          <p:nvPr/>
        </p:nvSpPr>
        <p:spPr bwMode="auto">
          <a:xfrm>
            <a:off x="381000" y="609600"/>
            <a:ext cx="8382000" cy="5943600"/>
          </a:xfrm>
          <a:prstGeom prst="rect">
            <a:avLst/>
          </a:prstGeom>
          <a:gradFill rotWithShape="0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zh-CN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2466" name="Rectangle 3"/>
          <p:cNvSpPr>
            <a:spLocks noChangeArrowheads="1"/>
          </p:cNvSpPr>
          <p:nvPr/>
        </p:nvSpPr>
        <p:spPr bwMode="auto">
          <a:xfrm>
            <a:off x="762000" y="762000"/>
            <a:ext cx="70104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朱鹭、苍鹭与白鹭对比</a:t>
            </a:r>
            <a:br>
              <a:rPr lang="zh-CN" altLang="en-US" sz="3200" b="1">
                <a:solidFill>
                  <a:srgbClr val="FF0066"/>
                </a:solidFill>
                <a:latin typeface="Times New Roman" panose="02020603050405020304" pitchFamily="18" charset="0"/>
              </a:rPr>
            </a:br>
            <a:endParaRPr lang="zh-CN" altLang="en-US" sz="3200" b="1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5470525" y="533400"/>
            <a:ext cx="3368675" cy="1281113"/>
            <a:chOff x="3446" y="336"/>
            <a:chExt cx="2122" cy="807"/>
          </a:xfrm>
        </p:grpSpPr>
        <p:sp>
          <p:nvSpPr>
            <p:cNvPr id="62468" name="Rectangle 5"/>
            <p:cNvSpPr>
              <a:spLocks noChangeArrowheads="1"/>
            </p:cNvSpPr>
            <p:nvPr/>
          </p:nvSpPr>
          <p:spPr bwMode="auto">
            <a:xfrm>
              <a:off x="3446" y="384"/>
              <a:ext cx="624" cy="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latin typeface="隶书" panose="02010509060101010101" pitchFamily="49" charset="-122"/>
                  <a:ea typeface="隶书" panose="02010509060101010101" pitchFamily="49" charset="-122"/>
                </a:rPr>
                <a:t>朱鹭</a:t>
              </a:r>
              <a:endParaRPr lang="zh-CN" altLang="en-US" b="1"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b="1">
                  <a:latin typeface="隶书" panose="02010509060101010101" pitchFamily="49" charset="-122"/>
                  <a:ea typeface="隶书" panose="02010509060101010101" pitchFamily="49" charset="-122"/>
                </a:rPr>
                <a:t>苍鹭</a:t>
              </a:r>
              <a:endParaRPr lang="zh-CN" altLang="en-US" b="1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grpSp>
          <p:nvGrpSpPr>
            <p:cNvPr id="62469" name="Group 6"/>
            <p:cNvGrpSpPr/>
            <p:nvPr/>
          </p:nvGrpSpPr>
          <p:grpSpPr bwMode="auto">
            <a:xfrm>
              <a:off x="4166" y="336"/>
              <a:ext cx="1344" cy="672"/>
              <a:chOff x="3072" y="2448"/>
              <a:chExt cx="1344" cy="672"/>
            </a:xfrm>
          </p:grpSpPr>
          <p:sp>
            <p:nvSpPr>
              <p:cNvPr id="62470" name="AutoShape 7"/>
              <p:cNvSpPr/>
              <p:nvPr/>
            </p:nvSpPr>
            <p:spPr bwMode="auto">
              <a:xfrm>
                <a:off x="3072" y="2592"/>
                <a:ext cx="144" cy="528"/>
              </a:xfrm>
              <a:prstGeom prst="leftBrace">
                <a:avLst>
                  <a:gd name="adj1" fmla="val 30505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2471" name="Rectangle 8"/>
              <p:cNvSpPr>
                <a:spLocks noChangeArrowheads="1"/>
              </p:cNvSpPr>
              <p:nvPr/>
            </p:nvSpPr>
            <p:spPr bwMode="auto">
              <a:xfrm>
                <a:off x="3264" y="2448"/>
                <a:ext cx="1152" cy="5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b="1">
                    <a:latin typeface="隶书" panose="02010509060101010101" pitchFamily="49" charset="-122"/>
                    <a:ea typeface="隶书" panose="02010509060101010101" pitchFamily="49" charset="-122"/>
                  </a:rPr>
                  <a:t>大了一些</a:t>
                </a:r>
                <a:endParaRPr lang="zh-CN" altLang="en-US" b="1"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  <a:p>
                <a:endParaRPr lang="en-US" altLang="zh-CN" b="1"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</p:grpSp>
        <p:sp>
          <p:nvSpPr>
            <p:cNvPr id="62472" name="Text Box 9"/>
            <p:cNvSpPr txBox="1">
              <a:spLocks noChangeArrowheads="1"/>
            </p:cNvSpPr>
            <p:nvPr/>
          </p:nvSpPr>
          <p:spPr bwMode="auto">
            <a:xfrm>
              <a:off x="4358" y="816"/>
              <a:ext cx="121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>
                  <a:latin typeface="Times New Roman" panose="02020603050405020304" pitchFamily="18" charset="0"/>
                  <a:ea typeface="隶书" panose="02010509060101010101" pitchFamily="49" charset="-122"/>
                </a:rPr>
                <a:t>太不寻常</a:t>
              </a:r>
              <a:endParaRPr lang="zh-CN" altLang="en-US"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</p:grpSp>
      <p:grpSp>
        <p:nvGrpSpPr>
          <p:cNvPr id="4" name="Group 10"/>
          <p:cNvGrpSpPr/>
          <p:nvPr/>
        </p:nvGrpSpPr>
        <p:grpSpPr bwMode="auto">
          <a:xfrm>
            <a:off x="3505200" y="2592388"/>
            <a:ext cx="5257800" cy="3960812"/>
            <a:chOff x="2208" y="1633"/>
            <a:chExt cx="3387" cy="2495"/>
          </a:xfrm>
        </p:grpSpPr>
        <p:sp>
          <p:nvSpPr>
            <p:cNvPr id="62474" name="Text Box 11"/>
            <p:cNvSpPr txBox="1">
              <a:spLocks noChangeArrowheads="1"/>
            </p:cNvSpPr>
            <p:nvPr/>
          </p:nvSpPr>
          <p:spPr bwMode="auto">
            <a:xfrm>
              <a:off x="2993" y="1633"/>
              <a:ext cx="215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latin typeface="Times New Roman" panose="02020603050405020304" pitchFamily="18" charset="0"/>
                </a:rPr>
                <a:t>             </a:t>
              </a:r>
              <a:r>
                <a:rPr lang="zh-CN" altLang="en-US" b="1">
                  <a:latin typeface="Times New Roman" panose="02020603050405020304" pitchFamily="18" charset="0"/>
                </a:rPr>
                <a:t>朱      鹭</a:t>
              </a:r>
              <a:endParaRPr lang="zh-CN" altLang="en-US" b="1">
                <a:latin typeface="Times New Roman" panose="02020603050405020304" pitchFamily="18" charset="0"/>
              </a:endParaRPr>
            </a:p>
          </p:txBody>
        </p:sp>
        <p:pic>
          <p:nvPicPr>
            <p:cNvPr id="62475" name="Picture 12" descr="未命名1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208" y="1997"/>
              <a:ext cx="3387" cy="2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Group 13"/>
          <p:cNvGrpSpPr/>
          <p:nvPr/>
        </p:nvGrpSpPr>
        <p:grpSpPr bwMode="auto">
          <a:xfrm>
            <a:off x="400050" y="1600200"/>
            <a:ext cx="3028950" cy="4953000"/>
            <a:chOff x="252" y="1008"/>
            <a:chExt cx="1908" cy="3120"/>
          </a:xfrm>
        </p:grpSpPr>
        <p:pic>
          <p:nvPicPr>
            <p:cNvPr id="62477" name="Picture 14" descr="苍鹭大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52" y="1584"/>
              <a:ext cx="1908" cy="2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2478" name="Text Box 15"/>
            <p:cNvSpPr txBox="1">
              <a:spLocks noChangeArrowheads="1"/>
            </p:cNvSpPr>
            <p:nvPr/>
          </p:nvSpPr>
          <p:spPr bwMode="auto">
            <a:xfrm>
              <a:off x="672" y="1008"/>
              <a:ext cx="144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/>
                <a:t>苍   鹭</a:t>
              </a:r>
              <a:endParaRPr lang="zh-CN" altLang="en-US" b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2"/>
          <p:cNvSpPr>
            <a:spLocks noChangeArrowheads="1"/>
          </p:cNvSpPr>
          <p:nvPr/>
        </p:nvSpPr>
        <p:spPr bwMode="auto">
          <a:xfrm>
            <a:off x="228600" y="685800"/>
            <a:ext cx="8610600" cy="6019800"/>
          </a:xfrm>
          <a:prstGeom prst="rect">
            <a:avLst/>
          </a:prstGeom>
          <a:gradFill rotWithShape="0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64514" name="Picture 3" descr="bl5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8600" y="4572000"/>
            <a:ext cx="1828800" cy="200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762000" y="1981200"/>
            <a:ext cx="838200" cy="18018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静   </a:t>
            </a:r>
            <a:endParaRPr kumimoji="1" lang="zh-CN" altLang="en-US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  <a:defRPr/>
            </a:pPr>
            <a:r>
              <a:rPr kumimoji="1" lang="zh-CN" altLang="en-US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态  </a:t>
            </a:r>
            <a:endParaRPr kumimoji="1" lang="zh-CN" altLang="en-US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  <a:defRPr/>
            </a:pPr>
            <a:r>
              <a:rPr kumimoji="1" lang="zh-CN" altLang="en-US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美</a:t>
            </a:r>
            <a:endParaRPr kumimoji="1" lang="zh-CN" altLang="en-US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4516" name="Text Box 5"/>
          <p:cNvSpPr txBox="1">
            <a:spLocks noChangeArrowheads="1"/>
          </p:cNvSpPr>
          <p:nvPr/>
        </p:nvSpPr>
        <p:spPr bwMode="auto">
          <a:xfrm>
            <a:off x="2286000" y="1143000"/>
            <a:ext cx="6096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1447800" y="1524000"/>
            <a:ext cx="61722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kumimoji="1"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色 素 美</a:t>
            </a:r>
            <a:endParaRPr kumimoji="1"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4279" name="Text Box 7"/>
          <p:cNvSpPr txBox="1">
            <a:spLocks noChangeArrowheads="1"/>
          </p:cNvSpPr>
          <p:nvPr/>
        </p:nvSpPr>
        <p:spPr bwMode="auto">
          <a:xfrm>
            <a:off x="1676400" y="41910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身 段 美</a:t>
            </a:r>
            <a:endParaRPr kumimoji="1"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2" name="Group 22"/>
          <p:cNvGrpSpPr/>
          <p:nvPr/>
        </p:nvGrpSpPr>
        <p:grpSpPr bwMode="auto">
          <a:xfrm>
            <a:off x="3352800" y="914400"/>
            <a:ext cx="3276600" cy="1828800"/>
            <a:chOff x="2112" y="576"/>
            <a:chExt cx="2064" cy="1152"/>
          </a:xfrm>
        </p:grpSpPr>
        <p:sp>
          <p:nvSpPr>
            <p:cNvPr id="64520" name="AutoShape 8"/>
            <p:cNvSpPr/>
            <p:nvPr/>
          </p:nvSpPr>
          <p:spPr bwMode="auto">
            <a:xfrm>
              <a:off x="2112" y="672"/>
              <a:ext cx="144" cy="1008"/>
            </a:xfrm>
            <a:prstGeom prst="leftBrace">
              <a:avLst>
                <a:gd name="adj1" fmla="val 58236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4521" name="Text Box 9"/>
            <p:cNvSpPr txBox="1">
              <a:spLocks noChangeArrowheads="1"/>
            </p:cNvSpPr>
            <p:nvPr/>
          </p:nvSpPr>
          <p:spPr bwMode="auto">
            <a:xfrm>
              <a:off x="2256" y="576"/>
              <a:ext cx="192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latin typeface="隶书" panose="02010509060101010101" pitchFamily="49" charset="-122"/>
                  <a:ea typeface="隶书" panose="02010509060101010101" pitchFamily="49" charset="-122"/>
                </a:rPr>
                <a:t>雪白的蓑毛</a:t>
              </a:r>
              <a:endParaRPr lang="zh-CN" altLang="en-US" sz="2400" b="1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64522" name="Text Box 10"/>
            <p:cNvSpPr txBox="1">
              <a:spLocks noChangeArrowheads="1"/>
            </p:cNvSpPr>
            <p:nvPr/>
          </p:nvSpPr>
          <p:spPr bwMode="auto">
            <a:xfrm>
              <a:off x="2256" y="1008"/>
              <a:ext cx="129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latin typeface="隶书" panose="02010509060101010101" pitchFamily="49" charset="-122"/>
                  <a:ea typeface="隶书" panose="02010509060101010101" pitchFamily="49" charset="-122"/>
                </a:rPr>
                <a:t>铁色的长喙</a:t>
              </a:r>
              <a:endParaRPr lang="zh-CN" altLang="en-US" sz="2400" b="1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64523" name="Text Box 11"/>
            <p:cNvSpPr txBox="1">
              <a:spLocks noChangeArrowheads="1"/>
            </p:cNvSpPr>
            <p:nvPr/>
          </p:nvSpPr>
          <p:spPr bwMode="auto">
            <a:xfrm>
              <a:off x="2256" y="1440"/>
              <a:ext cx="129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latin typeface="隶书" panose="02010509060101010101" pitchFamily="49" charset="-122"/>
                  <a:ea typeface="隶书" panose="02010509060101010101" pitchFamily="49" charset="-122"/>
                </a:rPr>
                <a:t>青色的脚</a:t>
              </a:r>
              <a:endParaRPr lang="zh-CN" altLang="en-US" sz="2400" b="1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54285" name="AutoShape 13"/>
          <p:cNvSpPr/>
          <p:nvPr/>
        </p:nvSpPr>
        <p:spPr bwMode="auto">
          <a:xfrm>
            <a:off x="1371600" y="1752600"/>
            <a:ext cx="381000" cy="2667000"/>
          </a:xfrm>
          <a:prstGeom prst="leftBrace">
            <a:avLst>
              <a:gd name="adj1" fmla="val 58236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zh-CN" sz="24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3" name="Group 24"/>
          <p:cNvGrpSpPr/>
          <p:nvPr/>
        </p:nvGrpSpPr>
        <p:grpSpPr bwMode="auto">
          <a:xfrm>
            <a:off x="3429000" y="3581400"/>
            <a:ext cx="2743200" cy="1676400"/>
            <a:chOff x="2160" y="2256"/>
            <a:chExt cx="1728" cy="1056"/>
          </a:xfrm>
        </p:grpSpPr>
        <p:sp>
          <p:nvSpPr>
            <p:cNvPr id="64526" name="AutoShape 12"/>
            <p:cNvSpPr/>
            <p:nvPr/>
          </p:nvSpPr>
          <p:spPr bwMode="auto">
            <a:xfrm>
              <a:off x="2160" y="2400"/>
              <a:ext cx="96" cy="864"/>
            </a:xfrm>
            <a:prstGeom prst="leftBrace">
              <a:avLst>
                <a:gd name="adj1" fmla="val 75000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4527" name="Text Box 14"/>
            <p:cNvSpPr txBox="1">
              <a:spLocks noChangeArrowheads="1"/>
            </p:cNvSpPr>
            <p:nvPr/>
          </p:nvSpPr>
          <p:spPr bwMode="auto">
            <a:xfrm>
              <a:off x="2304" y="2256"/>
              <a:ext cx="158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latin typeface="隶书" panose="02010509060101010101" pitchFamily="49" charset="-122"/>
                  <a:ea typeface="隶书" panose="02010509060101010101" pitchFamily="49" charset="-122"/>
                </a:rPr>
                <a:t>身段的大小</a:t>
              </a:r>
              <a:endParaRPr lang="zh-CN" altLang="en-US" sz="2400" b="1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64528" name="Text Box 15"/>
            <p:cNvSpPr txBox="1">
              <a:spLocks noChangeArrowheads="1"/>
            </p:cNvSpPr>
            <p:nvPr/>
          </p:nvSpPr>
          <p:spPr bwMode="auto">
            <a:xfrm>
              <a:off x="2304" y="3024"/>
              <a:ext cx="144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latin typeface="隶书" panose="02010509060101010101" pitchFamily="49" charset="-122"/>
                  <a:ea typeface="隶书" panose="02010509060101010101" pitchFamily="49" charset="-122"/>
                </a:rPr>
                <a:t>流线型结构</a:t>
              </a:r>
              <a:endParaRPr lang="zh-CN" altLang="en-US" sz="2400" b="1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4" name="Group 25"/>
          <p:cNvGrpSpPr/>
          <p:nvPr/>
        </p:nvGrpSpPr>
        <p:grpSpPr bwMode="auto">
          <a:xfrm>
            <a:off x="5715000" y="3657600"/>
            <a:ext cx="3048000" cy="1524000"/>
            <a:chOff x="3600" y="2304"/>
            <a:chExt cx="1920" cy="960"/>
          </a:xfrm>
        </p:grpSpPr>
        <p:sp>
          <p:nvSpPr>
            <p:cNvPr id="64530" name="AutoShape 16"/>
            <p:cNvSpPr/>
            <p:nvPr/>
          </p:nvSpPr>
          <p:spPr bwMode="auto">
            <a:xfrm>
              <a:off x="3600" y="2352"/>
              <a:ext cx="144" cy="912"/>
            </a:xfrm>
            <a:prstGeom prst="rightBrace">
              <a:avLst>
                <a:gd name="adj1" fmla="val 52690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4531" name="Text Box 17"/>
            <p:cNvSpPr txBox="1">
              <a:spLocks noChangeArrowheads="1"/>
            </p:cNvSpPr>
            <p:nvPr/>
          </p:nvSpPr>
          <p:spPr bwMode="auto">
            <a:xfrm>
              <a:off x="3840" y="2304"/>
              <a:ext cx="168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latin typeface="隶书" panose="02010509060101010101" pitchFamily="49" charset="-122"/>
                  <a:ea typeface="隶书" panose="02010509060101010101" pitchFamily="49" charset="-122"/>
                </a:rPr>
                <a:t>增之一分则嫌长</a:t>
              </a:r>
              <a:endParaRPr lang="zh-CN" altLang="en-US" sz="2400" b="1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54290" name="Text Box 18"/>
          <p:cNvSpPr txBox="1">
            <a:spLocks noChangeArrowheads="1"/>
          </p:cNvSpPr>
          <p:nvPr/>
        </p:nvSpPr>
        <p:spPr bwMode="auto">
          <a:xfrm>
            <a:off x="6096000" y="4572000"/>
            <a:ext cx="2514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隶书" panose="02010509060101010101" pitchFamily="49" charset="-122"/>
                <a:ea typeface="隶书" panose="02010509060101010101" pitchFamily="49" charset="-122"/>
              </a:rPr>
              <a:t>减之一分则嫌短</a:t>
            </a:r>
            <a:endParaRPr lang="zh-CN" altLang="en-US" sz="24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5" name="Group 23"/>
          <p:cNvGrpSpPr/>
          <p:nvPr/>
        </p:nvGrpSpPr>
        <p:grpSpPr bwMode="auto">
          <a:xfrm>
            <a:off x="5715000" y="1066800"/>
            <a:ext cx="2971800" cy="1600200"/>
            <a:chOff x="3600" y="672"/>
            <a:chExt cx="1872" cy="1008"/>
          </a:xfrm>
        </p:grpSpPr>
        <p:sp>
          <p:nvSpPr>
            <p:cNvPr id="64534" name="AutoShape 19"/>
            <p:cNvSpPr/>
            <p:nvPr/>
          </p:nvSpPr>
          <p:spPr bwMode="auto">
            <a:xfrm>
              <a:off x="3600" y="672"/>
              <a:ext cx="96" cy="1008"/>
            </a:xfrm>
            <a:prstGeom prst="rightBrace">
              <a:avLst>
                <a:gd name="adj1" fmla="val 87500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4535" name="Text Box 20"/>
            <p:cNvSpPr txBox="1">
              <a:spLocks noChangeArrowheads="1"/>
            </p:cNvSpPr>
            <p:nvPr/>
          </p:nvSpPr>
          <p:spPr bwMode="auto">
            <a:xfrm>
              <a:off x="3888" y="672"/>
              <a:ext cx="158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latin typeface="隶书" panose="02010509060101010101" pitchFamily="49" charset="-122"/>
                  <a:ea typeface="隶书" panose="02010509060101010101" pitchFamily="49" charset="-122"/>
                </a:rPr>
                <a:t>素之一忽则嫌白</a:t>
              </a:r>
              <a:endParaRPr lang="zh-CN" altLang="en-US" sz="2400" b="1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54293" name="Text Box 21"/>
          <p:cNvSpPr txBox="1">
            <a:spLocks noChangeArrowheads="1"/>
          </p:cNvSpPr>
          <p:nvPr/>
        </p:nvSpPr>
        <p:spPr bwMode="auto">
          <a:xfrm>
            <a:off x="6172200" y="1981200"/>
            <a:ext cx="2438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隶书" panose="02010509060101010101" pitchFamily="49" charset="-122"/>
                <a:ea typeface="隶书" panose="02010509060101010101" pitchFamily="49" charset="-122"/>
              </a:rPr>
              <a:t>黛之一忽则嫌黑</a:t>
            </a:r>
            <a:endParaRPr lang="zh-CN" altLang="en-US" sz="24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4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4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4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4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8" grpId="0"/>
      <p:bldP spid="54279" grpId="0"/>
      <p:bldP spid="54285" grpId="0" animBg="1"/>
      <p:bldP spid="54290" grpId="0"/>
      <p:bldP spid="5429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AutoShape 2"/>
          <p:cNvSpPr>
            <a:spLocks noChangeArrowheads="1"/>
          </p:cNvSpPr>
          <p:nvPr/>
        </p:nvSpPr>
        <p:spPr bwMode="auto">
          <a:xfrm>
            <a:off x="250825" y="2205038"/>
            <a:ext cx="1008063" cy="3455987"/>
          </a:xfrm>
          <a:prstGeom prst="flowChartMultidocument">
            <a:avLst/>
          </a:prstGeom>
          <a:solidFill>
            <a:srgbClr val="CCFFCC"/>
          </a:solidFill>
          <a:ln w="25400">
            <a:solidFill>
              <a:srgbClr val="008000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i="1">
                <a:solidFill>
                  <a:srgbClr val="0000FF"/>
                </a:solidFill>
                <a:ea typeface="方正姚体" panose="02010601030101010101" pitchFamily="2" charset="-122"/>
              </a:rPr>
              <a:t>美</a:t>
            </a:r>
            <a:endParaRPr lang="zh-CN" altLang="en-US" i="1">
              <a:solidFill>
                <a:srgbClr val="0000FF"/>
              </a:solidFill>
              <a:ea typeface="方正姚体" panose="02010601030101010101" pitchFamily="2" charset="-122"/>
            </a:endParaRPr>
          </a:p>
          <a:p>
            <a:pPr algn="ctr"/>
            <a:r>
              <a:rPr lang="zh-CN" altLang="en-US" i="1">
                <a:solidFill>
                  <a:srgbClr val="0000FF"/>
                </a:solidFill>
                <a:ea typeface="方正姚体" panose="02010601030101010101" pitchFamily="2" charset="-122"/>
              </a:rPr>
              <a:t>在</a:t>
            </a:r>
            <a:endParaRPr lang="zh-CN" altLang="en-US" i="1">
              <a:solidFill>
                <a:srgbClr val="0000FF"/>
              </a:solidFill>
              <a:ea typeface="方正姚体" panose="02010601030101010101" pitchFamily="2" charset="-122"/>
            </a:endParaRPr>
          </a:p>
          <a:p>
            <a:pPr algn="ctr"/>
            <a:r>
              <a:rPr lang="zh-CN" altLang="en-US" sz="4000" b="1">
                <a:solidFill>
                  <a:srgbClr val="FF6600"/>
                </a:solidFill>
                <a:ea typeface="方正舒体" panose="02010601030101010101" pitchFamily="2" charset="-122"/>
              </a:rPr>
              <a:t>适</a:t>
            </a:r>
            <a:endParaRPr lang="zh-CN" altLang="en-US" sz="4000" b="1">
              <a:solidFill>
                <a:srgbClr val="FF6600"/>
              </a:solidFill>
              <a:ea typeface="方正舒体" panose="02010601030101010101" pitchFamily="2" charset="-122"/>
            </a:endParaRPr>
          </a:p>
          <a:p>
            <a:pPr algn="ctr"/>
            <a:r>
              <a:rPr lang="zh-CN" altLang="en-US" sz="4000" b="1">
                <a:solidFill>
                  <a:srgbClr val="FF6600"/>
                </a:solidFill>
                <a:ea typeface="方正舒体" panose="02010601030101010101" pitchFamily="2" charset="-122"/>
              </a:rPr>
              <a:t>宜</a:t>
            </a:r>
            <a:endParaRPr lang="zh-CN" altLang="en-US" sz="4000" b="1">
              <a:solidFill>
                <a:srgbClr val="FF6600"/>
              </a:solidFill>
              <a:ea typeface="方正舒体" panose="02010601030101010101" pitchFamily="2" charset="-122"/>
            </a:endParaRPr>
          </a:p>
        </p:txBody>
      </p:sp>
      <p:pic>
        <p:nvPicPr>
          <p:cNvPr id="74755" name="Picture 3" descr="适宜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31913" y="1125538"/>
            <a:ext cx="6840537" cy="513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6" name="Picture 4" descr="适宜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95850" y="549275"/>
            <a:ext cx="4248150" cy="515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540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96300" y="6237288"/>
            <a:ext cx="647700" cy="620712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541" name="Text Box 6"/>
          <p:cNvSpPr txBox="1">
            <a:spLocks noChangeArrowheads="1"/>
          </p:cNvSpPr>
          <p:nvPr/>
        </p:nvSpPr>
        <p:spPr bwMode="auto">
          <a:xfrm>
            <a:off x="1331913" y="6338888"/>
            <a:ext cx="21605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i="1">
                <a:solidFill>
                  <a:srgbClr val="99FF66"/>
                </a:solidFill>
                <a:ea typeface="黑体" panose="02010609060101010101" pitchFamily="49" charset="-122"/>
              </a:rPr>
              <a:t>色素</a:t>
            </a:r>
            <a:endParaRPr lang="zh-CN" altLang="en-US" b="1" i="1">
              <a:solidFill>
                <a:srgbClr val="99FF66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74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2"/>
          <p:cNvSpPr>
            <a:spLocks noChangeArrowheads="1"/>
          </p:cNvSpPr>
          <p:nvPr/>
        </p:nvSpPr>
        <p:spPr bwMode="auto">
          <a:xfrm>
            <a:off x="228600" y="685800"/>
            <a:ext cx="8686800" cy="5867400"/>
          </a:xfrm>
          <a:prstGeom prst="rect">
            <a:avLst/>
          </a:prstGeom>
          <a:gradFill rotWithShape="0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7347" name="Text Box 3"/>
          <p:cNvSpPr txBox="1">
            <a:spLocks noChangeArrowheads="1"/>
          </p:cNvSpPr>
          <p:nvPr/>
        </p:nvSpPr>
        <p:spPr bwMode="auto">
          <a:xfrm>
            <a:off x="609600" y="2971800"/>
            <a:ext cx="8153400" cy="2245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隶书" panose="02010509060101010101" pitchFamily="49" charset="-122"/>
                <a:ea typeface="隶书" panose="02010509060101010101" pitchFamily="49" charset="-122"/>
              </a:rPr>
              <a:t>世界上并不缺少美，缺少的只是发现美的眼睛。</a:t>
            </a:r>
            <a:endParaRPr lang="zh-CN" altLang="en-US" b="1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0" hangingPunct="0"/>
            <a:endParaRPr lang="zh-CN" altLang="en-US" sz="140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0" hangingPunct="0"/>
            <a:r>
              <a:rPr lang="zh-CN" altLang="en-US" b="1">
                <a:latin typeface="隶书" panose="02010509060101010101" pitchFamily="49" charset="-122"/>
                <a:ea typeface="隶书" panose="02010509060101010101" pitchFamily="49" charset="-122"/>
              </a:rPr>
              <a:t>要善于从自然中发现美。</a:t>
            </a:r>
            <a:endParaRPr lang="zh-CN" altLang="en-US" b="1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0" hangingPunct="0"/>
            <a:endParaRPr lang="zh-CN" altLang="en-US" b="1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66563" name="Picture 4" descr="bl5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162800" y="4419600"/>
            <a:ext cx="1752600" cy="198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9" name="Text Box 5"/>
          <p:cNvSpPr txBox="1">
            <a:spLocks noChangeArrowheads="1"/>
          </p:cNvSpPr>
          <p:nvPr/>
        </p:nvSpPr>
        <p:spPr bwMode="auto">
          <a:xfrm>
            <a:off x="685800" y="762000"/>
            <a:ext cx="7924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Times New Roman" panose="02020603050405020304" pitchFamily="18" charset="0"/>
                <a:ea typeface="隶书" panose="02010509060101010101" pitchFamily="49" charset="-122"/>
              </a:rPr>
              <a:t>然而白鹭却因为它的常见，而被人忘却了它的美。</a:t>
            </a:r>
            <a:endParaRPr lang="zh-CN" altLang="en-US" b="1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57350" name="Rectangle 6"/>
          <p:cNvSpPr>
            <a:spLocks noChangeArrowheads="1"/>
          </p:cNvSpPr>
          <p:nvPr/>
        </p:nvSpPr>
        <p:spPr bwMode="auto">
          <a:xfrm>
            <a:off x="228600" y="1981200"/>
            <a:ext cx="55626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en-US" b="1">
                <a:solidFill>
                  <a:srgbClr val="FF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作者告诉我们怎样的哲理？</a:t>
            </a:r>
            <a:endParaRPr lang="zh-CN" altLang="en-US" b="1">
              <a:solidFill>
                <a:srgbClr val="FF0066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0" hangingPunct="0"/>
            <a:endParaRPr lang="en-US" altLang="zh-CN" b="1">
              <a:solidFill>
                <a:srgbClr val="FF0066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build="allAtOnce"/>
      <p:bldP spid="57349" grpId="0"/>
      <p:bldP spid="5735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2"/>
          <p:cNvSpPr>
            <a:spLocks noChangeArrowheads="1"/>
          </p:cNvSpPr>
          <p:nvPr/>
        </p:nvSpPr>
        <p:spPr bwMode="auto">
          <a:xfrm>
            <a:off x="381000" y="685800"/>
            <a:ext cx="8305800" cy="5943600"/>
          </a:xfrm>
          <a:prstGeom prst="rect">
            <a:avLst/>
          </a:prstGeom>
          <a:gradFill rotWithShape="0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en-US" altLang="zh-CN" sz="1800" b="1">
              <a:solidFill>
                <a:srgbClr val="003300"/>
              </a:solidFill>
            </a:endParaRPr>
          </a:p>
          <a:p>
            <a:pPr algn="ctr"/>
            <a:endParaRPr lang="en-US" altLang="zh-CN" sz="1800"/>
          </a:p>
        </p:txBody>
      </p:sp>
      <p:sp>
        <p:nvSpPr>
          <p:cNvPr id="67586" name="Text Box 3"/>
          <p:cNvSpPr txBox="1">
            <a:spLocks noChangeArrowheads="1"/>
          </p:cNvSpPr>
          <p:nvPr/>
        </p:nvSpPr>
        <p:spPr bwMode="auto">
          <a:xfrm>
            <a:off x="1279525" y="533400"/>
            <a:ext cx="549275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638175" y="228600"/>
            <a:ext cx="733425" cy="6324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3600" b="1" dirty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Times New Roman" panose="02020603050405020304" pitchFamily="18" charset="0"/>
              </a:rPr>
              <a:t>            </a:t>
            </a:r>
            <a:r>
              <a:rPr kumimoji="1" lang="zh-CN" altLang="en-US" sz="3600" b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动     态      美</a:t>
            </a:r>
            <a:endParaRPr kumimoji="1" lang="zh-CN" altLang="en-US" sz="3600" b="1" dirty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8373" name="Text Box 5"/>
          <p:cNvSpPr txBox="1">
            <a:spLocks noChangeArrowheads="1"/>
          </p:cNvSpPr>
          <p:nvPr/>
        </p:nvSpPr>
        <p:spPr bwMode="auto">
          <a:xfrm>
            <a:off x="1905000" y="2011363"/>
            <a:ext cx="19812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隶书" panose="02010509060101010101" pitchFamily="49" charset="-122"/>
              </a:rPr>
              <a:t>图画之美：</a:t>
            </a:r>
            <a:endParaRPr lang="zh-CN" altLang="en-US" sz="3200" b="1">
              <a:solidFill>
                <a:srgbClr val="003300"/>
              </a:solidFill>
              <a:latin typeface="宋体" panose="02010600030101010101" pitchFamily="2" charset="-122"/>
              <a:ea typeface="隶书" panose="02010509060101010101" pitchFamily="49" charset="-122"/>
            </a:endParaRPr>
          </a:p>
        </p:txBody>
      </p:sp>
      <p:sp>
        <p:nvSpPr>
          <p:cNvPr id="58374" name="Text Box 6"/>
          <p:cNvSpPr txBox="1">
            <a:spLocks noChangeArrowheads="1"/>
          </p:cNvSpPr>
          <p:nvPr/>
        </p:nvSpPr>
        <p:spPr bwMode="auto">
          <a:xfrm>
            <a:off x="1905000" y="3306763"/>
            <a:ext cx="20574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隶书" panose="02010509060101010101" pitchFamily="49" charset="-122"/>
              </a:rPr>
              <a:t>悠然之美：</a:t>
            </a:r>
            <a:endParaRPr lang="zh-CN" altLang="en-US" sz="3200" b="1">
              <a:latin typeface="宋体" panose="02010600030101010101" pitchFamily="2" charset="-122"/>
              <a:ea typeface="隶书" panose="02010509060101010101" pitchFamily="49" charset="-122"/>
            </a:endParaRPr>
          </a:p>
        </p:txBody>
      </p:sp>
      <p:sp>
        <p:nvSpPr>
          <p:cNvPr id="58375" name="Text Box 7"/>
          <p:cNvSpPr txBox="1">
            <a:spLocks noChangeArrowheads="1"/>
          </p:cNvSpPr>
          <p:nvPr/>
        </p:nvSpPr>
        <p:spPr bwMode="auto">
          <a:xfrm>
            <a:off x="1905000" y="4754563"/>
            <a:ext cx="2209800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200" b="1">
                <a:latin typeface="Times New Roman" panose="02020603050405020304" pitchFamily="18" charset="0"/>
                <a:ea typeface="隶书" panose="02010509060101010101" pitchFamily="49" charset="-122"/>
              </a:rPr>
              <a:t>清澄之美：</a:t>
            </a:r>
            <a:endParaRPr kumimoji="1" lang="zh-CN" altLang="en-US" sz="3200" b="1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隶书" panose="02010509060101010101" pitchFamily="49" charset="-122"/>
            </a:endParaRPr>
          </a:p>
        </p:txBody>
      </p:sp>
      <p:pic>
        <p:nvPicPr>
          <p:cNvPr id="67591" name="Picture 9" descr="bl59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934200" y="762000"/>
            <a:ext cx="1676400" cy="164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9" name="Text Box 11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3962400" y="2011363"/>
            <a:ext cx="20574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u="sng">
                <a:solidFill>
                  <a:srgbClr val="009999"/>
                </a:solidFill>
              </a:rPr>
              <a:t>清田独钓</a:t>
            </a:r>
            <a:endParaRPr lang="zh-CN" altLang="en-US" sz="3200" b="1" u="sng">
              <a:solidFill>
                <a:srgbClr val="009999"/>
              </a:solidFill>
            </a:endParaRPr>
          </a:p>
        </p:txBody>
      </p:sp>
      <p:sp>
        <p:nvSpPr>
          <p:cNvPr id="58380" name="Text Box 12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3962400" y="3306763"/>
            <a:ext cx="24384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u="sng">
                <a:solidFill>
                  <a:srgbClr val="009999"/>
                </a:solidFill>
              </a:rPr>
              <a:t>清晨望哨</a:t>
            </a:r>
            <a:endParaRPr lang="zh-CN" altLang="en-US" sz="3200" b="1" u="sng">
              <a:solidFill>
                <a:srgbClr val="009999"/>
              </a:solidFill>
            </a:endParaRPr>
          </a:p>
        </p:txBody>
      </p:sp>
      <p:sp>
        <p:nvSpPr>
          <p:cNvPr id="58381" name="Text Box 13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3898900" y="4754563"/>
            <a:ext cx="1816100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 sz="3200" b="1" u="sng">
                <a:solidFill>
                  <a:srgbClr val="0099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黄昏低飞</a:t>
            </a:r>
            <a:endParaRPr kumimoji="1" lang="zh-CN" altLang="en-US" sz="3200" b="1" u="sng">
              <a:solidFill>
                <a:srgbClr val="0099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8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8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58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58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2" grpId="0"/>
      <p:bldP spid="58374" grpId="0"/>
      <p:bldP spid="58375" grpId="0"/>
      <p:bldP spid="58379" grpId="0"/>
      <p:bldP spid="58380" grpId="0"/>
      <p:bldP spid="5838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extBox 1"/>
          <p:cNvSpPr>
            <a:spLocks noChangeArrowheads="1"/>
          </p:cNvSpPr>
          <p:nvPr/>
        </p:nvSpPr>
        <p:spPr bwMode="auto">
          <a:xfrm>
            <a:off x="0" y="914466"/>
            <a:ext cx="914400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6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1.</a:t>
            </a:r>
            <a:r>
              <a:rPr lang="zh-CN" altLang="en-US" sz="6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白 鹭</a:t>
            </a:r>
            <a:endParaRPr lang="zh-CN" altLang="en-US" sz="6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43010" name="直线连接符 21"/>
          <p:cNvSpPr>
            <a:spLocks noChangeShapeType="1"/>
          </p:cNvSpPr>
          <p:nvPr/>
        </p:nvSpPr>
        <p:spPr bwMode="auto">
          <a:xfrm>
            <a:off x="2109786" y="1989138"/>
            <a:ext cx="4679950" cy="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11" name="Rectangle 8"/>
          <p:cNvSpPr>
            <a:spLocks noChangeArrowheads="1"/>
          </p:cNvSpPr>
          <p:nvPr/>
        </p:nvSpPr>
        <p:spPr bwMode="auto">
          <a:xfrm>
            <a:off x="395288" y="6453188"/>
            <a:ext cx="309562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</a:rPr>
              <a:t>  </a:t>
            </a:r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</a:rPr>
              <a:t> </a:t>
            </a:r>
            <a:endParaRPr lang="en-US" altLang="zh-CN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43012" name="Picture 3" descr="图片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30412" y="2352580"/>
            <a:ext cx="5083175" cy="3388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3" name="文本框 1"/>
          <p:cNvSpPr txBox="1">
            <a:spLocks noChangeArrowheads="1"/>
          </p:cNvSpPr>
          <p:nvPr/>
        </p:nvSpPr>
        <p:spPr bwMode="auto">
          <a:xfrm>
            <a:off x="3302000" y="2520950"/>
            <a:ext cx="25400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/>
              <a:t>   </a:t>
            </a:r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Picture 3" descr="bl23"/>
          <p:cNvPicPr>
            <a:picLocks noChangeAspect="1" noChangeArrowheads="1"/>
          </p:cNvPicPr>
          <p:nvPr/>
        </p:nvPicPr>
        <p:blipFill>
          <a:blip r:embed="rId1">
            <a:lum contrast="30000"/>
          </a:blip>
          <a:srcRect/>
          <a:stretch>
            <a:fillRect/>
          </a:stretch>
        </p:blipFill>
        <p:spPr bwMode="auto">
          <a:xfrm>
            <a:off x="381000" y="687388"/>
            <a:ext cx="8229600" cy="617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0" name="Rectangle 4"/>
          <p:cNvSpPr>
            <a:spLocks noChangeArrowheads="1"/>
          </p:cNvSpPr>
          <p:nvPr/>
        </p:nvSpPr>
        <p:spPr bwMode="auto">
          <a:xfrm>
            <a:off x="304800" y="4575175"/>
            <a:ext cx="822960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br>
              <a:rPr lang="en-US" altLang="zh-CN" sz="2400">
                <a:latin typeface="Times New Roman" panose="02020603050405020304" pitchFamily="18" charset="0"/>
              </a:rPr>
            </a:br>
            <a:r>
              <a:rPr lang="zh-CN" altLang="en-US" sz="2400">
                <a:solidFill>
                  <a:srgbClr val="FFFF66"/>
                </a:solidFill>
                <a:latin typeface="宋体" panose="02010600030101010101" pitchFamily="2" charset="-122"/>
                <a:ea typeface="隶书" panose="02010509060101010101" pitchFamily="49" charset="-122"/>
                <a:sym typeface="Times New Roman" panose="02020603050405020304" pitchFamily="18" charset="0"/>
              </a:rPr>
              <a:t>作者联想丰富，用</a:t>
            </a:r>
            <a:r>
              <a:rPr lang="zh-CN" altLang="en-US" sz="2400">
                <a:solidFill>
                  <a:srgbClr val="FF0066"/>
                </a:solidFill>
                <a:latin typeface="宋体" panose="02010600030101010101" pitchFamily="2" charset="-122"/>
                <a:ea typeface="隶书" panose="02010509060101010101" pitchFamily="49" charset="-122"/>
                <a:sym typeface="Times New Roman" panose="02020603050405020304" pitchFamily="18" charset="0"/>
              </a:rPr>
              <a:t>拟人</a:t>
            </a:r>
            <a:r>
              <a:rPr lang="zh-CN" altLang="en-US" sz="2400">
                <a:solidFill>
                  <a:srgbClr val="FFFF66"/>
                </a:solidFill>
                <a:latin typeface="宋体" panose="02010600030101010101" pitchFamily="2" charset="-122"/>
                <a:ea typeface="隶书" panose="02010509060101010101" pitchFamily="49" charset="-122"/>
                <a:sym typeface="Times New Roman" panose="02020603050405020304" pitchFamily="18" charset="0"/>
              </a:rPr>
              <a:t>的手法将捕鱼的白鹭想象成在钓鱼，以</a:t>
            </a:r>
            <a:r>
              <a:rPr lang="zh-CN" altLang="en-US" sz="2400">
                <a:solidFill>
                  <a:srgbClr val="FF0066"/>
                </a:solidFill>
                <a:latin typeface="宋体" panose="02010600030101010101" pitchFamily="2" charset="-122"/>
                <a:ea typeface="隶书" panose="02010509060101010101" pitchFamily="49" charset="-122"/>
                <a:sym typeface="Times New Roman" panose="02020603050405020304" pitchFamily="18" charset="0"/>
              </a:rPr>
              <a:t>比喻</a:t>
            </a:r>
            <a:r>
              <a:rPr lang="zh-CN" altLang="en-US" sz="2400">
                <a:solidFill>
                  <a:srgbClr val="FFFF66"/>
                </a:solidFill>
                <a:latin typeface="宋体" panose="02010600030101010101" pitchFamily="2" charset="-122"/>
                <a:ea typeface="隶书" panose="02010509060101010101" pitchFamily="49" charset="-122"/>
                <a:sym typeface="Times New Roman" panose="02020603050405020304" pitchFamily="18" charset="0"/>
              </a:rPr>
              <a:t>的方法把整个清水田想象成嵌在玻璃框里的画，生动地描绘出白鹭在清水田里觅食时的迷人景象，韵味十足。</a:t>
            </a:r>
            <a:br>
              <a:rPr lang="zh-CN" altLang="en-US" sz="2400">
                <a:solidFill>
                  <a:srgbClr val="FFFF66"/>
                </a:solidFill>
                <a:latin typeface="Times New Roman" panose="02020603050405020304" pitchFamily="18" charset="0"/>
                <a:ea typeface="隶书" panose="02010509060101010101" pitchFamily="49" charset="-122"/>
                <a:sym typeface="Times New Roman" panose="02020603050405020304" pitchFamily="18" charset="0"/>
              </a:rPr>
            </a:br>
            <a:br>
              <a:rPr lang="zh-CN" altLang="en-US" sz="2400">
                <a:solidFill>
                  <a:srgbClr val="FFFF66"/>
                </a:solidFill>
                <a:latin typeface="Times New Roman" panose="02020603050405020304" pitchFamily="18" charset="0"/>
                <a:ea typeface="隶书" panose="02010509060101010101" pitchFamily="49" charset="-122"/>
                <a:sym typeface="Times New Roman" panose="02020603050405020304" pitchFamily="18" charset="0"/>
              </a:rPr>
            </a:br>
            <a:endParaRPr lang="zh-CN" altLang="en-US" sz="2400">
              <a:solidFill>
                <a:srgbClr val="FFFF66"/>
              </a:solidFill>
              <a:latin typeface="Times New Roman" panose="02020603050405020304" pitchFamily="18" charset="0"/>
              <a:ea typeface="隶书" panose="020105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68611" name="Rectangle 5"/>
          <p:cNvSpPr>
            <a:spLocks noChangeArrowheads="1"/>
          </p:cNvSpPr>
          <p:nvPr/>
        </p:nvSpPr>
        <p:spPr bwMode="auto">
          <a:xfrm>
            <a:off x="7772400" y="762000"/>
            <a:ext cx="717550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3300"/>
                </a:solidFill>
                <a:hlinkClick r:id="rId2" action="ppaction://hlinksldjump"/>
              </a:rPr>
              <a:t>清</a:t>
            </a:r>
            <a:endParaRPr lang="zh-CN" altLang="en-US" sz="3600" b="1">
              <a:solidFill>
                <a:srgbClr val="003300"/>
              </a:solidFill>
            </a:endParaRPr>
          </a:p>
          <a:p>
            <a:r>
              <a:rPr lang="zh-CN" altLang="en-US" sz="3600" b="1">
                <a:solidFill>
                  <a:srgbClr val="003300"/>
                </a:solidFill>
                <a:hlinkClick r:id="rId2" action="ppaction://hlinksldjump"/>
              </a:rPr>
              <a:t>田</a:t>
            </a:r>
            <a:endParaRPr lang="zh-CN" altLang="en-US" sz="3600" b="1">
              <a:solidFill>
                <a:srgbClr val="003300"/>
              </a:solidFill>
            </a:endParaRPr>
          </a:p>
          <a:p>
            <a:r>
              <a:rPr lang="zh-CN" altLang="en-US" sz="3600" b="1">
                <a:solidFill>
                  <a:srgbClr val="003300"/>
                </a:solidFill>
                <a:hlinkClick r:id="rId2" action="ppaction://hlinksldjump"/>
              </a:rPr>
              <a:t>独</a:t>
            </a:r>
            <a:endParaRPr lang="zh-CN" altLang="en-US" sz="3600" b="1">
              <a:solidFill>
                <a:srgbClr val="003300"/>
              </a:solidFill>
            </a:endParaRPr>
          </a:p>
          <a:p>
            <a:r>
              <a:rPr lang="zh-CN" altLang="en-US" sz="3600" b="1">
                <a:solidFill>
                  <a:srgbClr val="003300"/>
                </a:solidFill>
                <a:hlinkClick r:id="rId2" action="ppaction://hlinksldjump"/>
              </a:rPr>
              <a:t>钓</a:t>
            </a:r>
            <a:endParaRPr lang="zh-CN" altLang="en-US" sz="3600" b="1">
              <a:solidFill>
                <a:srgbClr val="00330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grpSp>
        <p:nvGrpSpPr>
          <p:cNvPr id="69634" name="Group 7"/>
          <p:cNvGrpSpPr/>
          <p:nvPr/>
        </p:nvGrpSpPr>
        <p:grpSpPr bwMode="auto">
          <a:xfrm>
            <a:off x="304800" y="762000"/>
            <a:ext cx="8610600" cy="5638800"/>
            <a:chOff x="288" y="192"/>
            <a:chExt cx="5184" cy="3695"/>
          </a:xfrm>
        </p:grpSpPr>
        <p:pic>
          <p:nvPicPr>
            <p:cNvPr id="69635" name="Picture 4" descr="悠然（孤立树梢）2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88" y="192"/>
              <a:ext cx="5184" cy="36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9636" name="Rectangle 5"/>
            <p:cNvSpPr>
              <a:spLocks noChangeArrowheads="1"/>
            </p:cNvSpPr>
            <p:nvPr/>
          </p:nvSpPr>
          <p:spPr bwMode="auto">
            <a:xfrm>
              <a:off x="2976" y="288"/>
              <a:ext cx="1108" cy="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>
                  <a:hlinkClick r:id="rId2" action="ppaction://hlinksldjump"/>
                </a:rPr>
                <a:t>清晨望哨</a:t>
              </a:r>
              <a:endParaRPr lang="zh-CN" altLang="en-US" sz="3600" b="1"/>
            </a:p>
          </p:txBody>
        </p:sp>
        <p:sp>
          <p:nvSpPr>
            <p:cNvPr id="69637" name="Rectangle 6"/>
            <p:cNvSpPr>
              <a:spLocks noChangeArrowheads="1"/>
            </p:cNvSpPr>
            <p:nvPr/>
          </p:nvSpPr>
          <p:spPr bwMode="auto">
            <a:xfrm>
              <a:off x="288" y="2389"/>
              <a:ext cx="5184" cy="1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200" b="1">
                  <a:solidFill>
                    <a:srgbClr val="0000CC"/>
                  </a:solidFill>
                  <a:sym typeface="Times New Roman" panose="02020603050405020304" pitchFamily="18" charset="0"/>
                </a:rPr>
                <a:t>       </a:t>
              </a:r>
              <a:r>
                <a:rPr lang="zh-CN" altLang="en-US" sz="3200" b="1">
                  <a:solidFill>
                    <a:srgbClr val="FFFF00"/>
                  </a:solidFill>
                  <a:sym typeface="Times New Roman" panose="02020603050405020304" pitchFamily="18" charset="0"/>
                </a:rPr>
                <a:t>画面富有诗意：孤独、站在小树的绝顶、看来不大安稳、却很悠然、一种嗜好。白鹭孤独站立在小树绝顶悠然自得的独特的美。</a:t>
              </a:r>
              <a:br>
                <a:rPr lang="zh-CN" altLang="en-US" sz="1800" b="1">
                  <a:solidFill>
                    <a:srgbClr val="FFFF00"/>
                  </a:solidFill>
                  <a:sym typeface="Times New Roman" panose="02020603050405020304" pitchFamily="18" charset="0"/>
                </a:rPr>
              </a:br>
              <a:endParaRPr lang="zh-CN" altLang="en-US" sz="1800" b="1">
                <a:solidFill>
                  <a:srgbClr val="FFFF00"/>
                </a:solidFill>
                <a:sym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Picture 4" descr="白鹭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04800" y="609600"/>
            <a:ext cx="8458200" cy="616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658" name="Rectangle 6"/>
          <p:cNvSpPr>
            <a:spLocks noChangeArrowheads="1"/>
          </p:cNvSpPr>
          <p:nvPr/>
        </p:nvSpPr>
        <p:spPr bwMode="auto">
          <a:xfrm>
            <a:off x="381000" y="4953000"/>
            <a:ext cx="84582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FF66"/>
                </a:solidFill>
              </a:rPr>
              <a:t>乡居的生活中因为有了白鹭而充满了生机，寂静的天空因为有了白鹭而显得具有生命活力。</a:t>
            </a:r>
            <a:endParaRPr lang="zh-CN" altLang="en-US" sz="3200">
              <a:solidFill>
                <a:srgbClr val="FFFF66"/>
              </a:solidFill>
            </a:endParaRPr>
          </a:p>
        </p:txBody>
      </p:sp>
      <p:sp>
        <p:nvSpPr>
          <p:cNvPr id="72711" name="Text Box 7"/>
          <p:cNvSpPr txBox="1">
            <a:spLocks noChangeArrowheads="1"/>
          </p:cNvSpPr>
          <p:nvPr/>
        </p:nvSpPr>
        <p:spPr bwMode="auto">
          <a:xfrm>
            <a:off x="5257800" y="533400"/>
            <a:ext cx="32766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hlinkClick r:id="rId2" action="ppaction://hlinksldjump"/>
              </a:rPr>
              <a:t>黄昏低飞</a:t>
            </a:r>
            <a:endParaRPr kumimoji="1" lang="zh-CN" altLang="en-US" sz="36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Picture 3" descr="bl3"/>
          <p:cNvPicPr>
            <a:picLocks noChangeAspect="1" noChangeArrowheads="1"/>
          </p:cNvPicPr>
          <p:nvPr/>
        </p:nvPicPr>
        <p:blipFill>
          <a:blip r:embed="rId1">
            <a:lum bright="12000" contrast="66000"/>
          </a:blip>
          <a:srcRect/>
          <a:stretch>
            <a:fillRect/>
          </a:stretch>
        </p:blipFill>
        <p:spPr bwMode="auto">
          <a:xfrm>
            <a:off x="381000" y="685800"/>
            <a:ext cx="8382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5638800" y="2743200"/>
            <a:ext cx="350520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 b="1">
                <a:solidFill>
                  <a:srgbClr val="FFFF99"/>
                </a:solidFill>
                <a:latin typeface="宋体" panose="02010600030101010101" pitchFamily="2" charset="-122"/>
              </a:rPr>
              <a:t>  </a:t>
            </a:r>
            <a:endParaRPr kumimoji="1" lang="en-US" altLang="zh-CN" sz="3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62469" name="Text Box 5"/>
          <p:cNvSpPr txBox="1">
            <a:spLocks noChangeArrowheads="1"/>
          </p:cNvSpPr>
          <p:nvPr/>
        </p:nvSpPr>
        <p:spPr bwMode="auto">
          <a:xfrm>
            <a:off x="457200" y="2438400"/>
            <a:ext cx="2209800" cy="244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FF99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美在无声</a:t>
            </a:r>
            <a:endParaRPr lang="zh-CN" altLang="en-US" b="1">
              <a:solidFill>
                <a:srgbClr val="FFFF99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FF99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美在自然</a:t>
            </a:r>
            <a:endParaRPr lang="zh-CN" altLang="en-US" b="1">
              <a:solidFill>
                <a:srgbClr val="FFFF99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FF99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美在含蓄</a:t>
            </a:r>
            <a:endParaRPr lang="zh-CN" altLang="en-US" b="1">
              <a:solidFill>
                <a:srgbClr val="FFFF99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FF99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美在骨子里</a:t>
            </a:r>
            <a:endParaRPr lang="zh-CN" altLang="en-US" b="1">
              <a:solidFill>
                <a:srgbClr val="FFFF99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71684" name="Text Box 6"/>
          <p:cNvSpPr txBox="1">
            <a:spLocks noChangeArrowheads="1"/>
          </p:cNvSpPr>
          <p:nvPr/>
        </p:nvSpPr>
        <p:spPr bwMode="auto">
          <a:xfrm>
            <a:off x="685800" y="1143000"/>
            <a:ext cx="3581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Times New Roman" panose="02020603050405020304" pitchFamily="18" charset="0"/>
                <a:ea typeface="隶书" panose="02010509060101010101" pitchFamily="49" charset="-122"/>
                <a:hlinkClick r:id="rId2" action="ppaction://hlinksldjump"/>
              </a:rPr>
              <a:t>白鹭之</a:t>
            </a:r>
            <a:r>
              <a:rPr lang="zh-CN" altLang="en-US" sz="3600" u="sng">
                <a:solidFill>
                  <a:schemeClr val="hlink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美</a:t>
            </a:r>
            <a:r>
              <a:rPr lang="en-US" altLang="zh-CN" sz="3600">
                <a:solidFill>
                  <a:schemeClr val="hlink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——</a:t>
            </a:r>
            <a:endParaRPr lang="en-US" altLang="zh-CN" sz="3600">
              <a:solidFill>
                <a:schemeClr val="hlink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Picture 2" descr="bl5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04800" y="742950"/>
            <a:ext cx="8153400" cy="535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0" name="WordArt 8"/>
          <p:cNvSpPr>
            <a:spLocks noChangeArrowheads="1" noChangeShapeType="1" noTextEdit="1"/>
          </p:cNvSpPr>
          <p:nvPr/>
        </p:nvSpPr>
        <p:spPr bwMode="auto">
          <a:xfrm>
            <a:off x="990600" y="762000"/>
            <a:ext cx="6096000" cy="9144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i="1" kern="10">
                <a:ln w="9525">
                  <a:solidFill>
                    <a:srgbClr val="CC99FF"/>
                  </a:solidFill>
                  <a:round/>
                </a:ln>
                <a:solidFill>
                  <a:srgbClr val="80008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白鹭实在是一首诗，</a:t>
            </a:r>
            <a:endParaRPr lang="zh-CN" altLang="en-US" sz="3600" i="1" kern="10">
              <a:ln w="9525">
                <a:solidFill>
                  <a:srgbClr val="CC99FF"/>
                </a:solidFill>
                <a:round/>
              </a:ln>
              <a:solidFill>
                <a:srgbClr val="800080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3731" name="WordArt 9"/>
          <p:cNvSpPr>
            <a:spLocks noChangeArrowheads="1" noChangeShapeType="1" noTextEdit="1"/>
          </p:cNvSpPr>
          <p:nvPr/>
        </p:nvSpPr>
        <p:spPr bwMode="auto">
          <a:xfrm>
            <a:off x="990600" y="1752600"/>
            <a:ext cx="7315200" cy="11430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i="1" kern="10">
                <a:ln w="9525">
                  <a:solidFill>
                    <a:srgbClr val="CC99FF"/>
                  </a:solidFill>
                  <a:round/>
                </a:ln>
                <a:solidFill>
                  <a:srgbClr val="660066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一首韵在骨子里的散文的诗。</a:t>
            </a:r>
            <a:endParaRPr lang="zh-CN" altLang="en-US" sz="3600" i="1" kern="10">
              <a:ln w="9525">
                <a:solidFill>
                  <a:srgbClr val="CC99FF"/>
                </a:solidFill>
                <a:round/>
              </a:ln>
              <a:solidFill>
                <a:srgbClr val="660066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89" name="WordArt 11"/>
          <p:cNvSpPr>
            <a:spLocks noTextEdit="1"/>
          </p:cNvSpPr>
          <p:nvPr/>
        </p:nvSpPr>
        <p:spPr>
          <a:xfrm rot="5400000">
            <a:off x="2133598" y="3886199"/>
            <a:ext cx="2133601" cy="12192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>
              <a:defRPr/>
            </a:pPr>
            <a:r>
              <a:rPr lang="zh-CN" altLang="en-US" sz="3600" i="1" noProof="1">
                <a:ln w="9525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B2B2B2">
                      <a:alpha val="79999"/>
                    </a:srgbClr>
                  </a:outerShdw>
                </a:effectLst>
                <a:latin typeface="宋体" panose="02010600030101010101" pitchFamily="2" charset="-122"/>
              </a:rPr>
              <a:t>总结全文</a:t>
            </a:r>
            <a:endParaRPr lang="zh-CN" altLang="en-US" sz="3600" i="1" noProof="1">
              <a:ln w="9525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algn="ctr" rotWithShape="0">
                  <a:srgbClr val="B2B2B2">
                    <a:alpha val="79999"/>
                  </a:srgbClr>
                </a:outerShdw>
              </a:effectLst>
              <a:latin typeface="宋体" panose="02010600030101010101" pitchFamily="2" charset="-122"/>
            </a:endParaRPr>
          </a:p>
          <a:p>
            <a:pPr algn="ctr">
              <a:defRPr/>
            </a:pPr>
            <a:r>
              <a:rPr lang="zh-CN" altLang="en-US" sz="3600" i="1" noProof="1">
                <a:ln w="9525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B2B2B2">
                      <a:alpha val="79999"/>
                    </a:srgbClr>
                  </a:outerShdw>
                </a:effectLst>
                <a:latin typeface="宋体" panose="02010600030101010101" pitchFamily="2" charset="-122"/>
              </a:rPr>
              <a:t>呼应开头</a:t>
            </a:r>
            <a:endParaRPr lang="zh-CN" altLang="en-US" sz="3600" i="1" noProof="1">
              <a:ln w="9525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algn="ctr" rotWithShape="0">
                  <a:srgbClr val="B2B2B2">
                    <a:alpha val="79999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直线连接符 21"/>
          <p:cNvSpPr>
            <a:spLocks noChangeShapeType="1"/>
          </p:cNvSpPr>
          <p:nvPr/>
        </p:nvSpPr>
        <p:spPr bwMode="auto">
          <a:xfrm flipV="1">
            <a:off x="323850" y="1627188"/>
            <a:ext cx="2073275" cy="9525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82946" name="Picture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5438" y="1052513"/>
            <a:ext cx="2019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539750" y="2709863"/>
            <a:ext cx="79232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FFFF"/>
                </a:solidFill>
              </a:rPr>
              <a:t>　　</a:t>
            </a:r>
            <a:endParaRPr lang="zh-CN" altLang="zh-CN" sz="3200" b="1">
              <a:solidFill>
                <a:srgbClr val="FFFFFF"/>
              </a:solidFill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6513" y="1916113"/>
            <a:ext cx="91440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FFFF"/>
                </a:solidFill>
                <a:latin typeface="宋体" panose="02010600030101010101" pitchFamily="2" charset="-122"/>
              </a:rPr>
              <a:t>    </a:t>
            </a:r>
            <a:endParaRPr lang="zh-CN" altLang="en-US" sz="3200" b="1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82949" name="矩形 2"/>
          <p:cNvSpPr>
            <a:spLocks noChangeArrowheads="1"/>
          </p:cNvSpPr>
          <p:nvPr/>
        </p:nvSpPr>
        <p:spPr bwMode="auto">
          <a:xfrm>
            <a:off x="539750" y="2058988"/>
            <a:ext cx="80645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FFFF"/>
                </a:solidFill>
                <a:latin typeface="宋体" panose="02010600030101010101" pitchFamily="2" charset="-122"/>
              </a:rPr>
              <a:t>    </a:t>
            </a:r>
            <a:endParaRPr lang="zh-CN" altLang="en-US" sz="320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82950" name="矩形 3"/>
          <p:cNvSpPr>
            <a:spLocks noChangeArrowheads="1"/>
          </p:cNvSpPr>
          <p:nvPr/>
        </p:nvSpPr>
        <p:spPr bwMode="auto">
          <a:xfrm>
            <a:off x="539750" y="2057400"/>
            <a:ext cx="8064500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2E2E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本文生动地描绘了白鹭精巧的外形和充满韵味的生活，赞美白鹭是一首韵在骨子里的散文诗，表达了作者对白鹭的喜爱和赞美之情，以及对大自然、对生活的热爱。</a:t>
            </a:r>
            <a:endParaRPr lang="zh-CN" altLang="en-US" sz="3200" dirty="0">
              <a:solidFill>
                <a:srgbClr val="2C0C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2" grpId="1" bldLvl="0"/>
      <p:bldP spid="5" grpId="0"/>
      <p:bldP spid="829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2" descr="XCB1300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57200" y="1143000"/>
            <a:ext cx="8353425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4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143000"/>
            <a:ext cx="1782763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1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055526" y="946625"/>
            <a:ext cx="7251192" cy="10772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762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1915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白鹭自古以来就深受文人们的喜爱，成为他们笔下赞美的对象。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55526" y="2487539"/>
            <a:ext cx="3518652" cy="2677655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3"/>
          <p:cNvSpPr txBox="1"/>
          <p:nvPr/>
        </p:nvSpPr>
        <p:spPr>
          <a:xfrm>
            <a:off x="4815084" y="2379539"/>
            <a:ext cx="2842241" cy="26776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762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绝句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杜甫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两个黄鹂鸣翠柳，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一行</a:t>
            </a:r>
            <a:r>
              <a:rPr lang="zh-CN" altLang="en-US" sz="28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白鹭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上青天。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窗含西岭千秋雪，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门泊东吴万里船。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975328" y="1902031"/>
            <a:ext cx="2947491" cy="3507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itchFamily="49" charset="-122"/>
              </a:rPr>
              <a:t>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itchFamily="49" charset="-122"/>
              </a:rPr>
              <a:t> 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itchFamily="49" charset="-122"/>
              </a:rPr>
              <a:t>渔歌子</a:t>
            </a: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  <a:cs typeface="楷体_GB2312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itchFamily="49" charset="-122"/>
              </a:rPr>
              <a:t>张志和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itchFamily="49" charset="-122"/>
              </a:rPr>
              <a:t>西塞山前</a:t>
            </a:r>
            <a:r>
              <a:rPr lang="zh-CN" altLang="en-US" sz="24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itchFamily="49" charset="-122"/>
              </a:rPr>
              <a:t>白鹭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itchFamily="49" charset="-122"/>
              </a:rPr>
              <a:t>飞，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itchFamily="49" charset="-122"/>
              </a:rPr>
              <a:t>桃花流水鳜鱼肥。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itchFamily="49" charset="-122"/>
              </a:rPr>
              <a:t>青箬笠，绿蓑衣。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itchFamily="49" charset="-122"/>
              </a:rPr>
              <a:t>斜风细雨不须归。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itchFamily="49" charset="-122"/>
            </a:endParaRPr>
          </a:p>
        </p:txBody>
      </p:sp>
      <p:pic>
        <p:nvPicPr>
          <p:cNvPr id="2" name="图片 1" descr="t01d291f9949abcfe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885" y="2812767"/>
            <a:ext cx="1676400" cy="1604963"/>
          </a:xfrm>
          <a:prstGeom prst="roundRect">
            <a:avLst/>
          </a:prstGeom>
        </p:spPr>
      </p:pic>
      <p:pic>
        <p:nvPicPr>
          <p:cNvPr id="14" name="图片 13" descr="t01b066b79148133b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7054" y="2812966"/>
            <a:ext cx="1911191" cy="1724978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73075" y="908050"/>
            <a:ext cx="8420100" cy="5689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prstClr val="white"/>
              </a:solidFill>
            </a:endParaRPr>
          </a:p>
        </p:txBody>
      </p:sp>
      <p:grpSp>
        <p:nvGrpSpPr>
          <p:cNvPr id="2" name="组合 7"/>
          <p:cNvGrpSpPr/>
          <p:nvPr/>
        </p:nvGrpSpPr>
        <p:grpSpPr bwMode="auto">
          <a:xfrm>
            <a:off x="539750" y="1312863"/>
            <a:ext cx="4375150" cy="5187950"/>
            <a:chOff x="626990" y="1188113"/>
            <a:chExt cx="6611625" cy="4680520"/>
          </a:xfrm>
        </p:grpSpPr>
        <p:sp>
          <p:nvSpPr>
            <p:cNvPr id="4" name="矩形 3"/>
            <p:cNvSpPr/>
            <p:nvPr/>
          </p:nvSpPr>
          <p:spPr>
            <a:xfrm>
              <a:off x="626990" y="1188113"/>
              <a:ext cx="6611625" cy="4680520"/>
            </a:xfrm>
            <a:prstGeom prst="rect">
              <a:avLst/>
            </a:prstGeom>
            <a:solidFill>
              <a:srgbClr val="FFFF00">
                <a:alpha val="45098"/>
              </a:srgb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47108" name="Rectangle 7"/>
            <p:cNvSpPr>
              <a:spLocks noChangeArrowheads="1"/>
            </p:cNvSpPr>
            <p:nvPr/>
          </p:nvSpPr>
          <p:spPr bwMode="auto">
            <a:xfrm>
              <a:off x="883280" y="2462431"/>
              <a:ext cx="6336703" cy="21358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100" dirty="0">
                  <a:solidFill>
                    <a:srgbClr val="002060"/>
                  </a:solidFill>
                  <a:ea typeface="黑体" panose="02010609060101010101" pitchFamily="49" charset="-122"/>
                  <a:sym typeface="+mn-ea"/>
                </a:rPr>
                <a:t>    </a:t>
              </a:r>
              <a:r>
                <a:rPr lang="zh-CN" altLang="en-US" sz="2100" dirty="0">
                  <a:solidFill>
                    <a:srgbClr val="FF0000"/>
                  </a:solidFill>
                  <a:ea typeface="黑体" panose="02010609060101010101" pitchFamily="49" charset="-122"/>
                  <a:sym typeface="+mn-ea"/>
                </a:rPr>
                <a:t>郭沫若</a:t>
              </a:r>
              <a:r>
                <a:rPr lang="zh-CN" altLang="en-US" sz="2100" dirty="0">
                  <a:solidFill>
                    <a:srgbClr val="002060"/>
                  </a:solidFill>
                  <a:ea typeface="黑体" panose="02010609060101010101" pitchFamily="49" charset="-122"/>
                  <a:sym typeface="+mn-ea"/>
                </a:rPr>
                <a:t>（</a:t>
              </a:r>
              <a:r>
                <a:rPr lang="en-US" altLang="zh-CN" sz="2100" dirty="0">
                  <a:solidFill>
                    <a:srgbClr val="002060"/>
                  </a:solidFill>
                  <a:ea typeface="黑体" panose="02010609060101010101" pitchFamily="49" charset="-122"/>
                  <a:sym typeface="+mn-ea"/>
                </a:rPr>
                <a:t>1892—1978</a:t>
              </a:r>
              <a:r>
                <a:rPr lang="zh-CN" altLang="en-US" sz="2100" dirty="0">
                  <a:solidFill>
                    <a:srgbClr val="002060"/>
                  </a:solidFill>
                  <a:ea typeface="黑体" panose="02010609060101010101" pitchFamily="49" charset="-122"/>
                  <a:sym typeface="+mn-ea"/>
                </a:rPr>
                <a:t>）</a:t>
              </a:r>
              <a:r>
                <a:rPr lang="en-US" altLang="zh-CN" sz="2100" dirty="0">
                  <a:solidFill>
                    <a:srgbClr val="002060"/>
                  </a:solidFill>
                  <a:ea typeface="黑体" panose="02010609060101010101" pitchFamily="49" charset="-122"/>
                  <a:sym typeface="+mn-ea"/>
                </a:rPr>
                <a:t>,</a:t>
              </a:r>
              <a:r>
                <a:rPr lang="zh-CN" altLang="en-US" sz="2100" dirty="0">
                  <a:solidFill>
                    <a:srgbClr val="002060"/>
                  </a:solidFill>
                  <a:ea typeface="黑体" panose="02010609060101010101" pitchFamily="49" charset="-122"/>
                  <a:sym typeface="+mn-ea"/>
                </a:rPr>
                <a:t>原名郭开贞</a:t>
              </a:r>
              <a:r>
                <a:rPr lang="en-US" altLang="zh-CN" sz="2100" dirty="0">
                  <a:solidFill>
                    <a:srgbClr val="002060"/>
                  </a:solidFill>
                  <a:ea typeface="黑体" panose="02010609060101010101" pitchFamily="49" charset="-122"/>
                  <a:sym typeface="+mn-ea"/>
                </a:rPr>
                <a:t>,</a:t>
              </a:r>
              <a:r>
                <a:rPr lang="zh-CN" altLang="en-US" sz="2100" dirty="0">
                  <a:solidFill>
                    <a:srgbClr val="002060"/>
                  </a:solidFill>
                  <a:ea typeface="黑体" panose="02010609060101010101" pitchFamily="49" charset="-122"/>
                  <a:sym typeface="+mn-ea"/>
                </a:rPr>
                <a:t>四川乐山人</a:t>
              </a:r>
              <a:r>
                <a:rPr lang="en-US" altLang="zh-CN" sz="2100" dirty="0">
                  <a:solidFill>
                    <a:srgbClr val="002060"/>
                  </a:solidFill>
                  <a:ea typeface="黑体" panose="02010609060101010101" pitchFamily="49" charset="-122"/>
                  <a:sym typeface="+mn-ea"/>
                </a:rPr>
                <a:t>,</a:t>
              </a:r>
              <a:r>
                <a:rPr lang="zh-CN" altLang="en-US" sz="2100" dirty="0">
                  <a:solidFill>
                    <a:srgbClr val="002060"/>
                  </a:solidFill>
                  <a:ea typeface="黑体" panose="02010609060101010101" pitchFamily="49" charset="-122"/>
                  <a:sym typeface="+mn-ea"/>
                </a:rPr>
                <a:t>中国现代著名诗人、作家、历史学家。代表作品有诗集</a:t>
              </a:r>
              <a:r>
                <a:rPr lang="en-US" altLang="zh-CN" sz="2100" dirty="0">
                  <a:solidFill>
                    <a:srgbClr val="002060"/>
                  </a:solidFill>
                  <a:ea typeface="黑体" panose="02010609060101010101" pitchFamily="49" charset="-122"/>
                  <a:sym typeface="+mn-ea"/>
                </a:rPr>
                <a:t>《</a:t>
              </a:r>
              <a:r>
                <a:rPr lang="zh-CN" altLang="en-US" sz="2100" dirty="0">
                  <a:solidFill>
                    <a:srgbClr val="002060"/>
                  </a:solidFill>
                  <a:ea typeface="黑体" panose="02010609060101010101" pitchFamily="49" charset="-122"/>
                  <a:sym typeface="+mn-ea"/>
                </a:rPr>
                <a:t>女神</a:t>
              </a:r>
              <a:r>
                <a:rPr lang="en-US" altLang="zh-CN" sz="2100" dirty="0">
                  <a:solidFill>
                    <a:srgbClr val="002060"/>
                  </a:solidFill>
                  <a:ea typeface="黑体" panose="02010609060101010101" pitchFamily="49" charset="-122"/>
                  <a:sym typeface="+mn-ea"/>
                </a:rPr>
                <a:t>》</a:t>
              </a:r>
              <a:r>
                <a:rPr lang="zh-CN" altLang="en-US" sz="2100" dirty="0">
                  <a:solidFill>
                    <a:srgbClr val="002060"/>
                  </a:solidFill>
                  <a:ea typeface="黑体" panose="02010609060101010101" pitchFamily="49" charset="-122"/>
                  <a:sym typeface="+mn-ea"/>
                </a:rPr>
                <a:t>、历史剧</a:t>
              </a:r>
              <a:r>
                <a:rPr lang="en-US" altLang="zh-CN" sz="2100" dirty="0">
                  <a:solidFill>
                    <a:srgbClr val="002060"/>
                  </a:solidFill>
                  <a:ea typeface="黑体" panose="02010609060101010101" pitchFamily="49" charset="-122"/>
                  <a:sym typeface="+mn-ea"/>
                </a:rPr>
                <a:t>《</a:t>
              </a:r>
              <a:r>
                <a:rPr lang="zh-CN" altLang="en-US" sz="2100" dirty="0">
                  <a:solidFill>
                    <a:srgbClr val="002060"/>
                  </a:solidFill>
                  <a:ea typeface="黑体" panose="02010609060101010101" pitchFamily="49" charset="-122"/>
                  <a:sym typeface="+mn-ea"/>
                </a:rPr>
                <a:t>屈原</a:t>
              </a:r>
              <a:r>
                <a:rPr lang="en-US" altLang="zh-CN" sz="2100" dirty="0">
                  <a:solidFill>
                    <a:srgbClr val="002060"/>
                  </a:solidFill>
                  <a:ea typeface="黑体" panose="02010609060101010101" pitchFamily="49" charset="-122"/>
                  <a:sym typeface="+mn-ea"/>
                </a:rPr>
                <a:t>》《</a:t>
              </a:r>
              <a:r>
                <a:rPr lang="zh-CN" altLang="en-US" sz="2100" dirty="0">
                  <a:solidFill>
                    <a:srgbClr val="002060"/>
                  </a:solidFill>
                  <a:ea typeface="黑体" panose="02010609060101010101" pitchFamily="49" charset="-122"/>
                  <a:sym typeface="+mn-ea"/>
                </a:rPr>
                <a:t>虎符</a:t>
              </a:r>
              <a:r>
                <a:rPr lang="en-US" altLang="zh-CN" sz="2100" dirty="0">
                  <a:solidFill>
                    <a:srgbClr val="002060"/>
                  </a:solidFill>
                  <a:ea typeface="黑体" panose="02010609060101010101" pitchFamily="49" charset="-122"/>
                  <a:sym typeface="+mn-ea"/>
                </a:rPr>
                <a:t>》《</a:t>
              </a:r>
              <a:r>
                <a:rPr lang="zh-CN" altLang="en-US" sz="2100" dirty="0">
                  <a:solidFill>
                    <a:srgbClr val="002060"/>
                  </a:solidFill>
                  <a:ea typeface="黑体" panose="02010609060101010101" pitchFamily="49" charset="-122"/>
                  <a:sym typeface="+mn-ea"/>
                </a:rPr>
                <a:t>棠棣之花</a:t>
              </a:r>
              <a:r>
                <a:rPr lang="en-US" altLang="zh-CN" sz="2100" dirty="0">
                  <a:solidFill>
                    <a:srgbClr val="002060"/>
                  </a:solidFill>
                  <a:ea typeface="黑体" panose="02010609060101010101" pitchFamily="49" charset="-122"/>
                  <a:sym typeface="+mn-ea"/>
                </a:rPr>
                <a:t>》</a:t>
              </a:r>
              <a:r>
                <a:rPr lang="zh-CN" altLang="en-US" sz="2100" dirty="0">
                  <a:solidFill>
                    <a:srgbClr val="002060"/>
                  </a:solidFill>
                  <a:ea typeface="黑体" panose="02010609060101010101" pitchFamily="49" charset="-122"/>
                  <a:sym typeface="+mn-ea"/>
                </a:rPr>
                <a:t>等，有</a:t>
              </a:r>
              <a:r>
                <a:rPr lang="en-US" altLang="zh-CN" sz="2100" dirty="0">
                  <a:solidFill>
                    <a:srgbClr val="002060"/>
                  </a:solidFill>
                  <a:ea typeface="黑体" panose="02010609060101010101" pitchFamily="49" charset="-122"/>
                  <a:sym typeface="+mn-ea"/>
                </a:rPr>
                <a:t>《</a:t>
              </a:r>
              <a:r>
                <a:rPr lang="zh-CN" altLang="en-US" sz="2100" dirty="0">
                  <a:solidFill>
                    <a:srgbClr val="002060"/>
                  </a:solidFill>
                  <a:ea typeface="黑体" panose="02010609060101010101" pitchFamily="49" charset="-122"/>
                  <a:sym typeface="+mn-ea"/>
                </a:rPr>
                <a:t>郭沫若全集</a:t>
              </a:r>
              <a:r>
                <a:rPr lang="en-US" altLang="zh-CN" sz="2100" dirty="0">
                  <a:solidFill>
                    <a:srgbClr val="002060"/>
                  </a:solidFill>
                  <a:ea typeface="黑体" panose="02010609060101010101" pitchFamily="49" charset="-122"/>
                  <a:sym typeface="+mn-ea"/>
                </a:rPr>
                <a:t>》</a:t>
              </a:r>
              <a:r>
                <a:rPr lang="zh-CN" altLang="en-US" sz="2100" dirty="0">
                  <a:solidFill>
                    <a:srgbClr val="002060"/>
                  </a:solidFill>
                  <a:ea typeface="黑体" panose="02010609060101010101" pitchFamily="49" charset="-122"/>
                  <a:sym typeface="+mn-ea"/>
                </a:rPr>
                <a:t>行世。</a:t>
              </a:r>
              <a:endParaRPr lang="zh-CN" altLang="en-US" sz="2100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pic>
        <p:nvPicPr>
          <p:cNvPr id="47109" name="Picture 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585788"/>
            <a:ext cx="1782763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0" y="1676400"/>
            <a:ext cx="3197225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1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6213" y="614363"/>
            <a:ext cx="2019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0178" name="组合 5"/>
          <p:cNvGrpSpPr/>
          <p:nvPr/>
        </p:nvGrpSpPr>
        <p:grpSpPr bwMode="auto">
          <a:xfrm>
            <a:off x="119063" y="614363"/>
            <a:ext cx="2073275" cy="661987"/>
            <a:chOff x="0" y="0"/>
            <a:chExt cx="2071702" cy="661806"/>
          </a:xfrm>
        </p:grpSpPr>
        <p:sp>
          <p:nvSpPr>
            <p:cNvPr id="50179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3779913" y="968514"/>
            <a:ext cx="1872052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4000" noProof="1">
                <a:ln w="22225">
                  <a:solidFill>
                    <a:srgbClr val="F07474"/>
                  </a:solidFill>
                  <a:prstDash val="solid"/>
                </a:ln>
                <a:solidFill>
                  <a:srgbClr val="F07474">
                    <a:lumMod val="40000"/>
                    <a:lumOff val="60000"/>
                  </a:srgbClr>
                </a:solidFill>
                <a:ea typeface="微软雅黑" panose="020B0503020204020204" pitchFamily="34" charset="-122"/>
                <a:cs typeface="+mn-ea"/>
              </a:rPr>
              <a:t>我会写</a:t>
            </a:r>
            <a:endParaRPr lang="zh-CN" altLang="en-US" sz="4000" noProof="1">
              <a:ln w="22225">
                <a:solidFill>
                  <a:srgbClr val="F07474"/>
                </a:solidFill>
                <a:prstDash val="solid"/>
              </a:ln>
              <a:solidFill>
                <a:srgbClr val="F07474">
                  <a:lumMod val="40000"/>
                  <a:lumOff val="60000"/>
                </a:srgbClr>
              </a:solidFill>
              <a:ea typeface="微软雅黑" panose="020B0503020204020204" pitchFamily="34" charset="-122"/>
            </a:endParaRPr>
          </a:p>
        </p:txBody>
      </p:sp>
      <p:pic>
        <p:nvPicPr>
          <p:cNvPr id="50183" name="图片 2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2125" y="2399030"/>
            <a:ext cx="84137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4" name="文本框 6"/>
          <p:cNvSpPr txBox="1">
            <a:spLocks noChangeArrowheads="1"/>
          </p:cNvSpPr>
          <p:nvPr/>
        </p:nvSpPr>
        <p:spPr bwMode="auto">
          <a:xfrm>
            <a:off x="1219200" y="2497455"/>
            <a:ext cx="181546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（适宜）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85" name="TextBox 23"/>
          <p:cNvSpPr txBox="1">
            <a:spLocks noChangeArrowheads="1"/>
          </p:cNvSpPr>
          <p:nvPr/>
        </p:nvSpPr>
        <p:spPr bwMode="auto">
          <a:xfrm>
            <a:off x="491808" y="1667193"/>
            <a:ext cx="203358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yí</a:t>
            </a:r>
            <a:endParaRPr lang="zh-CN" altLang="en-US" sz="320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50187" name="TextBox 3"/>
          <p:cNvSpPr txBox="1">
            <a:spLocks noChangeArrowheads="1"/>
          </p:cNvSpPr>
          <p:nvPr/>
        </p:nvSpPr>
        <p:spPr bwMode="auto">
          <a:xfrm>
            <a:off x="323850" y="3302000"/>
            <a:ext cx="18716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xián</a:t>
            </a:r>
            <a:endParaRPr lang="zh-CN" altLang="en-US" sz="320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50188" name="图片 1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19088" y="3860800"/>
            <a:ext cx="841375" cy="83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9" name="文本框 6"/>
          <p:cNvSpPr txBox="1">
            <a:spLocks noChangeArrowheads="1"/>
          </p:cNvSpPr>
          <p:nvPr/>
        </p:nvSpPr>
        <p:spPr bwMode="auto">
          <a:xfrm>
            <a:off x="784860" y="3981768"/>
            <a:ext cx="224980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（嫌弃）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0190" name="图片 2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51575" y="3844925"/>
            <a:ext cx="84137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91" name="文本框 6"/>
          <p:cNvSpPr txBox="1">
            <a:spLocks noChangeArrowheads="1"/>
          </p:cNvSpPr>
          <p:nvPr/>
        </p:nvSpPr>
        <p:spPr bwMode="auto">
          <a:xfrm>
            <a:off x="6865620" y="3981768"/>
            <a:ext cx="20193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（镶嵌）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92" name="TextBox 23"/>
          <p:cNvSpPr txBox="1">
            <a:spLocks noChangeArrowheads="1"/>
          </p:cNvSpPr>
          <p:nvPr/>
        </p:nvSpPr>
        <p:spPr bwMode="auto">
          <a:xfrm>
            <a:off x="6210300" y="3173413"/>
            <a:ext cx="33305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qiàn</a:t>
            </a:r>
            <a:endParaRPr lang="zh-CN" altLang="en-US" sz="320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50193" name="TextBox 3"/>
          <p:cNvSpPr txBox="1">
            <a:spLocks noChangeArrowheads="1"/>
          </p:cNvSpPr>
          <p:nvPr/>
        </p:nvSpPr>
        <p:spPr bwMode="auto">
          <a:xfrm>
            <a:off x="3558858" y="1676400"/>
            <a:ext cx="2308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hè</a:t>
            </a:r>
            <a:endParaRPr lang="zh-CN" altLang="en-US" sz="320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50194" name="图片 1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492183" y="2260283"/>
            <a:ext cx="841375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95" name="文本框 6"/>
          <p:cNvSpPr txBox="1">
            <a:spLocks noChangeArrowheads="1"/>
          </p:cNvSpPr>
          <p:nvPr/>
        </p:nvSpPr>
        <p:spPr bwMode="auto">
          <a:xfrm>
            <a:off x="4048443" y="2399030"/>
            <a:ext cx="224980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（白鹤）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96" name="TextBox 3"/>
          <p:cNvSpPr txBox="1">
            <a:spLocks noChangeArrowheads="1"/>
          </p:cNvSpPr>
          <p:nvPr/>
        </p:nvSpPr>
        <p:spPr bwMode="auto">
          <a:xfrm>
            <a:off x="3492500" y="3254375"/>
            <a:ext cx="130016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zhū</a:t>
            </a:r>
            <a:endParaRPr lang="zh-CN" altLang="en-US" sz="320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50197" name="图片 1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59175" y="3884613"/>
            <a:ext cx="841375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98" name="文本框 6"/>
          <p:cNvSpPr txBox="1">
            <a:spLocks noChangeArrowheads="1"/>
          </p:cNvSpPr>
          <p:nvPr/>
        </p:nvSpPr>
        <p:spPr bwMode="auto">
          <a:xfrm>
            <a:off x="4163695" y="3942715"/>
            <a:ext cx="20193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（朱红）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4835" y="2496820"/>
            <a:ext cx="6559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宜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59175" y="2357755"/>
            <a:ext cx="6635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鹤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5925" y="3958590"/>
            <a:ext cx="6489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嫌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83635" y="3957955"/>
            <a:ext cx="5918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朱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13500" y="3943350"/>
            <a:ext cx="5181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嵌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0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0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0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0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0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0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0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0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0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0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5" grpId="0"/>
      <p:bldP spid="50184" grpId="0"/>
      <p:bldP spid="50193" grpId="0"/>
      <p:bldP spid="50195" grpId="0"/>
      <p:bldP spid="50187" grpId="0"/>
      <p:bldP spid="50189" grpId="0"/>
      <p:bldP spid="50196" grpId="0"/>
      <p:bldP spid="50198" grpId="0"/>
      <p:bldP spid="50192" grpId="0"/>
      <p:bldP spid="5019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1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6213" y="614363"/>
            <a:ext cx="2019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2226" name="组合 5"/>
          <p:cNvGrpSpPr/>
          <p:nvPr/>
        </p:nvGrpSpPr>
        <p:grpSpPr bwMode="auto">
          <a:xfrm>
            <a:off x="119063" y="614363"/>
            <a:ext cx="2073275" cy="661987"/>
            <a:chOff x="0" y="0"/>
            <a:chExt cx="2071702" cy="661806"/>
          </a:xfrm>
        </p:grpSpPr>
        <p:sp>
          <p:nvSpPr>
            <p:cNvPr id="52227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3779913" y="542788"/>
            <a:ext cx="1872052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4000" noProof="1">
                <a:ln w="22225">
                  <a:solidFill>
                    <a:srgbClr val="F07474"/>
                  </a:solidFill>
                  <a:prstDash val="solid"/>
                </a:ln>
                <a:solidFill>
                  <a:srgbClr val="F07474">
                    <a:lumMod val="40000"/>
                    <a:lumOff val="60000"/>
                  </a:srgbClr>
                </a:solidFill>
                <a:ea typeface="微软雅黑" panose="020B0503020204020204" pitchFamily="34" charset="-122"/>
                <a:cs typeface="+mn-ea"/>
              </a:rPr>
              <a:t>我会写</a:t>
            </a:r>
            <a:endParaRPr lang="zh-CN" altLang="en-US" sz="4000" noProof="1">
              <a:ln w="22225">
                <a:solidFill>
                  <a:srgbClr val="F07474"/>
                </a:solidFill>
                <a:prstDash val="solid"/>
              </a:ln>
              <a:solidFill>
                <a:srgbClr val="F07474">
                  <a:lumMod val="40000"/>
                  <a:lumOff val="60000"/>
                </a:srgbClr>
              </a:solidFill>
              <a:ea typeface="微软雅黑" panose="020B0503020204020204" pitchFamily="34" charset="-122"/>
            </a:endParaRPr>
          </a:p>
        </p:txBody>
      </p:sp>
      <p:sp>
        <p:nvSpPr>
          <p:cNvPr id="52229" name="TextBox 3"/>
          <p:cNvSpPr txBox="1">
            <a:spLocks noChangeArrowheads="1"/>
          </p:cNvSpPr>
          <p:nvPr/>
        </p:nvSpPr>
        <p:spPr bwMode="auto">
          <a:xfrm>
            <a:off x="331788" y="3862388"/>
            <a:ext cx="18716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ēn</a:t>
            </a:r>
            <a:endParaRPr lang="zh-CN" altLang="en-US" sz="320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52230" name="图片 1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7025" y="4421188"/>
            <a:ext cx="841375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31" name="文本框 6"/>
          <p:cNvSpPr txBox="1">
            <a:spLocks noChangeArrowheads="1"/>
          </p:cNvSpPr>
          <p:nvPr/>
        </p:nvSpPr>
        <p:spPr bwMode="auto">
          <a:xfrm>
            <a:off x="778193" y="4542155"/>
            <a:ext cx="224980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（恩惠）</a:t>
            </a:r>
            <a:endParaRPr lang="zh-CN" altLang="en-US" sz="3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32" name="TextBox 3"/>
          <p:cNvSpPr txBox="1">
            <a:spLocks noChangeArrowheads="1"/>
          </p:cNvSpPr>
          <p:nvPr/>
        </p:nvSpPr>
        <p:spPr bwMode="auto">
          <a:xfrm>
            <a:off x="3500438" y="3814763"/>
            <a:ext cx="13001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yùn</a:t>
            </a:r>
            <a:endParaRPr lang="zh-CN" altLang="en-US" sz="320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52233" name="图片 1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67113" y="4445000"/>
            <a:ext cx="841375" cy="83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34" name="文本框 6"/>
          <p:cNvSpPr txBox="1">
            <a:spLocks noChangeArrowheads="1"/>
          </p:cNvSpPr>
          <p:nvPr/>
        </p:nvSpPr>
        <p:spPr bwMode="auto">
          <a:xfrm>
            <a:off x="4228783" y="4518343"/>
            <a:ext cx="20193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（韵味）</a:t>
            </a:r>
            <a:endParaRPr lang="zh-CN" altLang="en-US" sz="3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35" name="TextBox 3"/>
          <p:cNvSpPr txBox="1">
            <a:spLocks noChangeArrowheads="1"/>
          </p:cNvSpPr>
          <p:nvPr/>
        </p:nvSpPr>
        <p:spPr bwMode="auto">
          <a:xfrm>
            <a:off x="219710" y="1855788"/>
            <a:ext cx="18716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kuàng</a:t>
            </a:r>
            <a:endParaRPr lang="zh-CN" altLang="en-US" sz="320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52236" name="图片 1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5913" y="2439988"/>
            <a:ext cx="841375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37" name="文本框 6"/>
          <p:cNvSpPr txBox="1">
            <a:spLocks noChangeArrowheads="1"/>
          </p:cNvSpPr>
          <p:nvPr/>
        </p:nvSpPr>
        <p:spPr bwMode="auto">
          <a:xfrm>
            <a:off x="778510" y="2522855"/>
            <a:ext cx="224980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（镜框）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2238" name="图片 2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48400" y="2424113"/>
            <a:ext cx="84137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39" name="文本框 6"/>
          <p:cNvSpPr txBox="1">
            <a:spLocks noChangeArrowheads="1"/>
          </p:cNvSpPr>
          <p:nvPr/>
        </p:nvSpPr>
        <p:spPr bwMode="auto">
          <a:xfrm>
            <a:off x="6863080" y="2522220"/>
            <a:ext cx="20193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（望哨）</a:t>
            </a:r>
            <a:endParaRPr lang="zh-CN" altLang="en-US" sz="3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40" name="TextBox 23"/>
          <p:cNvSpPr txBox="1">
            <a:spLocks noChangeArrowheads="1"/>
          </p:cNvSpPr>
          <p:nvPr/>
        </p:nvSpPr>
        <p:spPr bwMode="auto">
          <a:xfrm>
            <a:off x="6207125" y="1752600"/>
            <a:ext cx="333057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sh</a:t>
            </a:r>
            <a:r>
              <a:rPr lang="en-US" altLang="zh-CN" sz="320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  <a:sym typeface="+mn-ea"/>
              </a:rPr>
              <a:t>ào</a:t>
            </a:r>
            <a:endParaRPr lang="en-US" altLang="zh-CN" sz="3200">
              <a:solidFill>
                <a:srgbClr val="000000"/>
              </a:solidFill>
              <a:latin typeface="仿宋" panose="02010609060101010101" charset="-122"/>
              <a:ea typeface="仿宋" panose="02010609060101010101" charset="-122"/>
              <a:cs typeface="方正中等线简体"/>
            </a:endParaRPr>
          </a:p>
        </p:txBody>
      </p:sp>
      <p:sp>
        <p:nvSpPr>
          <p:cNvPr id="52241" name="TextBox 3"/>
          <p:cNvSpPr txBox="1">
            <a:spLocks noChangeArrowheads="1"/>
          </p:cNvSpPr>
          <p:nvPr/>
        </p:nvSpPr>
        <p:spPr bwMode="auto">
          <a:xfrm>
            <a:off x="3489325" y="1833563"/>
            <a:ext cx="13001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xiá</a:t>
            </a:r>
            <a:endParaRPr lang="zh-CN" altLang="en-US" sz="320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52242" name="图片 1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56000" y="2463800"/>
            <a:ext cx="841375" cy="83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43" name="文本框 6"/>
          <p:cNvSpPr txBox="1">
            <a:spLocks noChangeArrowheads="1"/>
          </p:cNvSpPr>
          <p:nvPr/>
        </p:nvSpPr>
        <p:spPr bwMode="auto">
          <a:xfrm>
            <a:off x="4054475" y="2522538"/>
            <a:ext cx="20193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6858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（镜匣）</a:t>
            </a:r>
            <a:endParaRPr lang="zh-CN" altLang="en-US" sz="3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5130" y="2522220"/>
            <a:ext cx="6851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框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15690" y="2537460"/>
            <a:ext cx="7213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匣</a:t>
            </a:r>
            <a:endParaRPr lang="zh-CN" altLang="en-US" sz="3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53810" y="2522220"/>
            <a:ext cx="6311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哨</a:t>
            </a:r>
            <a:endParaRPr lang="zh-CN" altLang="en-US" sz="3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3545" y="4519930"/>
            <a:ext cx="6432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恩</a:t>
            </a:r>
            <a:endParaRPr lang="zh-CN" altLang="en-US" sz="3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66490" y="4519930"/>
            <a:ext cx="6210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韵</a:t>
            </a:r>
            <a:endParaRPr lang="zh-CN" altLang="en-US" sz="3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2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2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2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5" grpId="0"/>
      <p:bldP spid="52237" grpId="0"/>
      <p:bldP spid="52241" grpId="0"/>
      <p:bldP spid="52243" grpId="0"/>
      <p:bldP spid="52240" grpId="0"/>
      <p:bldP spid="52239" grpId="0"/>
      <p:bldP spid="52229" grpId="0"/>
      <p:bldP spid="52231" grpId="0"/>
      <p:bldP spid="52232" grpId="0"/>
      <p:bldP spid="522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1181648" y="567113"/>
            <a:ext cx="4701359" cy="805806"/>
          </a:xfrm>
          <a:prstGeom prst="flowChartAlternateProcess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375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再读课文，整体感知</a:t>
            </a:r>
            <a:endParaRPr lang="zh-CN" altLang="en-US" sz="3375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1648" y="1582340"/>
            <a:ext cx="6436995" cy="9531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HK" b="1" kern="100" dirty="0">
                <a:solidFill>
                  <a:srgbClr val="FF00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思考：</a:t>
            </a:r>
            <a:endParaRPr lang="en-US" altLang="zh-CN" b="1" kern="100" dirty="0">
              <a:solidFill>
                <a:srgbClr val="FF0000"/>
              </a:solidFill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b="1" kern="100" dirty="0">
                <a:solidFill>
                  <a:srgbClr val="FF00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zh-HK" b="1" kern="100" dirty="0">
                <a:ea typeface="宋体" panose="02010600030101010101" pitchFamily="2" charset="-122"/>
                <a:cs typeface="宋体" panose="02010600030101010101" pitchFamily="2" charset="-122"/>
              </a:rPr>
              <a:t>作者从哪几方面写出了白鹭的美？</a:t>
            </a:r>
            <a:endParaRPr lang="zh-CN" altLang="zh-HK" b="1" kern="100" dirty="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28591" y="2721114"/>
            <a:ext cx="5202716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 u="sng" kern="100" dirty="0">
                <a:solidFill>
                  <a:srgbClr val="FF00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答：</a:t>
            </a:r>
            <a:r>
              <a:rPr lang="zh-CN" altLang="zh-HK" sz="2400" b="1" u="sng" kern="100" dirty="0">
                <a:solidFill>
                  <a:srgbClr val="FF00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白鹭的颜色、身段的精巧及觅食、栖息、飞行时的韵味</a:t>
            </a:r>
            <a:endParaRPr lang="zh-CN" altLang="zh-HK" sz="2400" b="1" u="sng" kern="100" dirty="0">
              <a:solidFill>
                <a:srgbClr val="FF0000"/>
              </a:solidFill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81648" y="4213831"/>
            <a:ext cx="599821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你能否给本文进行分段？说说自己的想法。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4" grpId="0"/>
      <p:bldP spid="5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basetag"/>
  <p:tag name="KSO_WM_TEMPLATE_INDEX" val="20163672"/>
</p:tagLst>
</file>

<file path=ppt/tags/tag2.xml><?xml version="1.0" encoding="utf-8"?>
<p:tagLst xmlns:p="http://schemas.openxmlformats.org/presentationml/2006/main">
  <p:tag name="KSO_WM_TAG_VERSION" val="1.0"/>
  <p:tag name="KSO_WM_TEMPLATE_CATEGORY" val="basetag"/>
  <p:tag name="KSO_WM_TEMPLATE_INDEX" val="20163672"/>
</p:tagLst>
</file>

<file path=ppt/tags/tag3.xml><?xml version="1.0" encoding="utf-8"?>
<p:tagLst xmlns:p="http://schemas.openxmlformats.org/presentationml/2006/main">
  <p:tag name="KSO_WM_TEMPLATE_CATEGORY" val="basetag"/>
  <p:tag name="KSO_WM_TEMPLATE_INDEX" val="20163672"/>
  <p:tag name="KSO_WM_TAG_VERSION" val="1.0"/>
  <p:tag name="KSO_WM_TEMPLATE_THUMBS_INDEX" val="1、6、8、9、11、15、16、17、7、20、22、25、27、32、34、36、37、38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 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1348</Words>
  <Application>WPS 演示</Application>
  <PresentationFormat>全屏显示(4:3)</PresentationFormat>
  <Paragraphs>266</Paragraphs>
  <Slides>25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46" baseType="lpstr">
      <vt:lpstr>Arial</vt:lpstr>
      <vt:lpstr>宋体</vt:lpstr>
      <vt:lpstr>Wingdings</vt:lpstr>
      <vt:lpstr>Calibri</vt:lpstr>
      <vt:lpstr>黑体</vt:lpstr>
      <vt:lpstr>Calibri Light</vt:lpstr>
      <vt:lpstr>微软雅黑</vt:lpstr>
      <vt:lpstr>楷体</vt:lpstr>
      <vt:lpstr>楷体_GB2312</vt:lpstr>
      <vt:lpstr>新宋体</vt:lpstr>
      <vt:lpstr>方正中等线简体</vt:lpstr>
      <vt:lpstr>Segoe Print</vt:lpstr>
      <vt:lpstr>仿宋</vt:lpstr>
      <vt:lpstr>Times New Roman</vt:lpstr>
      <vt:lpstr>Arial Unicode MS</vt:lpstr>
      <vt:lpstr>隶书</vt:lpstr>
      <vt:lpstr>方正姚体</vt:lpstr>
      <vt:lpstr>方正舒体</vt:lpstr>
      <vt:lpstr>第一PPT模板网-WWW.1PPT.COM</vt:lpstr>
      <vt:lpstr>第一PPT模板网-WWW.1PPT.COM </vt:lpstr>
      <vt:lpstr> 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lxq</cp:lastModifiedBy>
  <cp:revision>53</cp:revision>
  <dcterms:created xsi:type="dcterms:W3CDTF">2019-06-23T00:08:00Z</dcterms:created>
  <dcterms:modified xsi:type="dcterms:W3CDTF">2020-09-02T03:24:52Z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2052-11.1.0.9912</vt:lpwstr>
  </property>
</Properties>
</file>