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73" r:id="rId4"/>
    <p:sldId id="257" r:id="rId5"/>
    <p:sldId id="258" r:id="rId6"/>
    <p:sldId id="260" r:id="rId7"/>
    <p:sldId id="261" r:id="rId8"/>
    <p:sldId id="262" r:id="rId9"/>
    <p:sldId id="264" r:id="rId10"/>
    <p:sldId id="263" r:id="rId11"/>
    <p:sldId id="265" r:id="rId12"/>
    <p:sldId id="267" r:id="rId13"/>
    <p:sldId id="269" r:id="rId14"/>
    <p:sldId id="266" r:id="rId15"/>
    <p:sldId id="271" r:id="rId16"/>
    <p:sldId id="270" r:id="rId17"/>
    <p:sldId id="268" r:id="rId18"/>
    <p:sldId id="272" r:id="rId19"/>
    <p:sldId id="274" r:id="rId20"/>
    <p:sldId id="277" r:id="rId21"/>
    <p:sldId id="275" r:id="rId22"/>
    <p:sldId id="276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260A383-60B4-44E1-9C3C-70350DC726E6}" type="datetimeFigureOut">
              <a:rPr lang="zh-CN" altLang="en-US" smtClean="0"/>
              <a:t>2016-12-7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46BAFE-B861-43B2-98EC-A47F7E8458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14303"/>
            <a:ext cx="3428992" cy="25146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1868" y="500042"/>
            <a:ext cx="5009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   </a:t>
            </a:r>
            <a:r>
              <a:rPr lang="zh-CN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小河与青草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" name="图片 4" descr="图片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2428868"/>
            <a:ext cx="5715008" cy="44291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071810"/>
            <a:ext cx="321467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明德小学</a:t>
            </a:r>
            <a:endParaRPr lang="en-US" altLang="zh-CN" sz="5400" b="1" cap="all" spc="0" dirty="0" smtClean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en-US" altLang="zh-CN" sz="5400" b="1" cap="all" spc="0" dirty="0" smtClean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en-US" altLang="zh-CN" sz="5400" b="1" cap="all" spc="0" dirty="0" smtClean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zh-CN" altLang="en-US" sz="54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冯本山</a:t>
            </a:r>
            <a:endParaRPr lang="zh-CN" altLang="en-US" sz="54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  <p:sp>
        <p:nvSpPr>
          <p:cNvPr id="3" name="矩形 2"/>
          <p:cNvSpPr/>
          <p:nvPr/>
        </p:nvSpPr>
        <p:spPr>
          <a:xfrm>
            <a:off x="2214546" y="0"/>
            <a:ext cx="64611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讨论：小河为什么要感谢小草？</a:t>
            </a:r>
            <a:endParaRPr lang="en-US" altLang="zh-CN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0" y="571480"/>
            <a:ext cx="9144000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因为小草把河岸的泥土紧紧抱住，这样的话，河岸的泥土就不会流到小河里去，河水才清，要不然河水就变成了浑浊的了泥土了。所以小河要感谢小草。</a:t>
            </a:r>
          </a:p>
        </p:txBody>
      </p:sp>
      <p:sp>
        <p:nvSpPr>
          <p:cNvPr id="5" name="矩形 4"/>
          <p:cNvSpPr/>
          <p:nvPr/>
        </p:nvSpPr>
        <p:spPr>
          <a:xfrm>
            <a:off x="285720" y="3143248"/>
            <a:ext cx="59547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小草怎么就能把泥土抱住了</a:t>
            </a:r>
            <a:r>
              <a:rPr lang="zh-CN" altLang="en-US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6" name="矩形 5"/>
          <p:cNvSpPr/>
          <p:nvPr/>
        </p:nvSpPr>
        <p:spPr>
          <a:xfrm>
            <a:off x="4357686" y="4214818"/>
            <a:ext cx="4786314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它的根就像小手一样紧紧抓住了泥土。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/>
            </a:r>
            <a:b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</a:b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 descr="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4752"/>
            <a:ext cx="4357686" cy="3143248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  <p:sp>
        <p:nvSpPr>
          <p:cNvPr id="3" name="矩形 2"/>
          <p:cNvSpPr/>
          <p:nvPr/>
        </p:nvSpPr>
        <p:spPr>
          <a:xfrm>
            <a:off x="2214546" y="0"/>
            <a:ext cx="48006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小草为什么感谢小河？</a:t>
            </a:r>
          </a:p>
        </p:txBody>
      </p:sp>
      <p:sp>
        <p:nvSpPr>
          <p:cNvPr id="4" name="矩形 3"/>
          <p:cNvSpPr/>
          <p:nvPr/>
        </p:nvSpPr>
        <p:spPr>
          <a:xfrm>
            <a:off x="5143504" y="1214422"/>
            <a:ext cx="3278462" cy="83099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充足的水分</a:t>
            </a:r>
          </a:p>
        </p:txBody>
      </p:sp>
      <p:pic>
        <p:nvPicPr>
          <p:cNvPr id="5" name="图片 4" descr="图片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214554"/>
            <a:ext cx="4357718" cy="3071834"/>
          </a:xfrm>
          <a:prstGeom prst="rect">
            <a:avLst/>
          </a:prstGeom>
        </p:spPr>
      </p:pic>
      <p:pic>
        <p:nvPicPr>
          <p:cNvPr id="6" name="图片 5" descr="水草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600" y="2214554"/>
            <a:ext cx="4597400" cy="3048000"/>
          </a:xfrm>
          <a:prstGeom prst="rect">
            <a:avLst/>
          </a:prstGeom>
        </p:spPr>
      </p:pic>
      <p:sp>
        <p:nvSpPr>
          <p:cNvPr id="7" name="文本框 21506"/>
          <p:cNvSpPr txBox="1"/>
          <p:nvPr/>
        </p:nvSpPr>
        <p:spPr>
          <a:xfrm>
            <a:off x="500034" y="928670"/>
            <a:ext cx="3992563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6000" b="1" dirty="0">
                <a:solidFill>
                  <a:srgbClr val="996633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干枯的小草</a:t>
            </a:r>
          </a:p>
        </p:txBody>
      </p:sp>
      <p:sp>
        <p:nvSpPr>
          <p:cNvPr id="8" name="文本框 11266"/>
          <p:cNvSpPr txBox="1"/>
          <p:nvPr/>
        </p:nvSpPr>
        <p:spPr>
          <a:xfrm>
            <a:off x="428596" y="5302250"/>
            <a:ext cx="82073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小河流得更欢了，小草也长得更绿了。</a:t>
            </a:r>
          </a:p>
        </p:txBody>
      </p:sp>
    </p:spTree>
  </p:cSld>
  <p:clrMapOvr>
    <a:masterClrMapping/>
  </p:clrMapOvr>
  <p:transition>
    <p:checke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图解结构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500034" y="2143116"/>
            <a:ext cx="1147766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小河与青草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1500166" y="2071678"/>
            <a:ext cx="71438" cy="2144713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trike="noStrike" noProof="1"/>
          </a:p>
        </p:txBody>
      </p:sp>
      <p:sp>
        <p:nvSpPr>
          <p:cNvPr id="6" name="TextBox 8"/>
          <p:cNvSpPr txBox="1"/>
          <p:nvPr/>
        </p:nvSpPr>
        <p:spPr>
          <a:xfrm>
            <a:off x="1714480" y="1428736"/>
            <a:ext cx="20875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小草紧紧抱住泥土</a:t>
            </a:r>
          </a:p>
        </p:txBody>
      </p:sp>
      <p:sp>
        <p:nvSpPr>
          <p:cNvPr id="7" name="TextBox 9"/>
          <p:cNvSpPr txBox="1"/>
          <p:nvPr/>
        </p:nvSpPr>
        <p:spPr>
          <a:xfrm>
            <a:off x="1785918" y="3714752"/>
            <a:ext cx="2160588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小河提供充足的水分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4000496" y="1643050"/>
            <a:ext cx="23574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小河真清</a:t>
            </a:r>
          </a:p>
        </p:txBody>
      </p:sp>
      <p:sp>
        <p:nvSpPr>
          <p:cNvPr id="9" name="TextBox 21"/>
          <p:cNvSpPr txBox="1"/>
          <p:nvPr/>
        </p:nvSpPr>
        <p:spPr>
          <a:xfrm>
            <a:off x="4071934" y="4071942"/>
            <a:ext cx="24288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小草碧绿</a:t>
            </a:r>
          </a:p>
        </p:txBody>
      </p:sp>
      <p:sp>
        <p:nvSpPr>
          <p:cNvPr id="10" name="左大括号 9"/>
          <p:cNvSpPr/>
          <p:nvPr/>
        </p:nvSpPr>
        <p:spPr>
          <a:xfrm flipH="1">
            <a:off x="6000760" y="1714488"/>
            <a:ext cx="214313" cy="3143250"/>
          </a:xfrm>
          <a:prstGeom prst="leftBrac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>
                <a:solidFill>
                  <a:schemeClr val="tx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/>
            <a:endParaRPr lang="zh-CN" altLang="en-US" strike="noStrike" noProof="1"/>
          </a:p>
        </p:txBody>
      </p:sp>
      <p:sp>
        <p:nvSpPr>
          <p:cNvPr id="11" name="TextBox 11"/>
          <p:cNvSpPr txBox="1"/>
          <p:nvPr/>
        </p:nvSpPr>
        <p:spPr>
          <a:xfrm>
            <a:off x="6429388" y="2571744"/>
            <a:ext cx="14906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相互依存</a:t>
            </a:r>
          </a:p>
        </p:txBody>
      </p:sp>
    </p:spTree>
  </p:cSld>
  <p:clrMapOvr>
    <a:masterClrMapping/>
  </p:clrMapOvr>
  <p:transition>
    <p:wheel spokes="3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概括主题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0" y="571480"/>
            <a:ext cx="914400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本文通过写小草与河水之间的对话，揭示了自然界中许多事物相互依存的道理，说明做人既要看到别人的长处，常怀感激之情，又要谦虚谨慎，甘于奉献。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0" y="292893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拓展提升</a:t>
            </a:r>
          </a:p>
        </p:txBody>
      </p:sp>
      <p:sp>
        <p:nvSpPr>
          <p:cNvPr id="5" name="矩形 4"/>
          <p:cNvSpPr/>
          <p:nvPr/>
        </p:nvSpPr>
        <p:spPr>
          <a:xfrm>
            <a:off x="785786" y="3857628"/>
            <a:ext cx="7600950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离离原上草，一岁一枯荣。</a:t>
            </a:r>
            <a:endParaRPr lang="en-US" altLang="zh-CN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野火烧不尽，春风吹又生。</a:t>
            </a:r>
            <a:endParaRPr lang="en-US" altLang="zh-CN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                   </a:t>
            </a:r>
            <a:r>
              <a:rPr lang="en-US" altLang="zh-CN" sz="36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36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白居易</a:t>
            </a:r>
          </a:p>
        </p:txBody>
      </p:sp>
    </p:spTree>
  </p:cSld>
  <p:clrMapOvr>
    <a:masterClrMapping/>
  </p:clrMapOvr>
  <p:transition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拓展提升</a:t>
            </a:r>
          </a:p>
        </p:txBody>
      </p:sp>
      <p:pic>
        <p:nvPicPr>
          <p:cNvPr id="4" name="图片 3" descr="图片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5" y="0"/>
            <a:ext cx="3643306" cy="2335108"/>
          </a:xfrm>
          <a:prstGeom prst="rect">
            <a:avLst/>
          </a:prstGeom>
        </p:spPr>
      </p:pic>
      <p:sp>
        <p:nvSpPr>
          <p:cNvPr id="5" name="文本框 15361"/>
          <p:cNvSpPr txBox="1"/>
          <p:nvPr/>
        </p:nvSpPr>
        <p:spPr>
          <a:xfrm>
            <a:off x="214282" y="2357430"/>
            <a:ext cx="8712200" cy="41549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228600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Times New Roman" panose="02020603050405020304" pitchFamily="18" charset="0"/>
              </a:rPr>
              <a:t>  花朵说：“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宋体" panose="02010600030101010101" pitchFamily="2" charset="-122"/>
              </a:rPr>
              <a:t>这要感谢你呀！是你为我传播花粉，要不，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宋体" panose="02010600030101010101" pitchFamily="2" charset="-122"/>
              </a:rPr>
              <a:t>___________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宋体" panose="02010600030101010101" pitchFamily="2" charset="-122"/>
              </a:rPr>
              <a:t> 。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Times New Roman" panose="02020603050405020304" pitchFamily="18" charset="0"/>
              </a:rPr>
              <a:t>”</a:t>
            </a:r>
          </a:p>
          <a:p>
            <a:pPr lvl="0" indent="228600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Times New Roman" panose="02020603050405020304" pitchFamily="18" charset="0"/>
              </a:rPr>
              <a:t>    蜜蜂说：“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宋体" panose="02010600030101010101" pitchFamily="2" charset="-122"/>
              </a:rPr>
              <a:t>这也要感谢你呀！是你让我能够采到新鲜的花蜜，要不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宋体" panose="02010600030101010101" pitchFamily="2" charset="-122"/>
              </a:rPr>
              <a:t>________________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Times New Roman" panose="02020603050405020304" pitchFamily="18" charset="0"/>
              </a:rPr>
              <a:t>”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6" name="图片 5" descr="图片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0"/>
            <a:ext cx="3500953" cy="2335108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6385"/>
          <p:cNvSpPr>
            <a:spLocks noGrp="1"/>
          </p:cNvSpPr>
          <p:nvPr/>
        </p:nvSpPr>
        <p:spPr>
          <a:xfrm>
            <a:off x="288131" y="1130300"/>
            <a:ext cx="8567738" cy="4597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我想对大树说：“谢谢你大树，是你 _________，</a:t>
            </a:r>
            <a:r>
              <a:rPr lang="zh-CN" altLang="en-US" sz="4000" b="1" dirty="0" smtClean="0">
                <a:solidFill>
                  <a:srgbClr val="FF0000"/>
                </a:solidFill>
                <a:ea typeface="楷体_GB2312" panose="02010609030101010101" pitchFamily="49" charset="-122"/>
              </a:rPr>
              <a:t>要不_________ 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。”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我想对妈妈说：“谢谢你妈妈，是你_________，要不，_________。”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我想对_____说：“ _______，是你 _________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，要不， ________ 。”</a:t>
            </a:r>
          </a:p>
        </p:txBody>
      </p:sp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说话练习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plu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随堂练习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1" y="671512"/>
            <a:ext cx="9143999" cy="61864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1、根据课文填空。</a:t>
            </a:r>
            <a:endParaRPr lang="en-US" altLang="zh-CN" sz="3600" dirty="0">
              <a:solidFill>
                <a:srgbClr val="00B05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（          ）的小河边，长满了（           ）的小草。</a:t>
            </a:r>
            <a:endParaRPr lang="en-US" altLang="zh-CN" sz="3600" dirty="0">
              <a:solidFill>
                <a:srgbClr val="00B05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小草对小河说：“你的水真（     ）啊，一眼能</a:t>
            </a:r>
            <a:r>
              <a:rPr lang="zh-CN" altLang="en-US" sz="3600" dirty="0" smtClea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  ）</a:t>
            </a:r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到底。</a:t>
            </a:r>
            <a:endParaRPr lang="en-US" altLang="zh-CN" sz="3600" dirty="0">
              <a:solidFill>
                <a:srgbClr val="00B05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            </a:t>
            </a:r>
            <a:endParaRPr lang="en-US" altLang="zh-CN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</a:p>
          <a:p>
            <a:pPr lvl="0"/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 　　　</a:t>
            </a:r>
          </a:p>
        </p:txBody>
      </p:sp>
      <p:sp>
        <p:nvSpPr>
          <p:cNvPr id="4" name="TextBox 12"/>
          <p:cNvSpPr txBox="1"/>
          <p:nvPr/>
        </p:nvSpPr>
        <p:spPr>
          <a:xfrm>
            <a:off x="6500826" y="2357430"/>
            <a:ext cx="12144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清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1857356" y="2928934"/>
            <a:ext cx="12144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看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7000892" y="1214422"/>
            <a:ext cx="12144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青青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1285852" y="1214422"/>
            <a:ext cx="12144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弯弯</a:t>
            </a:r>
          </a:p>
        </p:txBody>
      </p:sp>
      <p:sp>
        <p:nvSpPr>
          <p:cNvPr id="8" name="TextBox 12"/>
          <p:cNvSpPr txBox="1"/>
          <p:nvPr/>
        </p:nvSpPr>
        <p:spPr>
          <a:xfrm>
            <a:off x="142844" y="3643314"/>
            <a:ext cx="8208963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、在括号里填上合适的词。</a:t>
            </a:r>
          </a:p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弯弯的（               ） </a:t>
            </a:r>
            <a:endParaRPr lang="en-US" altLang="zh-CN" sz="3600" dirty="0">
              <a:solidFill>
                <a:srgbClr val="00B05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充足的（               ）</a:t>
            </a:r>
          </a:p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青青的（               ） </a:t>
            </a:r>
            <a:endParaRPr lang="en-US" altLang="zh-CN" sz="3600" dirty="0">
              <a:solidFill>
                <a:srgbClr val="00B05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浑浊的（               ）</a:t>
            </a:r>
          </a:p>
          <a:p>
            <a:pPr lvl="0"/>
            <a:r>
              <a:rPr lang="zh-CN" altLang="en-US" sz="3600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9" name="TextBox 5"/>
          <p:cNvSpPr txBox="1"/>
          <p:nvPr/>
        </p:nvSpPr>
        <p:spPr>
          <a:xfrm>
            <a:off x="2214546" y="4143380"/>
            <a:ext cx="12954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小河</a:t>
            </a:r>
            <a:r>
              <a:rPr lang="zh-CN" altLang="en-US" sz="3600" dirty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　　　</a:t>
            </a:r>
            <a:endParaRPr lang="zh-CN" altLang="en-US" sz="36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2214546" y="4786322"/>
            <a:ext cx="12954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水分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2143108" y="5357826"/>
            <a:ext cx="1295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小草</a:t>
            </a:r>
          </a:p>
        </p:txBody>
      </p:sp>
      <p:sp>
        <p:nvSpPr>
          <p:cNvPr id="12" name="TextBox 8"/>
          <p:cNvSpPr txBox="1"/>
          <p:nvPr/>
        </p:nvSpPr>
        <p:spPr>
          <a:xfrm>
            <a:off x="2285984" y="6000768"/>
            <a:ext cx="1295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泥水</a:t>
            </a:r>
          </a:p>
        </p:txBody>
      </p:sp>
    </p:spTree>
  </p:cSld>
  <p:clrMapOvr>
    <a:masterClrMapping/>
  </p:clrMapOvr>
  <p:transition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785786" y="2428868"/>
            <a:ext cx="6715125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左窄右宽的字：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  叫  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：三横间距均匀，第三横最长。</a:t>
            </a:r>
            <a:endParaRPr lang="en-US" altLang="zh-CN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：“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”捺变点，“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寸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</a:rPr>
              <a:t>”竖钩顿笔出钩。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0" y="1071546"/>
            <a:ext cx="914400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5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  </a:t>
            </a:r>
            <a:r>
              <a:rPr lang="zh-CN" altLang="en-US" sz="5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  着  叫</a:t>
            </a:r>
            <a:r>
              <a:rPr lang="en-US" altLang="zh-CN" sz="5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5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  干 更</a:t>
            </a:r>
            <a:endParaRPr lang="en-US" altLang="zh-CN" sz="5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l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鱼干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放干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5"/>
          <p:cNvSpPr txBox="1"/>
          <p:nvPr/>
        </p:nvSpPr>
        <p:spPr>
          <a:xfrm>
            <a:off x="2214546" y="785794"/>
            <a:ext cx="420528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干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pull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水分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分开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5"/>
          <p:cNvSpPr txBox="1"/>
          <p:nvPr/>
        </p:nvSpPr>
        <p:spPr>
          <a:xfrm>
            <a:off x="2643174" y="285728"/>
            <a:ext cx="420528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分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0" y="0"/>
            <a:ext cx="1999872" cy="51542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资料宝袋</a:t>
            </a:r>
          </a:p>
        </p:txBody>
      </p:sp>
      <p:sp>
        <p:nvSpPr>
          <p:cNvPr id="5" name="TextBox 15"/>
          <p:cNvSpPr txBox="1"/>
          <p:nvPr/>
        </p:nvSpPr>
        <p:spPr>
          <a:xfrm>
            <a:off x="0" y="285728"/>
            <a:ext cx="8858244" cy="40318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草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endParaRPr lang="en-US" altLang="zh-CN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/>
            <a:r>
              <a:rPr lang="zh-CN" altLang="en-US" sz="3600" dirty="0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4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草本植物的总称。茎内木质不发达，木质化细胞较少的植物。植株一般比较矮小，茎干较柔软，多数在生长季节终了时，其整体或地上部分死亡。</a:t>
            </a:r>
          </a:p>
        </p:txBody>
      </p:sp>
      <p:pic>
        <p:nvPicPr>
          <p:cNvPr id="6" name="图片 5" descr="草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14818"/>
            <a:ext cx="4500562" cy="2643182"/>
          </a:xfrm>
          <a:prstGeom prst="rect">
            <a:avLst/>
          </a:prstGeom>
        </p:spPr>
      </p:pic>
      <p:pic>
        <p:nvPicPr>
          <p:cNvPr id="7" name="图片 6" descr="水草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4214818"/>
            <a:ext cx="4454524" cy="2643182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叫人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鸡叫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5"/>
          <p:cNvSpPr txBox="1"/>
          <p:nvPr/>
        </p:nvSpPr>
        <p:spPr>
          <a:xfrm>
            <a:off x="2071670" y="571480"/>
            <a:ext cx="420528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叫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不对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对花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5"/>
          <p:cNvSpPr txBox="1"/>
          <p:nvPr/>
        </p:nvSpPr>
        <p:spPr>
          <a:xfrm>
            <a:off x="2469357" y="566678"/>
            <a:ext cx="420528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对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更好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更多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5"/>
          <p:cNvSpPr txBox="1"/>
          <p:nvPr/>
        </p:nvSpPr>
        <p:spPr>
          <a:xfrm>
            <a:off x="2143108" y="428604"/>
            <a:ext cx="420528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更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whee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青草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青山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5"/>
          <p:cNvSpPr txBox="1"/>
          <p:nvPr/>
        </p:nvSpPr>
        <p:spPr>
          <a:xfrm>
            <a:off x="2285984" y="642918"/>
            <a:ext cx="420528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青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指导书写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 descr="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809" y="748047"/>
            <a:ext cx="5752381" cy="5361905"/>
          </a:xfrm>
          <a:prstGeom prst="rect">
            <a:avLst/>
          </a:prstGeom>
        </p:spPr>
      </p:pic>
      <p:pic>
        <p:nvPicPr>
          <p:cNvPr id="4" name="图片 3" descr="图片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666" y="762333"/>
            <a:ext cx="66667" cy="5333334"/>
          </a:xfrm>
          <a:prstGeom prst="rect">
            <a:avLst/>
          </a:prstGeom>
        </p:spPr>
      </p:pic>
      <p:sp>
        <p:nvSpPr>
          <p:cNvPr id="5" name="文本框 40967"/>
          <p:cNvSpPr txBox="1"/>
          <p:nvPr/>
        </p:nvSpPr>
        <p:spPr>
          <a:xfrm>
            <a:off x="0" y="785794"/>
            <a:ext cx="183197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点着</a:t>
            </a: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en-US" altLang="zh-CN" sz="5400" dirty="0" smtClean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画着</a:t>
            </a:r>
            <a:endParaRPr lang="zh-CN" altLang="en-US" sz="54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40965"/>
          <p:cNvSpPr txBox="1"/>
          <p:nvPr/>
        </p:nvSpPr>
        <p:spPr>
          <a:xfrm>
            <a:off x="2357422" y="285728"/>
            <a:ext cx="4205286" cy="57246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600" b="1" i="0" u="none" kern="1200" baseline="0">
                <a:solidFill>
                  <a:srgbClr val="CC3300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36600" b="0" dirty="0" smtClean="0">
                <a:solidFill>
                  <a:srgbClr val="00206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着</a:t>
            </a:r>
            <a:endParaRPr lang="zh-CN" altLang="en-US" sz="36600" b="0" dirty="0" smtClean="0">
              <a:solidFill>
                <a:srgbClr val="00206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9090398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43042" y="785794"/>
            <a:ext cx="51155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欢迎指导</a:t>
            </a:r>
            <a:endParaRPr lang="zh-CN" alt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86380" y="5715016"/>
            <a:ext cx="3666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altLang="zh-CN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2016</a:t>
            </a:r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年</a:t>
            </a:r>
            <a:r>
              <a:rPr lang="en-US" altLang="zh-CN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12</a:t>
            </a:r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月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初读感知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图片 3" descr="图片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918"/>
            <a:ext cx="9117198" cy="62150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44" y="785794"/>
            <a:ext cx="75039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、</a:t>
            </a:r>
            <a:r>
              <a:rPr lang="zh-CN" altLang="en-US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畅言 </a:t>
            </a:r>
            <a:r>
              <a:rPr lang="zh-CN" altLang="en-US" sz="5400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电子课本领读</a:t>
            </a:r>
            <a:endParaRPr lang="zh-CN" altLang="en-US" sz="5400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7030A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857364"/>
            <a:ext cx="65008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、自由读：要求：读准音、读通顺句子。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、自主学习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标出自然段序号。</a:t>
            </a:r>
            <a:endParaRPr lang="en-US" altLang="zh-CN" sz="4800" b="1" dirty="0" smtClean="0">
              <a:solidFill>
                <a:srgbClr val="FF0000"/>
              </a:solidFill>
            </a:endParaRPr>
          </a:p>
          <a:p>
            <a:r>
              <a:rPr lang="en-US" altLang="zh-CN" sz="48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、画出生字词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预习检查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2143108" y="0"/>
            <a:ext cx="5724644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指名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朗读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小河与青草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7170"/>
          <p:cNvSpPr txBox="1"/>
          <p:nvPr/>
        </p:nvSpPr>
        <p:spPr>
          <a:xfrm>
            <a:off x="0" y="785794"/>
            <a:ext cx="9144000" cy="16619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5400" b="1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弯弯的小河边，长满了青青的小草。</a:t>
            </a:r>
          </a:p>
        </p:txBody>
      </p:sp>
      <p:sp>
        <p:nvSpPr>
          <p:cNvPr id="5" name="文本框 8194"/>
          <p:cNvSpPr txBox="1"/>
          <p:nvPr/>
        </p:nvSpPr>
        <p:spPr>
          <a:xfrm>
            <a:off x="0" y="2500306"/>
            <a:ext cx="914400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小草对小河说：“你的水真清啊，一眼能看到底。”</a:t>
            </a:r>
          </a:p>
        </p:txBody>
      </p:sp>
      <p:sp>
        <p:nvSpPr>
          <p:cNvPr id="6" name="文本框 8196"/>
          <p:cNvSpPr txBox="1"/>
          <p:nvPr/>
        </p:nvSpPr>
        <p:spPr>
          <a:xfrm>
            <a:off x="0" y="4071942"/>
            <a:ext cx="914400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小河</a:t>
            </a:r>
            <a:r>
              <a:rPr lang="zh-CN" altLang="en-US" sz="4800" dirty="0" smtClean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说：“</a:t>
            </a: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这要感谢你呀！是你把河岸的泥土紧紧抱住，</a:t>
            </a: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Arial" panose="020B0604020202020204" pitchFamily="34" charset="0"/>
              </a:rPr>
              <a:t>要</a:t>
            </a: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不，我早就变成浑浊的泥水了。”</a:t>
            </a:r>
          </a:p>
        </p:txBody>
      </p:sp>
    </p:spTree>
  </p:cSld>
  <p:clrMapOvr>
    <a:masterClrMapping/>
  </p:clrMapOvr>
  <p:transition>
    <p:zoom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219"/>
          <p:cNvSpPr txBox="1"/>
          <p:nvPr/>
        </p:nvSpPr>
        <p:spPr>
          <a:xfrm>
            <a:off x="0" y="0"/>
            <a:ext cx="914399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接着，小河对小草说：“你长得碧绿碧绿的，真让人喜爱！”</a:t>
            </a:r>
          </a:p>
        </p:txBody>
      </p:sp>
      <p:sp>
        <p:nvSpPr>
          <p:cNvPr id="3" name="文本框 9220"/>
          <p:cNvSpPr txBox="1"/>
          <p:nvPr/>
        </p:nvSpPr>
        <p:spPr>
          <a:xfrm>
            <a:off x="142845" y="1643050"/>
            <a:ext cx="90011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小草说：“这也要感谢你呀！是你给了我充足的水分，要不，我早就干枯了。”</a:t>
            </a:r>
          </a:p>
        </p:txBody>
      </p:sp>
      <p:sp>
        <p:nvSpPr>
          <p:cNvPr id="4" name="文本框 11266"/>
          <p:cNvSpPr txBox="1"/>
          <p:nvPr/>
        </p:nvSpPr>
        <p:spPr>
          <a:xfrm>
            <a:off x="285720" y="4357694"/>
            <a:ext cx="82073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800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小河流得更欢了，小草也长得更绿了。</a:t>
            </a:r>
          </a:p>
        </p:txBody>
      </p:sp>
    </p:spTree>
  </p:cSld>
  <p:clrMapOvr>
    <a:masterClrMapping/>
  </p:clrMapOvr>
  <p:transition>
    <p:wheel spokes="3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预习检查</a:t>
            </a:r>
          </a:p>
        </p:txBody>
      </p:sp>
      <p:sp>
        <p:nvSpPr>
          <p:cNvPr id="3" name="TextBox 7"/>
          <p:cNvSpPr txBox="1"/>
          <p:nvPr/>
        </p:nvSpPr>
        <p:spPr>
          <a:xfrm>
            <a:off x="2214546" y="0"/>
            <a:ext cx="433965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指名</a:t>
            </a:r>
            <a:r>
              <a:rPr lang="zh-CN" altLang="en-US" sz="36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认读生字和</a:t>
            </a:r>
            <a:r>
              <a:rPr lang="zh-CN" altLang="en-US" sz="3600" dirty="0" smtClean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endParaRPr lang="en-US" altLang="zh-CN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0" y="1071546"/>
            <a:ext cx="9144000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5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  </a:t>
            </a:r>
            <a:r>
              <a:rPr lang="zh-CN" altLang="en-US" sz="5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  着  叫</a:t>
            </a:r>
            <a:r>
              <a:rPr lang="en-US" altLang="zh-CN" sz="5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5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  干 更</a:t>
            </a:r>
            <a:endParaRPr lang="en-US" altLang="zh-CN" sz="5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928662" y="2000240"/>
            <a:ext cx="7858180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5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弯弯的   长满    一眼    </a:t>
            </a:r>
            <a:endParaRPr lang="en-US" altLang="zh-CN" sz="54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5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感谢     浑浊</a:t>
            </a:r>
            <a:r>
              <a:rPr lang="en-US" altLang="zh-CN" sz="5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5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接着</a:t>
            </a:r>
            <a:r>
              <a:rPr lang="en-US" altLang="zh-CN" sz="5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</a:p>
          <a:p>
            <a:pPr lvl="0"/>
            <a:r>
              <a:rPr lang="zh-CN" altLang="en-US" sz="5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     给了    充分</a:t>
            </a:r>
            <a:endParaRPr lang="zh-CN" altLang="en-US" sz="5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 descr="图片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00570"/>
            <a:ext cx="9286908" cy="2509496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000108"/>
            <a:ext cx="9001156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小朋友，你们看图上都画了些什么？</a:t>
            </a:r>
            <a:endParaRPr lang="en-US" altLang="zh-CN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71670" y="6000768"/>
            <a:ext cx="4572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你最喜欢什么？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1714480" y="5072074"/>
            <a:ext cx="53578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“小河”“青草”</a:t>
            </a:r>
            <a:r>
              <a:rPr lang="en-US" altLang="zh-CN" sz="3600" b="1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3600" b="1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图片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488"/>
            <a:ext cx="8858280" cy="3357586"/>
          </a:xfrm>
          <a:prstGeom prst="rect">
            <a:avLst/>
          </a:prstGeom>
        </p:spPr>
      </p:pic>
      <p:sp>
        <p:nvSpPr>
          <p:cNvPr id="7" name="TextBox 13"/>
          <p:cNvSpPr txBox="1"/>
          <p:nvPr/>
        </p:nvSpPr>
        <p:spPr>
          <a:xfrm>
            <a:off x="2857488" y="0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一、导入新课</a:t>
            </a:r>
          </a:p>
        </p:txBody>
      </p:sp>
    </p:spTree>
  </p:cSld>
  <p:clrMapOvr>
    <a:masterClrMapping/>
  </p:clrMapOvr>
  <p:transition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  <p:sp>
        <p:nvSpPr>
          <p:cNvPr id="3" name="TextBox 13"/>
          <p:cNvSpPr txBox="1"/>
          <p:nvPr/>
        </p:nvSpPr>
        <p:spPr>
          <a:xfrm>
            <a:off x="3214678" y="0"/>
            <a:ext cx="2954337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二、课文理解</a:t>
            </a:r>
            <a:endParaRPr lang="en-US" altLang="zh-CN" sz="3600" dirty="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36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44" y="571480"/>
            <a:ext cx="9001156" cy="17541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题目中“与”：这个字的音节</a:t>
            </a:r>
            <a:r>
              <a:rPr lang="en-US" altLang="zh-CN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3600" b="1" dirty="0" err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yu</a:t>
            </a:r>
            <a:r>
              <a:rPr lang="en-US" altLang="zh-CN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是什么音节？</a:t>
            </a:r>
            <a: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  <a:t/>
            </a:r>
            <a:br>
              <a:rPr lang="en-US" altLang="zh-CN" sz="36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4810" y="1428736"/>
            <a:ext cx="2954337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整体认读音节</a:t>
            </a:r>
          </a:p>
        </p:txBody>
      </p:sp>
      <p:pic>
        <p:nvPicPr>
          <p:cNvPr id="6" name="图片 5" descr="图片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14620"/>
            <a:ext cx="9001156" cy="22108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071678"/>
            <a:ext cx="441007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是什么样的小河呢？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5286388"/>
            <a:ext cx="3416320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弯弯的、</a:t>
            </a:r>
            <a:r>
              <a:rPr lang="zh-CN" altLang="en-US" sz="3600" b="1" dirty="0" smtClean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清清的</a:t>
            </a:r>
            <a:endParaRPr lang="zh-CN" altLang="en-US" sz="3600" b="1" dirty="0">
              <a:solidFill>
                <a:srgbClr val="00B05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6248" y="2071678"/>
            <a:ext cx="485775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那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是什么样的小草呢？</a:t>
            </a:r>
            <a:endParaRPr lang="zh-CN" altLang="en-US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3306" y="5286388"/>
            <a:ext cx="550069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3600" b="1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碧绿的、茂盛的、青青的</a:t>
            </a:r>
          </a:p>
        </p:txBody>
      </p:sp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0" y="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>
                <a:solidFill>
                  <a:schemeClr val="dk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课文详解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571480"/>
            <a:ext cx="9144000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4000" dirty="0"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小草对小河说：“你的水真清啊，一眼能看到底。”</a:t>
            </a:r>
            <a:b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指名读。小草夸小河什么？一个字概括？</a:t>
            </a:r>
          </a:p>
        </p:txBody>
      </p:sp>
      <p:sp>
        <p:nvSpPr>
          <p:cNvPr id="4" name="矩形 3"/>
          <p:cNvSpPr/>
          <p:nvPr/>
        </p:nvSpPr>
        <p:spPr>
          <a:xfrm>
            <a:off x="6651010" y="2500306"/>
            <a:ext cx="2492990" cy="1015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6000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“清”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2928934"/>
            <a:ext cx="6786577" cy="3908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4800" dirty="0">
                <a:latin typeface="Calibri" panose="020F050202020403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小河对小草说：“你长得碧绿碧绿的，真叫人喜爱！”</a:t>
            </a:r>
            <a:b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br>
            <a:r>
              <a:rPr lang="zh-CN" altLang="en-US" sz="40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谁来夸夸小草？指名读。小河夸小草什么？一个字概括？</a:t>
            </a:r>
          </a:p>
        </p:txBody>
      </p:sp>
      <p:sp>
        <p:nvSpPr>
          <p:cNvPr id="6" name="矩形 5"/>
          <p:cNvSpPr/>
          <p:nvPr/>
        </p:nvSpPr>
        <p:spPr>
          <a:xfrm>
            <a:off x="6651010" y="5357826"/>
            <a:ext cx="2492990" cy="10156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6000" dirty="0">
                <a:solidFill>
                  <a:srgbClr val="00B0F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“绿”</a:t>
            </a:r>
          </a:p>
        </p:txBody>
      </p:sp>
    </p:spTree>
  </p:cSld>
  <p:clrMapOvr>
    <a:masterClrMapping/>
  </p:clrMapOvr>
  <p:transition>
    <p:blinds dir="vert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163</TotalTime>
  <Words>856</Words>
  <Application>Microsoft Office PowerPoint</Application>
  <PresentationFormat>全屏显示(4:3)</PresentationFormat>
  <Paragraphs>141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19</cp:revision>
  <dcterms:created xsi:type="dcterms:W3CDTF">2016-12-07T01:50:08Z</dcterms:created>
  <dcterms:modified xsi:type="dcterms:W3CDTF">2016-12-07T04:34:04Z</dcterms:modified>
</cp:coreProperties>
</file>