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59" r:id="rId6"/>
    <p:sldId id="304" r:id="rId7"/>
    <p:sldId id="261" r:id="rId8"/>
    <p:sldId id="260" r:id="rId9"/>
    <p:sldId id="262" r:id="rId10"/>
    <p:sldId id="276" r:id="rId11"/>
    <p:sldId id="282" r:id="rId12"/>
    <p:sldId id="281" r:id="rId13"/>
    <p:sldId id="269" r:id="rId14"/>
    <p:sldId id="277" r:id="rId15"/>
    <p:sldId id="264" r:id="rId16"/>
    <p:sldId id="272" r:id="rId17"/>
    <p:sldId id="278" r:id="rId18"/>
    <p:sldId id="273" r:id="rId19"/>
    <p:sldId id="303" r:id="rId20"/>
    <p:sldId id="299" r:id="rId21"/>
    <p:sldId id="298" r:id="rId22"/>
    <p:sldId id="275" r:id="rId23"/>
    <p:sldId id="267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FD8AF4"/>
    <a:srgbClr val="C90F21"/>
    <a:srgbClr val="DB11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20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2E8F50-8839-437F-BD5C-87411CB277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1FA910-D571-4792-8766-E387D75BE9C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FA910-D571-4792-8766-E387D75BE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D138-33B7-45C7-AC2B-4423B2E55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58F46-D34C-4622-90A5-657F0C420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D138-33B7-45C7-AC2B-4423B2E55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58F46-D34C-4622-90A5-657F0C420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D138-33B7-45C7-AC2B-4423B2E55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58F46-D34C-4622-90A5-657F0C420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D138-33B7-45C7-AC2B-4423B2E55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58F46-D34C-4622-90A5-657F0C420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D138-33B7-45C7-AC2B-4423B2E55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58F46-D34C-4622-90A5-657F0C420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D138-33B7-45C7-AC2B-4423B2E55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58F46-D34C-4622-90A5-657F0C420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D138-33B7-45C7-AC2B-4423B2E55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58F46-D34C-4622-90A5-657F0C420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D138-33B7-45C7-AC2B-4423B2E55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58F46-D34C-4622-90A5-657F0C420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D138-33B7-45C7-AC2B-4423B2E55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58F46-D34C-4622-90A5-657F0C420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D138-33B7-45C7-AC2B-4423B2E55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58F46-D34C-4622-90A5-657F0C420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D138-33B7-45C7-AC2B-4423B2E55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58F46-D34C-4622-90A5-657F0C420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DD138-33B7-45C7-AC2B-4423B2E55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58F46-D34C-4622-90A5-657F0C4206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12.png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0.jpeg"/><Relationship Id="rId7" Type="http://schemas.openxmlformats.org/officeDocument/2006/relationships/image" Target="../media/image19.jpeg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2.png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6"/>
            <a:ext cx="9144000" cy="685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99" name="Text Box 5"/>
          <p:cNvSpPr txBox="1"/>
          <p:nvPr/>
        </p:nvSpPr>
        <p:spPr>
          <a:xfrm>
            <a:off x="685483" y="1116013"/>
            <a:ext cx="7431087" cy="45231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耳朵像扇子，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鼻子像钩子，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大腿像柱子。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（</a:t>
            </a:r>
            <a:r>
              <a:rPr lang="zh-CN" altLang="en-US" sz="48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打一动物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7" name="Text Box 4"/>
          <p:cNvSpPr txBox="1"/>
          <p:nvPr/>
        </p:nvSpPr>
        <p:spPr>
          <a:xfrm>
            <a:off x="60643" y="779463"/>
            <a:ext cx="3098800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400" b="1" dirty="0">
                <a:solidFill>
                  <a:srgbClr val="7030A0"/>
                </a:solidFill>
                <a:latin typeface="Arial" panose="020B0604020202020204" pitchFamily="34" charset="0"/>
                <a:ea typeface="楷体_GB2312" pitchFamily="49" charset="-122"/>
              </a:rPr>
              <a:t>猜一猜</a:t>
            </a:r>
            <a:endParaRPr lang="zh-CN" altLang="en-US" sz="5400" b="1" dirty="0">
              <a:solidFill>
                <a:srgbClr val="7030A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9221" name="Picture 14" descr="t01c9457b8add2310b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6673" y="3985578"/>
            <a:ext cx="2582862" cy="2087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6"/>
            <a:ext cx="9144000" cy="685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2" descr="http://img5.imgtn.bdimg.com/it/u=361384404,3520625249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5362" name="组合 4"/>
          <p:cNvGrpSpPr/>
          <p:nvPr/>
        </p:nvGrpSpPr>
        <p:grpSpPr>
          <a:xfrm>
            <a:off x="3338195" y="775335"/>
            <a:ext cx="5158105" cy="2921635"/>
            <a:chOff x="2879812" y="1462172"/>
            <a:chExt cx="5040560" cy="2291164"/>
          </a:xfrm>
        </p:grpSpPr>
        <p:sp>
          <p:nvSpPr>
            <p:cNvPr id="7" name="思想气泡: 云 2"/>
            <p:cNvSpPr/>
            <p:nvPr/>
          </p:nvSpPr>
          <p:spPr>
            <a:xfrm>
              <a:off x="2879812" y="1462172"/>
              <a:ext cx="5040560" cy="2291164"/>
            </a:xfrm>
            <a:prstGeom prst="cloudCallout">
              <a:avLst>
                <a:gd name="adj1" fmla="val -60068"/>
                <a:gd name="adj2" fmla="val 21043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367" name="Text Box 6"/>
            <p:cNvSpPr txBox="1"/>
            <p:nvPr/>
          </p:nvSpPr>
          <p:spPr>
            <a:xfrm>
              <a:off x="3213723" y="2070279"/>
              <a:ext cx="4536504" cy="10751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大象啊，你的耳朵怎么是耷拉着的呢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363" name="图片 1"/>
          <p:cNvPicPr>
            <a:picLocks noChangeAspect="1"/>
          </p:cNvPicPr>
          <p:nvPr/>
        </p:nvPicPr>
        <p:blipFill>
          <a:blip r:embed="rId2"/>
          <a:srcRect b="3799"/>
          <a:stretch>
            <a:fillRect/>
          </a:stretch>
        </p:blipFill>
        <p:spPr>
          <a:xfrm>
            <a:off x="554355" y="1550670"/>
            <a:ext cx="2085975" cy="24904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AutoShape 2" descr="http://img5.imgtn.bdimg.com/it/u=361384404,3520625249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85800" y="586105"/>
            <a:ext cx="794385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小鹿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小马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，还有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小老鼠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，见了大象，都要说他的耳朵。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6386" name="Picture 4" descr="图片1_副本_副本"/>
          <p:cNvPicPr>
            <a:picLocks noChangeAspect="1"/>
          </p:cNvPicPr>
          <p:nvPr/>
        </p:nvPicPr>
        <p:blipFill>
          <a:blip r:embed="rId1"/>
          <a:srcRect r="-3088"/>
          <a:stretch>
            <a:fillRect/>
          </a:stretch>
        </p:blipFill>
        <p:spPr>
          <a:xfrm>
            <a:off x="-317" y="2723833"/>
            <a:ext cx="9418637" cy="407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1" name="AutoShape 9"/>
          <p:cNvSpPr>
            <a:spLocks noChangeArrowheads="1"/>
          </p:cNvSpPr>
          <p:nvPr/>
        </p:nvSpPr>
        <p:spPr bwMode="auto">
          <a:xfrm>
            <a:off x="5830570" y="1907858"/>
            <a:ext cx="1463675" cy="714375"/>
          </a:xfrm>
          <a:prstGeom prst="wedgeRoundRectCallout">
            <a:avLst>
              <a:gd name="adj1" fmla="val 21854"/>
              <a:gd name="adj2" fmla="val 70163"/>
              <a:gd name="adj3" fmla="val 16667"/>
            </a:avLst>
          </a:prstGeom>
          <a:solidFill>
            <a:srgbClr val="FFFF99">
              <a:alpha val="69019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......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3196908" y="4017645"/>
            <a:ext cx="1509713" cy="714375"/>
          </a:xfrm>
          <a:prstGeom prst="wedgeRoundRectCallout">
            <a:avLst>
              <a:gd name="adj1" fmla="val 35780"/>
              <a:gd name="adj2" fmla="val 107155"/>
              <a:gd name="adj3" fmla="val 16667"/>
            </a:avLst>
          </a:prstGeom>
          <a:solidFill>
            <a:srgbClr val="FFFF99">
              <a:alpha val="69019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......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4708208" y="3303270"/>
            <a:ext cx="1509713" cy="714375"/>
          </a:xfrm>
          <a:prstGeom prst="wedgeRoundRectCallout">
            <a:avLst>
              <a:gd name="adj1" fmla="val 61064"/>
              <a:gd name="adj2" fmla="val 96044"/>
              <a:gd name="adj3" fmla="val 16667"/>
            </a:avLst>
          </a:prstGeom>
          <a:solidFill>
            <a:srgbClr val="FFFF99">
              <a:alpha val="69019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......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8681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6"/>
            <a:ext cx="9144000" cy="685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AutoShape 2" descr="http://img5.imgtn.bdimg.com/it/u=361384404,3520625249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3353435" y="440055"/>
            <a:ext cx="5790565" cy="3446145"/>
            <a:chOff x="2041169" y="3503564"/>
            <a:chExt cx="4522204" cy="1354370"/>
          </a:xfrm>
        </p:grpSpPr>
        <p:sp>
          <p:nvSpPr>
            <p:cNvPr id="18" name="思想气泡: 云 17"/>
            <p:cNvSpPr/>
            <p:nvPr/>
          </p:nvSpPr>
          <p:spPr>
            <a:xfrm flipH="1">
              <a:off x="2041169" y="3503564"/>
              <a:ext cx="4522204" cy="1354370"/>
            </a:xfrm>
            <a:prstGeom prst="cloudCallout">
              <a:avLst>
                <a:gd name="adj1" fmla="val 59532"/>
                <a:gd name="adj2" fmla="val 28743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296" name="Text Box 6"/>
            <p:cNvSpPr txBox="1"/>
            <p:nvPr/>
          </p:nvSpPr>
          <p:spPr>
            <a:xfrm>
              <a:off x="2541046" y="3785568"/>
              <a:ext cx="3951907" cy="7903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noProof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他们都这么说，是不是我的耳朵真的有毛病啦？我得让我的耳朵竖起来！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411" name="图片 17"/>
          <p:cNvPicPr>
            <a:picLocks noChangeAspect="1"/>
          </p:cNvPicPr>
          <p:nvPr/>
        </p:nvPicPr>
        <p:blipFill>
          <a:blip r:embed="rId2"/>
          <a:srcRect l="1459" b="2554"/>
          <a:stretch>
            <a:fillRect/>
          </a:stretch>
        </p:blipFill>
        <p:spPr>
          <a:xfrm>
            <a:off x="234950" y="1841500"/>
            <a:ext cx="2399665" cy="2234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60375" y="1157605"/>
            <a:ext cx="19710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不安起来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6"/>
            <a:ext cx="9144000" cy="685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2" descr="http://img5.imgtn.bdimg.com/it/u=361384404,3520625249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61963" y="685800"/>
            <a:ext cx="82804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大象说：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我生来就是这样啊。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2288" y="2248535"/>
            <a:ext cx="8220075" cy="2799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大象也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不安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起来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，他自言自语地说：“他们都这么说，是不是我的耳朵真的有毛病啦？我得让我的耳朵竖起来！”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6"/>
            <a:ext cx="9144000" cy="685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AutoShape 2" descr="http://img5.imgtn.bdimg.com/it/u=361384404,3520625249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8434" name="组合 11"/>
          <p:cNvGrpSpPr/>
          <p:nvPr/>
        </p:nvGrpSpPr>
        <p:grpSpPr>
          <a:xfrm>
            <a:off x="407988" y="306388"/>
            <a:ext cx="2879725" cy="925512"/>
            <a:chOff x="197714" y="510656"/>
            <a:chExt cx="2880577" cy="925104"/>
          </a:xfrm>
        </p:grpSpPr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1133618" y="675402"/>
              <a:ext cx="1944673" cy="583308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sng" strike="noStrike" kern="1200" cap="none" spc="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角色扮演</a:t>
              </a:r>
              <a:endParaRPr kumimoji="0" lang="zh-CN" altLang="zh-CN" sz="3200" b="1" i="0" u="sng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pic>
          <p:nvPicPr>
            <p:cNvPr id="18436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7714" y="510656"/>
              <a:ext cx="1050061" cy="92510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8437" name="文本框 1"/>
          <p:cNvSpPr txBox="1"/>
          <p:nvPr/>
        </p:nvSpPr>
        <p:spPr>
          <a:xfrm>
            <a:off x="1663700" y="1948815"/>
            <a:ext cx="684784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根据课文</a:t>
            </a: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2-8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自然段，小组进行分角色朗读。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6"/>
            <a:ext cx="9144000" cy="685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2" descr="http://img5.imgtn.bdimg.com/it/u=361384404,3520625249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9458" name="组合 11"/>
          <p:cNvGrpSpPr/>
          <p:nvPr/>
        </p:nvGrpSpPr>
        <p:grpSpPr>
          <a:xfrm>
            <a:off x="385763" y="236538"/>
            <a:ext cx="2879725" cy="925512"/>
            <a:chOff x="197714" y="510656"/>
            <a:chExt cx="2880577" cy="925104"/>
          </a:xfrm>
        </p:grpSpPr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1133618" y="675402"/>
              <a:ext cx="1944673" cy="583308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sng" strike="noStrike" kern="1200" cap="none" spc="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角色介绍</a:t>
              </a:r>
              <a:endParaRPr kumimoji="0" lang="zh-CN" altLang="zh-CN" sz="3200" b="1" i="0" u="sng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pic>
          <p:nvPicPr>
            <p:cNvPr id="19460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7714" y="510656"/>
              <a:ext cx="1050061" cy="92510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9461" name="Picture 6" descr="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395" r="32500" b="5556"/>
          <a:stretch>
            <a:fillRect/>
          </a:stretch>
        </p:blipFill>
        <p:spPr>
          <a:xfrm>
            <a:off x="5480685" y="645160"/>
            <a:ext cx="1781810" cy="28613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1"/>
          <p:cNvPicPr>
            <a:picLocks noChangeAspect="1"/>
          </p:cNvPicPr>
          <p:nvPr/>
        </p:nvPicPr>
        <p:blipFill>
          <a:blip r:embed="rId4"/>
          <a:srcRect b="3799"/>
          <a:stretch>
            <a:fillRect/>
          </a:stretch>
        </p:blipFill>
        <p:spPr>
          <a:xfrm flipH="1">
            <a:off x="5096510" y="3663950"/>
            <a:ext cx="2165985" cy="258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6" name="Picture 6" descr="timg?image&amp;quality=80&amp;size=b9999_10000&amp;sec=1520419420141&amp;di=8db5575980dde997781e166907e2702c&amp;imgtype=0&amp;src=http%3A%2F%2Fsc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</a:blip>
          <a:stretch>
            <a:fillRect/>
          </a:stretch>
        </p:blipFill>
        <p:spPr>
          <a:xfrm>
            <a:off x="2646680" y="822960"/>
            <a:ext cx="2300605" cy="2840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7" name="文本框 1"/>
          <p:cNvSpPr txBox="1"/>
          <p:nvPr/>
        </p:nvSpPr>
        <p:spPr>
          <a:xfrm>
            <a:off x="2800350" y="4604385"/>
            <a:ext cx="15462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旁白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6"/>
            <a:ext cx="9144000" cy="685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AutoShape 2" descr="http://img5.imgtn.bdimg.com/it/u=361384404,3520625249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9458" name="组合 11"/>
          <p:cNvGrpSpPr/>
          <p:nvPr/>
        </p:nvGrpSpPr>
        <p:grpSpPr>
          <a:xfrm>
            <a:off x="385763" y="236538"/>
            <a:ext cx="2879725" cy="925512"/>
            <a:chOff x="197714" y="510656"/>
            <a:chExt cx="2880577" cy="925104"/>
          </a:xfrm>
        </p:grpSpPr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1133618" y="675402"/>
              <a:ext cx="1944673" cy="583308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sng" strike="noStrike" kern="1200" cap="none" spc="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演一演</a:t>
              </a:r>
              <a:endParaRPr kumimoji="0" lang="zh-CN" altLang="zh-CN" sz="3200" b="1" i="0" u="sng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pic>
          <p:nvPicPr>
            <p:cNvPr id="19460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7714" y="510656"/>
              <a:ext cx="1050061" cy="92510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9461" name="Picture 6" descr="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395" r="32500" b="5556"/>
          <a:stretch>
            <a:fillRect/>
          </a:stretch>
        </p:blipFill>
        <p:spPr>
          <a:xfrm>
            <a:off x="3498850" y="838200"/>
            <a:ext cx="1216025" cy="1952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1"/>
          <p:cNvPicPr>
            <a:picLocks noChangeAspect="1"/>
          </p:cNvPicPr>
          <p:nvPr/>
        </p:nvPicPr>
        <p:blipFill>
          <a:blip r:embed="rId4"/>
          <a:srcRect b="3799"/>
          <a:stretch>
            <a:fillRect/>
          </a:stretch>
        </p:blipFill>
        <p:spPr>
          <a:xfrm flipH="1">
            <a:off x="5151438" y="695325"/>
            <a:ext cx="1631950" cy="1949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Picture 4" descr="1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255" t="4489" r="22110" b="3757"/>
          <a:stretch>
            <a:fillRect/>
          </a:stretch>
        </p:blipFill>
        <p:spPr>
          <a:xfrm>
            <a:off x="7046913" y="985838"/>
            <a:ext cx="1974850" cy="1658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4" name="Picture 4" descr="1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5488" y="2951163"/>
            <a:ext cx="2468562" cy="171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5" name="Picture 5" descr="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29"/>
          <a:stretch>
            <a:fillRect/>
          </a:stretch>
        </p:blipFill>
        <p:spPr>
          <a:xfrm>
            <a:off x="5991225" y="2840038"/>
            <a:ext cx="2495550" cy="182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6" name="Picture 6" descr="timg?image&amp;quality=80&amp;size=b9999_10000&amp;sec=1520419420141&amp;di=8db5575980dde997781e166907e2702c&amp;imgtype=0&amp;src=http%3A%2F%2Fsc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</a:blip>
          <a:stretch>
            <a:fillRect/>
          </a:stretch>
        </p:blipFill>
        <p:spPr>
          <a:xfrm>
            <a:off x="685483" y="1704975"/>
            <a:ext cx="1879600" cy="2320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6"/>
            <a:ext cx="9144000" cy="685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2" descr="http://img5.imgtn.bdimg.com/it/u=361384404,3520625249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273810" y="1144270"/>
            <a:ext cx="6856095" cy="295656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默读课文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9-13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自然段，找出大象是用什么办法让自己的耳朵竖起来的？接下来又发生了什么事情？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6" name="Picture 2"/>
          <p:cNvPicPr>
            <a:picLocks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55" y="23495"/>
            <a:ext cx="9171940" cy="684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009015" y="430530"/>
            <a:ext cx="7599045" cy="2291715"/>
          </a:xfrm>
          <a:prstGeom prst="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每天，大象站着睡觉的时候，就用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两根竹竿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把耳朵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撑起来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4033" name="Picture 8" descr="H:\大象的耳朵\大象的耳朵 图片\IMG20180316113021.jpg"/>
          <p:cNvPicPr>
            <a:picLocks noChangeAspect="1"/>
          </p:cNvPicPr>
          <p:nvPr/>
        </p:nvPicPr>
        <p:blipFill>
          <a:blip r:embed="rId2"/>
          <a:srcRect l="15443" t="7411" r="15059" b="6293"/>
          <a:stretch>
            <a:fillRect/>
          </a:stretch>
        </p:blipFill>
        <p:spPr>
          <a:xfrm>
            <a:off x="3060700" y="2978785"/>
            <a:ext cx="3390900" cy="3032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6" name="Picture 2"/>
          <p:cNvPicPr>
            <a:picLocks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55" y="23495"/>
            <a:ext cx="9171940" cy="684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735965" y="572770"/>
            <a:ext cx="7981950" cy="2945130"/>
          </a:xfrm>
          <a:prstGeom prst="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可是，大象的耳朵眼儿里，经常有小虫子飞进去，还在里面跳舞，吵得他又头痛，又心烦。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22531" name="Picture 3" descr="timg?image&amp;quality=80&amp;size=b9999_10000&amp;sec=1520425641507&amp;di=5786a39042c21b92d91e1bf431960b50&amp;imgtype=0&amp;src=http%3A%2F%2Fim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0838" y="4124008"/>
            <a:ext cx="4427537" cy="1827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6"/>
            <a:ext cx="9144000" cy="685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AutoShape 2" descr="http://img5.imgtn.bdimg.com/it/u=361384404,3520625249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0"/>
            <a:ext cx="9144635" cy="6851015"/>
          </a:xfrm>
          <a:prstGeom prst="rect">
            <a:avLst/>
          </a:prstGeom>
        </p:spPr>
      </p:pic>
      <p:sp>
        <p:nvSpPr>
          <p:cNvPr id="6" name="副标题 2"/>
          <p:cNvSpPr txBox="1"/>
          <p:nvPr/>
        </p:nvSpPr>
        <p:spPr>
          <a:xfrm>
            <a:off x="3779838" y="3201988"/>
            <a:ext cx="4640262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ctr"/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R·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二年级语文下册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057650" y="2349500"/>
            <a:ext cx="4043363" cy="777875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p>
            <a:pPr algn="ctr"/>
            <a:r>
              <a:rPr lang="en-US" altLang="zh-CN" sz="4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 </a:t>
            </a:r>
            <a:r>
              <a:rPr lang="zh-CN" altLang="en-US" sz="4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大象的耳朵</a:t>
            </a:r>
            <a:endParaRPr lang="zh-CN" altLang="en-US" sz="4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706813" y="3187700"/>
            <a:ext cx="4752975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3" name="文本框 1"/>
          <p:cNvSpPr txBox="1"/>
          <p:nvPr/>
        </p:nvSpPr>
        <p:spPr>
          <a:xfrm>
            <a:off x="1583690" y="5061585"/>
            <a:ext cx="43205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执教者：钟  华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指导老师：立红老师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古一小学二（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）班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AutoShape 2" descr="http://img5.imgtn.bdimg.com/it/u=361384404,3520625249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4578" name="Picture 5" descr="timg?image&amp;quality=80&amp;size=b9999_10000&amp;sec=1520419420141&amp;di=8db5575980dde997781e166907e2702c&amp;imgtype=0&amp;src=http%3A%2F%2Fsc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</a:blip>
          <a:stretch>
            <a:fillRect/>
          </a:stretch>
        </p:blipFill>
        <p:spPr>
          <a:xfrm>
            <a:off x="460375" y="2281873"/>
            <a:ext cx="3094038" cy="3660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5" name="AutoShape 7"/>
          <p:cNvSpPr>
            <a:spLocks noChangeArrowheads="1"/>
          </p:cNvSpPr>
          <p:nvPr/>
        </p:nvSpPr>
        <p:spPr bwMode="auto">
          <a:xfrm>
            <a:off x="3475355" y="1278890"/>
            <a:ext cx="5356225" cy="1845310"/>
          </a:xfrm>
          <a:prstGeom prst="wedgeRoundRectCallout">
            <a:avLst>
              <a:gd name="adj1" fmla="val -48840"/>
              <a:gd name="adj2" fmla="val 70462"/>
              <a:gd name="adj3" fmla="val 16667"/>
            </a:avLst>
          </a:prstGeom>
          <a:solidFill>
            <a:srgbClr val="FFFF99">
              <a:alpha val="69000"/>
            </a:srgb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我还是让耳朵耷拉着吧。人家是人家，我是我。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3876675" y="1174115"/>
            <a:ext cx="4552950" cy="1766888"/>
          </a:xfrm>
          <a:prstGeom prst="wedgeRoundRectCallout">
            <a:avLst>
              <a:gd name="adj1" fmla="val -58730"/>
              <a:gd name="adj2" fmla="val 48813"/>
              <a:gd name="adj3" fmla="val 16667"/>
            </a:avLst>
          </a:prstGeom>
          <a:solidFill>
            <a:srgbClr val="FFFF99">
              <a:alpha val="69000"/>
            </a:srgb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5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人家是人家，</a:t>
            </a:r>
            <a:endParaRPr kumimoji="0" lang="zh-CN" altLang="en-US" sz="5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我是我！</a:t>
            </a:r>
            <a:endParaRPr kumimoji="0" lang="zh-CN" altLang="en-US" sz="5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七角星 5"/>
          <p:cNvSpPr/>
          <p:nvPr/>
        </p:nvSpPr>
        <p:spPr>
          <a:xfrm>
            <a:off x="4254500" y="3489325"/>
            <a:ext cx="4398645" cy="2854960"/>
          </a:xfrm>
          <a:prstGeom prst="star7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25085" y="4086860"/>
            <a:ext cx="29032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联系生活实际，说说你是怎么理解这句话的？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5" grpId="0" bldLvl="0" animBg="1"/>
      <p:bldP spid="5" grpId="0" bldLvl="0" animBg="1"/>
      <p:bldP spid="68615" grpId="1" bldLvl="0" animBg="1"/>
      <p:bldP spid="6" grpId="0" bldLvl="0" animBg="1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6"/>
            <a:ext cx="9144000" cy="685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AutoShape 2" descr="http://img5.imgtn.bdimg.com/it/u=361384404,3520625249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560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463" y="612775"/>
            <a:ext cx="3373437" cy="3373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文本框 1"/>
          <p:cNvSpPr txBox="1"/>
          <p:nvPr/>
        </p:nvSpPr>
        <p:spPr>
          <a:xfrm>
            <a:off x="906463" y="544513"/>
            <a:ext cx="3668712" cy="3768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3900">
                <a:latin typeface="楷体" panose="02010609060101010101" pitchFamily="49" charset="-122"/>
                <a:ea typeface="楷体" panose="02010609060101010101" pitchFamily="49" charset="-122"/>
              </a:rPr>
              <a:t>扇 </a:t>
            </a:r>
            <a:endParaRPr lang="zh-CN" altLang="zh-CN" sz="239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1263" y="612775"/>
            <a:ext cx="3373437" cy="3373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文本框 2"/>
          <p:cNvSpPr txBox="1"/>
          <p:nvPr/>
        </p:nvSpPr>
        <p:spPr>
          <a:xfrm>
            <a:off x="4942523" y="544513"/>
            <a:ext cx="3721100" cy="3768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3900">
                <a:latin typeface="楷体" panose="02010609060101010101" pitchFamily="49" charset="-122"/>
                <a:ea typeface="楷体" panose="02010609060101010101" pitchFamily="49" charset="-122"/>
              </a:rPr>
              <a:t>遇</a:t>
            </a:r>
            <a:endParaRPr lang="zh-CN" altLang="en-US" sz="239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6"/>
            <a:ext cx="9144000" cy="685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AutoShape 2" descr="http://img5.imgtn.bdimg.com/it/u=361384404,3520625249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94" name="文本框 1"/>
          <p:cNvSpPr txBox="1"/>
          <p:nvPr/>
        </p:nvSpPr>
        <p:spPr>
          <a:xfrm>
            <a:off x="460375" y="973455"/>
            <a:ext cx="851471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似的   耷拉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竹竿   撑起来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跳舞   心烦   扇子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慢慢地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头痛   不安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遇见   最后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6"/>
            <a:ext cx="9144000" cy="685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2" descr="http://img5.imgtn.bdimg.com/it/u=361384404,3520625249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576705" y="1435100"/>
            <a:ext cx="6370320" cy="236347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快速默读课文</a:t>
            </a:r>
            <a:r>
              <a:rPr lang="zh-CN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，找出描写大象耳朵的句子。</a:t>
            </a:r>
            <a:endParaRPr lang="zh-CN" sz="4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6"/>
            <a:ext cx="9144000" cy="685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2" descr="http://img5.imgtn.bdimg.com/it/u=361384404,3520625249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253" name="Text Box 6"/>
          <p:cNvSpPr txBox="1">
            <a:spLocks noChangeArrowheads="1"/>
          </p:cNvSpPr>
          <p:nvPr/>
        </p:nvSpPr>
        <p:spPr bwMode="auto">
          <a:xfrm>
            <a:off x="1111250" y="525145"/>
            <a:ext cx="7346950" cy="216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5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n-ea"/>
                <a:cs typeface="+mn-cs"/>
                <a:sym typeface="+mn-ea"/>
              </a:rPr>
              <a:t>       </a:t>
            </a:r>
            <a:r>
              <a:rPr kumimoji="0" lang="zh-CN" altLang="en-US" sz="4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大象有一对大耳朵，</a:t>
            </a:r>
            <a:endParaRPr kumimoji="0" lang="zh-CN" altLang="en-US" sz="48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像扇子似的耷拉着。</a:t>
            </a:r>
            <a:r>
              <a:rPr kumimoji="0" lang="zh-CN" altLang="en-US" sz="5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n-ea"/>
                <a:cs typeface="+mn-cs"/>
                <a:sym typeface="+mn-ea"/>
              </a:rPr>
              <a:t> </a:t>
            </a:r>
            <a:endParaRPr kumimoji="0" lang="zh-CN" altLang="en-US" sz="54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+mn-ea"/>
              <a:cs typeface="+mn-cs"/>
              <a:sym typeface="+mn-ea"/>
            </a:endParaRPr>
          </a:p>
        </p:txBody>
      </p:sp>
      <p:sp>
        <p:nvSpPr>
          <p:cNvPr id="8195" name="文本框 3"/>
          <p:cNvSpPr txBox="1"/>
          <p:nvPr/>
        </p:nvSpPr>
        <p:spPr>
          <a:xfrm>
            <a:off x="1570990" y="1413828"/>
            <a:ext cx="2417763" cy="5826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shàn     shì</a:t>
            </a:r>
            <a:endParaRPr lang="en-US" altLang="zh-CN" sz="32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51" name="Oval 9"/>
          <p:cNvSpPr/>
          <p:nvPr/>
        </p:nvSpPr>
        <p:spPr>
          <a:xfrm>
            <a:off x="4227513" y="1750695"/>
            <a:ext cx="1281112" cy="942975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221" name="Picture 14" descr="t01c9457b8add2310b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5068" y="4680268"/>
            <a:ext cx="2582862" cy="2087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Oval 8"/>
          <p:cNvSpPr/>
          <p:nvPr/>
        </p:nvSpPr>
        <p:spPr>
          <a:xfrm>
            <a:off x="4033520" y="4575175"/>
            <a:ext cx="1076960" cy="1141730"/>
          </a:xfrm>
          <a:prstGeom prst="ellipse">
            <a:avLst/>
          </a:prstGeom>
          <a:solidFill>
            <a:schemeClr val="accent1">
              <a:alpha val="0"/>
            </a:schemeClr>
          </a:solidFill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 Box 3"/>
          <p:cNvSpPr txBox="1"/>
          <p:nvPr/>
        </p:nvSpPr>
        <p:spPr>
          <a:xfrm>
            <a:off x="813334" y="3395390"/>
            <a:ext cx="620108" cy="604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扇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1433513" y="3180398"/>
            <a:ext cx="215900" cy="1296987"/>
          </a:xfrm>
          <a:prstGeom prst="leftBrace">
            <a:avLst>
              <a:gd name="adj1" fmla="val 43607"/>
              <a:gd name="adj2" fmla="val 50000"/>
            </a:avLst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Text Box 3"/>
          <p:cNvSpPr txBox="1"/>
          <p:nvPr/>
        </p:nvSpPr>
        <p:spPr>
          <a:xfrm>
            <a:off x="1649881" y="2926678"/>
            <a:ext cx="2939448" cy="683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shàn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（      ）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Text Box 3"/>
          <p:cNvSpPr txBox="1"/>
          <p:nvPr/>
        </p:nvSpPr>
        <p:spPr>
          <a:xfrm>
            <a:off x="1649881" y="3892044"/>
            <a:ext cx="2939448" cy="683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shān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（      ）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028633" y="2966085"/>
            <a:ext cx="109378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扇子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028633" y="3872548"/>
            <a:ext cx="10937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扇风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/>
          <p:nvPr/>
        </p:nvSpPr>
        <p:spPr>
          <a:xfrm>
            <a:off x="4981474" y="3488100"/>
            <a:ext cx="620108" cy="681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似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5601653" y="3180398"/>
            <a:ext cx="215900" cy="1296987"/>
          </a:xfrm>
          <a:prstGeom prst="leftBrace">
            <a:avLst>
              <a:gd name="adj1" fmla="val 43607"/>
              <a:gd name="adj2" fmla="val 50000"/>
            </a:avLst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Box 3"/>
          <p:cNvSpPr txBox="1"/>
          <p:nvPr/>
        </p:nvSpPr>
        <p:spPr>
          <a:xfrm>
            <a:off x="5818021" y="3819488"/>
            <a:ext cx="2939448" cy="755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sì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（      ）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Text Box 3"/>
          <p:cNvSpPr txBox="1"/>
          <p:nvPr/>
        </p:nvSpPr>
        <p:spPr>
          <a:xfrm>
            <a:off x="5818021" y="2891118"/>
            <a:ext cx="2939448" cy="755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shì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（      ）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25323" y="2966085"/>
            <a:ext cx="1093787" cy="681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似的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88798" y="3893185"/>
            <a:ext cx="1093787" cy="681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似乎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bldLvl="0" animBg="1"/>
      <p:bldP spid="6149" grpId="0" bldLvl="0" animBg="1"/>
      <p:bldP spid="8195" grpId="0"/>
      <p:bldP spid="39" grpId="0"/>
      <p:bldP spid="40" grpId="0"/>
      <p:bldP spid="14" grpId="0"/>
      <p:bldP spid="15" grpId="0" bldLvl="0" animBg="1"/>
      <p:bldP spid="16" grpId="0"/>
      <p:bldP spid="17" grpId="0"/>
      <p:bldP spid="18" grpId="0"/>
      <p:bldP spid="19" grpId="0" bldLvl="0" animBg="1"/>
      <p:bldP spid="20" grpId="0"/>
      <p:bldP spid="21" grpId="0"/>
      <p:bldP spid="22" grpId="0"/>
      <p:bldP spid="23" grpId="0"/>
      <p:bldP spid="532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6"/>
            <a:ext cx="9144000" cy="685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AutoShape 2" descr="http://img5.imgtn.bdimg.com/it/u=361384404,3520625249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3" name="图片 1" descr="u=165838368,1879937464&amp;fm=200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958" y="517525"/>
            <a:ext cx="3014662" cy="1938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u=261008884,2878622218&amp;fm=27&amp;gp=0"/>
          <p:cNvPicPr>
            <a:picLocks noChangeAspect="1"/>
          </p:cNvPicPr>
          <p:nvPr/>
        </p:nvPicPr>
        <p:blipFill>
          <a:blip r:embed="rId3"/>
          <a:srcRect l="-214" t="-897" r="214" b="26782"/>
          <a:stretch>
            <a:fillRect/>
          </a:stretch>
        </p:blipFill>
        <p:spPr>
          <a:xfrm>
            <a:off x="4841558" y="517525"/>
            <a:ext cx="2930525" cy="1938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 descr="u=3946557183,281542834&amp;fm=27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7958" y="3600133"/>
            <a:ext cx="3013075" cy="198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1558" y="3650933"/>
            <a:ext cx="2930525" cy="1987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6"/>
          <p:cNvSpPr txBox="1"/>
          <p:nvPr/>
        </p:nvSpPr>
        <p:spPr>
          <a:xfrm>
            <a:off x="1371283" y="2647633"/>
            <a:ext cx="49561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200" b="1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耷拉着（     ）</a:t>
            </a:r>
            <a:endParaRPr lang="zh-CN" altLang="zh-CN" sz="3200" b="1" noProof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4841875" y="2647950"/>
            <a:ext cx="36880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200" b="1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耷拉着（     ）</a:t>
            </a:r>
            <a:endParaRPr lang="zh-CN" altLang="zh-CN" sz="3200" b="1" noProof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253173" y="5735638"/>
            <a:ext cx="49561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 ）</a:t>
            </a:r>
            <a:r>
              <a:rPr lang="zh-CN" altLang="zh-CN" sz="3200" b="1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耷拉着</a:t>
            </a:r>
            <a:endParaRPr lang="zh-CN" altLang="zh-CN" sz="3200" b="1" noProof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03115" y="5735955"/>
            <a:ext cx="41662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 ）</a:t>
            </a:r>
            <a:r>
              <a:rPr lang="zh-CN" altLang="zh-CN" sz="3200" b="1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耷拉着</a:t>
            </a:r>
            <a:endParaRPr lang="zh-CN" altLang="zh-CN" sz="3200" b="1" noProof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6"/>
            <a:ext cx="9144000" cy="685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2" descr="http://img5.imgtn.bdimg.com/it/u=361384404,3520625249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253" name="Text Box 6"/>
          <p:cNvSpPr txBox="1">
            <a:spLocks noChangeArrowheads="1"/>
          </p:cNvSpPr>
          <p:nvPr/>
        </p:nvSpPr>
        <p:spPr bwMode="auto">
          <a:xfrm>
            <a:off x="1171575" y="1709420"/>
            <a:ext cx="7346950" cy="216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5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n-ea"/>
                <a:cs typeface="+mn-cs"/>
                <a:sym typeface="+mn-ea"/>
              </a:rPr>
              <a:t>    </a:t>
            </a:r>
            <a:r>
              <a:rPr kumimoji="0" lang="zh-CN" altLang="en-US" sz="5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大象有一对大耳朵，</a:t>
            </a:r>
            <a:endParaRPr kumimoji="0" lang="zh-CN" altLang="en-US" sz="54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5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像扇子似的耷拉着。</a:t>
            </a:r>
            <a:r>
              <a:rPr kumimoji="0" lang="zh-CN" altLang="en-US" sz="5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n-ea"/>
                <a:cs typeface="+mn-cs"/>
                <a:sym typeface="+mn-ea"/>
              </a:rPr>
              <a:t> </a:t>
            </a:r>
            <a:endParaRPr kumimoji="0" lang="zh-CN" altLang="en-US" sz="54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0"/>
            <a:ext cx="9143365" cy="6851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AutoShape 2" descr="http://img5.imgtn.bdimg.com/it/u=361384404,3520625249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089025" y="2197735"/>
            <a:ext cx="7579995" cy="246951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自由朗读课文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2--8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自然段，用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en-US" altLang="zh-CN" sz="5400" b="1" u="wavyHeavy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线画出小动物们说的话。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6"/>
            <a:ext cx="9144000" cy="685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AutoShape 2" descr="http://img5.imgtn.bdimg.com/it/u=361384404,3520625249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139315" y="160020"/>
            <a:ext cx="4975225" cy="1801813"/>
            <a:chOff x="2339752" y="1851670"/>
            <a:chExt cx="4975098" cy="1802667"/>
          </a:xfrm>
        </p:grpSpPr>
        <p:sp>
          <p:nvSpPr>
            <p:cNvPr id="9" name="思想气泡: 云 8"/>
            <p:cNvSpPr/>
            <p:nvPr/>
          </p:nvSpPr>
          <p:spPr>
            <a:xfrm>
              <a:off x="2339752" y="1851670"/>
              <a:ext cx="4975098" cy="1802667"/>
            </a:xfrm>
            <a:prstGeom prst="cloudCallout">
              <a:avLst>
                <a:gd name="adj1" fmla="val -56826"/>
                <a:gd name="adj2" fmla="val 32065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298" name="Text Box 6"/>
            <p:cNvSpPr txBox="1"/>
            <p:nvPr/>
          </p:nvSpPr>
          <p:spPr>
            <a:xfrm>
              <a:off x="2523690" y="2066661"/>
              <a:ext cx="4464496" cy="13733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咦，大象啊，你的耳朵怎么耷拉下来了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19469" r="22209"/>
          <a:stretch>
            <a:fillRect/>
          </a:stretch>
        </p:blipFill>
        <p:spPr>
          <a:xfrm>
            <a:off x="511175" y="374650"/>
            <a:ext cx="1114425" cy="20272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2246630" y="2401888"/>
            <a:ext cx="4618038" cy="1354137"/>
            <a:chOff x="2041169" y="3503564"/>
            <a:chExt cx="4619063" cy="1354370"/>
          </a:xfrm>
        </p:grpSpPr>
        <p:sp>
          <p:nvSpPr>
            <p:cNvPr id="18" name="思想气泡: 云 17"/>
            <p:cNvSpPr/>
            <p:nvPr/>
          </p:nvSpPr>
          <p:spPr>
            <a:xfrm>
              <a:off x="2041169" y="3503564"/>
              <a:ext cx="4522204" cy="1354370"/>
            </a:xfrm>
            <a:prstGeom prst="cloudCallout">
              <a:avLst>
                <a:gd name="adj1" fmla="val 59532"/>
                <a:gd name="adj2" fmla="val 28743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296" name="Text Box 6"/>
            <p:cNvSpPr txBox="1"/>
            <p:nvPr/>
          </p:nvSpPr>
          <p:spPr>
            <a:xfrm>
              <a:off x="2595053" y="3795886"/>
              <a:ext cx="4065179" cy="7325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我生来就是这样啊。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66" name="Picture 6" descr="timg?image&amp;quality=80&amp;size=b9999_10000&amp;sec=1520419420141&amp;di=8db5575980dde997781e166907e2702c&amp;imgtype=0&amp;src=http%3A%2F%2Fsc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</a:blip>
          <a:stretch>
            <a:fillRect/>
          </a:stretch>
        </p:blipFill>
        <p:spPr>
          <a:xfrm flipH="1">
            <a:off x="6787833" y="1899920"/>
            <a:ext cx="1879600" cy="2320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3567430" y="4502785"/>
            <a:ext cx="5349240" cy="1742440"/>
            <a:chOff x="2483766" y="1059582"/>
            <a:chExt cx="6020584" cy="2903214"/>
          </a:xfrm>
        </p:grpSpPr>
        <p:sp>
          <p:nvSpPr>
            <p:cNvPr id="6" name="思想气泡: 云 2"/>
            <p:cNvSpPr/>
            <p:nvPr/>
          </p:nvSpPr>
          <p:spPr>
            <a:xfrm>
              <a:off x="2483766" y="1059582"/>
              <a:ext cx="6019869" cy="2903214"/>
            </a:xfrm>
            <a:prstGeom prst="cloudCallout">
              <a:avLst>
                <a:gd name="adj1" fmla="val -56826"/>
                <a:gd name="adj2" fmla="val 32065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42" name="Text Box 6"/>
            <p:cNvSpPr txBox="1"/>
            <p:nvPr/>
          </p:nvSpPr>
          <p:spPr>
            <a:xfrm>
              <a:off x="2659581" y="1268446"/>
              <a:ext cx="5844769" cy="2284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你看，我的耳朵是竖着的，你的耳朵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一定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是有病了。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l="19469" r="22209"/>
          <a:stretch>
            <a:fillRect/>
          </a:stretch>
        </p:blipFill>
        <p:spPr>
          <a:xfrm>
            <a:off x="2246630" y="4515485"/>
            <a:ext cx="951230" cy="17297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802</Words>
  <Application>WPS 演示</Application>
  <PresentationFormat>全屏显示(4:3)</PresentationFormat>
  <Paragraphs>112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楷体</vt:lpstr>
      <vt:lpstr>楷体_GB2312</vt:lpstr>
      <vt:lpstr>黑体</vt:lpstr>
      <vt:lpstr>微软雅黑</vt:lpstr>
      <vt:lpstr>Calibri</vt:lpstr>
      <vt:lpstr>新宋体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Administrator</cp:lastModifiedBy>
  <cp:revision>30</cp:revision>
  <dcterms:created xsi:type="dcterms:W3CDTF">2018-05-31T01:26:00Z</dcterms:created>
  <dcterms:modified xsi:type="dcterms:W3CDTF">2018-06-05T03:43:47Z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