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78" r:id="rId2"/>
    <p:sldId id="267" r:id="rId3"/>
    <p:sldId id="314" r:id="rId4"/>
    <p:sldId id="308" r:id="rId5"/>
    <p:sldId id="315" r:id="rId6"/>
    <p:sldId id="287" r:id="rId7"/>
    <p:sldId id="288" r:id="rId8"/>
    <p:sldId id="316" r:id="rId9"/>
    <p:sldId id="306" r:id="rId10"/>
    <p:sldId id="307" r:id="rId11"/>
    <p:sldId id="311" r:id="rId12"/>
    <p:sldId id="302" r:id="rId13"/>
    <p:sldId id="313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6600"/>
    <a:srgbClr val="FF0066"/>
    <a:srgbClr val="AC1484"/>
    <a:srgbClr val="000099"/>
    <a:srgbClr val="FF66FF"/>
    <a:srgbClr val="FF5050"/>
    <a:srgbClr val="FF00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2" autoAdjust="0"/>
  </p:normalViewPr>
  <p:slideViewPr>
    <p:cSldViewPr>
      <p:cViewPr>
        <p:scale>
          <a:sx n="66" d="100"/>
          <a:sy n="66" d="100"/>
        </p:scale>
        <p:origin x="-642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68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6D17D-B3F8-4888-9F0E-21893705BD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E1EF5-8FA1-455C-BDC6-128713E60F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82ED8-99D8-44CA-A737-4CCC494842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2CD83-FDF9-41C8-AB98-113C1D57CB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7F9F8-F0F7-4983-A244-A466F46176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4BF65-AA79-4EC5-9C96-DCCAFC0678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12933-AEE7-42AA-9C34-0A8777A78C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D2988-0762-4B3D-9E12-8F53AF7294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00F93-E9E2-4BD9-8219-49071A4F17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702A1-2EF4-4166-AA21-485CDD7F69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72999-8F05-41EB-B968-D48FB1D50E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CCEE770E-6DFE-4378-971E-7AB4676F40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audio" Target="../media/audio1.wav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llys0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48" name="Group 36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3344" name="Group 7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132" y="0"/>
              <a:chExt cx="5760" cy="4320"/>
            </a:xfrm>
          </p:grpSpPr>
          <p:pic>
            <p:nvPicPr>
              <p:cNvPr id="13346" name="Picture 19" descr="Ocean0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32" y="0"/>
                <a:ext cx="5760" cy="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3347" name="Group 10"/>
              <p:cNvGrpSpPr>
                <a:grpSpLocks/>
              </p:cNvGrpSpPr>
              <p:nvPr/>
            </p:nvGrpSpPr>
            <p:grpSpPr bwMode="auto">
              <a:xfrm>
                <a:off x="431" y="164"/>
                <a:ext cx="4656" cy="3552"/>
                <a:chOff x="528" y="576"/>
                <a:chExt cx="4944" cy="3648"/>
              </a:xfrm>
            </p:grpSpPr>
            <p:pic>
              <p:nvPicPr>
                <p:cNvPr id="2" name="Picture 4" descr="家居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t="10257"/>
                <a:stretch>
                  <a:fillRect/>
                </a:stretch>
              </p:blipFill>
              <p:spPr bwMode="auto">
                <a:xfrm flipH="1">
                  <a:off x="528" y="2544"/>
                  <a:ext cx="2304" cy="168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352" name="Picture 5" descr="家居2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3168" y="576"/>
                  <a:ext cx="2304" cy="17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3" name="Group 11"/>
              <p:cNvGrpSpPr>
                <a:grpSpLocks/>
              </p:cNvGrpSpPr>
              <p:nvPr/>
            </p:nvGrpSpPr>
            <p:grpSpPr bwMode="auto">
              <a:xfrm>
                <a:off x="612" y="192"/>
                <a:ext cx="4656" cy="3504"/>
                <a:chOff x="576" y="576"/>
                <a:chExt cx="4992" cy="3634"/>
              </a:xfrm>
            </p:grpSpPr>
            <p:pic>
              <p:nvPicPr>
                <p:cNvPr id="13349" name="Picture 7" descr="001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576" y="576"/>
                  <a:ext cx="2304" cy="17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" name="Picture 8" descr="其它2"/>
                <p:cNvPicPr>
                  <a:picLocks noChangeAspect="1"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3168" y="2496"/>
                  <a:ext cx="2400" cy="171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13345" name="Text Box 23"/>
            <p:cNvSpPr txBox="1">
              <a:spLocks noChangeArrowheads="1"/>
            </p:cNvSpPr>
            <p:nvPr/>
          </p:nvSpPr>
          <p:spPr bwMode="auto">
            <a:xfrm>
              <a:off x="2018" y="3840"/>
              <a:ext cx="153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400">
                  <a:latin typeface="Times New Roman" pitchFamily="18" charset="0"/>
                </a:rPr>
                <a:t>玻璃用品</a:t>
              </a:r>
            </a:p>
          </p:txBody>
        </p:sp>
      </p:grpSp>
      <p:grpSp>
        <p:nvGrpSpPr>
          <p:cNvPr id="13350" name="Group 38"/>
          <p:cNvGrpSpPr>
            <a:grpSpLocks/>
          </p:cNvGrpSpPr>
          <p:nvPr/>
        </p:nvGrpSpPr>
        <p:grpSpPr bwMode="auto">
          <a:xfrm>
            <a:off x="0" y="0"/>
            <a:ext cx="9144000" cy="7118350"/>
            <a:chOff x="0" y="0"/>
            <a:chExt cx="5760" cy="4484"/>
          </a:xfrm>
        </p:grpSpPr>
        <p:grpSp>
          <p:nvGrpSpPr>
            <p:cNvPr id="13332" name="Group 24"/>
            <p:cNvGrpSpPr>
              <a:grpSpLocks/>
            </p:cNvGrpSpPr>
            <p:nvPr/>
          </p:nvGrpSpPr>
          <p:grpSpPr bwMode="auto">
            <a:xfrm>
              <a:off x="0" y="0"/>
              <a:ext cx="5760" cy="4484"/>
              <a:chOff x="0" y="-82"/>
              <a:chExt cx="5760" cy="4484"/>
            </a:xfrm>
          </p:grpSpPr>
          <p:pic>
            <p:nvPicPr>
              <p:cNvPr id="13334" name="Picture 25" descr="291552466857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-82"/>
                <a:ext cx="5760" cy="44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3335" name="Group 14"/>
              <p:cNvGrpSpPr>
                <a:grpSpLocks/>
              </p:cNvGrpSpPr>
              <p:nvPr/>
            </p:nvGrpSpPr>
            <p:grpSpPr bwMode="auto">
              <a:xfrm>
                <a:off x="476" y="164"/>
                <a:ext cx="4848" cy="3216"/>
                <a:chOff x="576" y="240"/>
                <a:chExt cx="4690" cy="3168"/>
              </a:xfrm>
            </p:grpSpPr>
            <p:grpSp>
              <p:nvGrpSpPr>
                <p:cNvPr id="13336" name="Group 13"/>
                <p:cNvGrpSpPr>
                  <a:grpSpLocks/>
                </p:cNvGrpSpPr>
                <p:nvPr/>
              </p:nvGrpSpPr>
              <p:grpSpPr bwMode="auto">
                <a:xfrm>
                  <a:off x="576" y="768"/>
                  <a:ext cx="4690" cy="2640"/>
                  <a:chOff x="576" y="768"/>
                  <a:chExt cx="4690" cy="2640"/>
                </a:xfrm>
              </p:grpSpPr>
              <p:grpSp>
                <p:nvGrpSpPr>
                  <p:cNvPr id="13338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120" y="768"/>
                    <a:ext cx="2146" cy="2640"/>
                    <a:chOff x="3120" y="768"/>
                    <a:chExt cx="2146" cy="2640"/>
                  </a:xfrm>
                </p:grpSpPr>
                <p:pic>
                  <p:nvPicPr>
                    <p:cNvPr id="13342" name="Picture 4" descr="其它3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0"/>
                    <a:srcRect/>
                    <a:stretch>
                      <a:fillRect/>
                    </a:stretch>
                  </p:blipFill>
                  <p:spPr bwMode="auto">
                    <a:xfrm>
                      <a:off x="4272" y="768"/>
                      <a:ext cx="994" cy="259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3343" name="Picture 6" descr="装饰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1"/>
                    <a:srcRect/>
                    <a:stretch>
                      <a:fillRect/>
                    </a:stretch>
                  </p:blipFill>
                  <p:spPr bwMode="auto">
                    <a:xfrm>
                      <a:off x="3120" y="816"/>
                      <a:ext cx="960" cy="259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grpSp>
                <p:nvGrpSpPr>
                  <p:cNvPr id="13339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576" y="816"/>
                    <a:ext cx="2352" cy="2544"/>
                    <a:chOff x="576" y="816"/>
                    <a:chExt cx="2352" cy="2544"/>
                  </a:xfrm>
                </p:grpSpPr>
                <p:pic>
                  <p:nvPicPr>
                    <p:cNvPr id="13340" name="Picture 5" descr="其它4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2"/>
                    <a:srcRect/>
                    <a:stretch>
                      <a:fillRect/>
                    </a:stretch>
                  </p:blipFill>
                  <p:spPr bwMode="auto">
                    <a:xfrm>
                      <a:off x="576" y="816"/>
                      <a:ext cx="1004" cy="254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3341" name="Picture 8" descr="彩绘玻璃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3"/>
                    <a:srcRect/>
                    <a:stretch>
                      <a:fillRect/>
                    </a:stretch>
                  </p:blipFill>
                  <p:spPr bwMode="auto">
                    <a:xfrm>
                      <a:off x="1872" y="864"/>
                      <a:ext cx="1056" cy="2496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</p:grpSp>
            <p:sp>
              <p:nvSpPr>
                <p:cNvPr id="13337" name="Rectangle 9"/>
                <p:cNvSpPr>
                  <a:spLocks noChangeArrowheads="1"/>
                </p:cNvSpPr>
                <p:nvPr/>
              </p:nvSpPr>
              <p:spPr bwMode="auto">
                <a:xfrm>
                  <a:off x="2112" y="240"/>
                  <a:ext cx="1522" cy="4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kumimoji="1" lang="zh-CN" altLang="zh-CN" sz="4400" b="1">
                    <a:solidFill>
                      <a:srgbClr val="FF5050"/>
                    </a:solidFill>
                    <a:latin typeface="Times New Roman" pitchFamily="18" charset="0"/>
                    <a:ea typeface="黑体" pitchFamily="2" charset="-122"/>
                  </a:endParaRPr>
                </a:p>
              </p:txBody>
            </p:sp>
          </p:grpSp>
        </p:grpSp>
        <p:sp>
          <p:nvSpPr>
            <p:cNvPr id="13333" name="Text Box 22"/>
            <p:cNvSpPr txBox="1">
              <a:spLocks noChangeArrowheads="1"/>
            </p:cNvSpPr>
            <p:nvPr/>
          </p:nvSpPr>
          <p:spPr bwMode="auto">
            <a:xfrm>
              <a:off x="1920" y="3408"/>
              <a:ext cx="225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400">
                  <a:latin typeface="Times New Roman" pitchFamily="18" charset="0"/>
                </a:rPr>
                <a:t>玻璃门窗</a:t>
              </a:r>
            </a:p>
          </p:txBody>
        </p:sp>
      </p:grpSp>
      <p:grpSp>
        <p:nvGrpSpPr>
          <p:cNvPr id="13351" name="Group 39"/>
          <p:cNvGrpSpPr>
            <a:grpSpLocks/>
          </p:cNvGrpSpPr>
          <p:nvPr/>
        </p:nvGrpSpPr>
        <p:grpSpPr bwMode="auto">
          <a:xfrm>
            <a:off x="0" y="0"/>
            <a:ext cx="9144000" cy="6869113"/>
            <a:chOff x="295" y="1071"/>
            <a:chExt cx="5760" cy="4327"/>
          </a:xfrm>
        </p:grpSpPr>
        <p:pic>
          <p:nvPicPr>
            <p:cNvPr id="13330" name="Picture 23" descr="玻璃幕墙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295" y="1071"/>
              <a:ext cx="5760" cy="4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31" name="Text Box 24"/>
            <p:cNvSpPr txBox="1">
              <a:spLocks noChangeArrowheads="1"/>
            </p:cNvSpPr>
            <p:nvPr/>
          </p:nvSpPr>
          <p:spPr bwMode="auto">
            <a:xfrm>
              <a:off x="521" y="1344"/>
              <a:ext cx="1824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400">
                  <a:solidFill>
                    <a:srgbClr val="FF0066"/>
                  </a:solidFill>
                  <a:latin typeface="Times New Roman" pitchFamily="18" charset="0"/>
                </a:rPr>
                <a:t>玻璃幕墙</a:t>
              </a:r>
            </a:p>
          </p:txBody>
        </p:sp>
      </p:grpSp>
      <p:grpSp>
        <p:nvGrpSpPr>
          <p:cNvPr id="13363" name="Group 51"/>
          <p:cNvGrpSpPr>
            <a:grpSpLocks/>
          </p:cNvGrpSpPr>
          <p:nvPr/>
        </p:nvGrpSpPr>
        <p:grpSpPr bwMode="auto">
          <a:xfrm>
            <a:off x="0" y="0"/>
            <a:ext cx="9144000" cy="7100888"/>
            <a:chOff x="0" y="-153"/>
            <a:chExt cx="5760" cy="4473"/>
          </a:xfrm>
        </p:grpSpPr>
        <p:pic>
          <p:nvPicPr>
            <p:cNvPr id="13320" name="Picture 52" descr="2009042317591061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0" y="-153"/>
              <a:ext cx="5760" cy="4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321" name="Group 15"/>
            <p:cNvGrpSpPr>
              <a:grpSpLocks/>
            </p:cNvGrpSpPr>
            <p:nvPr/>
          </p:nvGrpSpPr>
          <p:grpSpPr bwMode="auto">
            <a:xfrm>
              <a:off x="204" y="0"/>
              <a:ext cx="5376" cy="3984"/>
              <a:chOff x="192" y="144"/>
              <a:chExt cx="5376" cy="3984"/>
            </a:xfrm>
          </p:grpSpPr>
          <p:pic>
            <p:nvPicPr>
              <p:cNvPr id="13322" name="Picture 5" descr="防4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flipH="1">
                <a:off x="3552" y="2112"/>
                <a:ext cx="1872" cy="18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23" name="Picture 9" descr="防盗3"/>
              <p:cNvPicPr>
                <a:picLocks noChangeAspect="1" noChangeArrowheads="1"/>
              </p:cNvPicPr>
              <p:nvPr/>
            </p:nvPicPr>
            <p:blipFill>
              <a:blip r:embed="rId17">
                <a:clrChange>
                  <a:clrFrom>
                    <a:srgbClr val="7C94A2"/>
                  </a:clrFrom>
                  <a:clrTo>
                    <a:srgbClr val="7C94A2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8" y="1920"/>
                <a:ext cx="3024" cy="22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3324" name="Group 13"/>
              <p:cNvGrpSpPr>
                <a:grpSpLocks/>
              </p:cNvGrpSpPr>
              <p:nvPr/>
            </p:nvGrpSpPr>
            <p:grpSpPr bwMode="auto">
              <a:xfrm>
                <a:off x="192" y="720"/>
                <a:ext cx="5376" cy="1104"/>
                <a:chOff x="192" y="432"/>
                <a:chExt cx="5376" cy="1008"/>
              </a:xfrm>
            </p:grpSpPr>
            <p:pic>
              <p:nvPicPr>
                <p:cNvPr id="13326" name="Picture 6" descr="防弹1"/>
                <p:cNvPicPr>
                  <a:picLocks noChangeAspect="1" noChangeArrowheads="1"/>
                </p:cNvPicPr>
                <p:nvPr/>
              </p:nvPicPr>
              <p:blipFill>
                <a:blip r:embed="rId18"/>
                <a:srcRect/>
                <a:stretch>
                  <a:fillRect/>
                </a:stretch>
              </p:blipFill>
              <p:spPr bwMode="auto">
                <a:xfrm>
                  <a:off x="192" y="432"/>
                  <a:ext cx="1536" cy="10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3327" name="Group 12"/>
                <p:cNvGrpSpPr>
                  <a:grpSpLocks/>
                </p:cNvGrpSpPr>
                <p:nvPr/>
              </p:nvGrpSpPr>
              <p:grpSpPr bwMode="auto">
                <a:xfrm>
                  <a:off x="1776" y="432"/>
                  <a:ext cx="3792" cy="1008"/>
                  <a:chOff x="720" y="336"/>
                  <a:chExt cx="3792" cy="1008"/>
                </a:xfrm>
              </p:grpSpPr>
              <p:pic>
                <p:nvPicPr>
                  <p:cNvPr id="13328" name="Picture 4" descr="防3"/>
                  <p:cNvPicPr>
                    <a:picLocks noChangeAspect="1" noChangeArrowheads="1"/>
                  </p:cNvPicPr>
                  <p:nvPr/>
                </p:nvPicPr>
                <p:blipFill>
                  <a:blip r:embed="rId19"/>
                  <a:srcRect r="56000" b="2000"/>
                  <a:stretch>
                    <a:fillRect/>
                  </a:stretch>
                </p:blipFill>
                <p:spPr bwMode="auto">
                  <a:xfrm>
                    <a:off x="720" y="336"/>
                    <a:ext cx="2112" cy="100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13329" name="Picture 10" descr="防3"/>
                  <p:cNvPicPr>
                    <a:picLocks noChangeAspect="1" noChangeArrowheads="1"/>
                  </p:cNvPicPr>
                  <p:nvPr/>
                </p:nvPicPr>
                <p:blipFill>
                  <a:blip r:embed="rId19"/>
                  <a:srcRect l="64999"/>
                  <a:stretch>
                    <a:fillRect/>
                  </a:stretch>
                </p:blipFill>
                <p:spPr bwMode="auto">
                  <a:xfrm>
                    <a:off x="2832" y="336"/>
                    <a:ext cx="1680" cy="100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</p:grpSp>
          <p:sp>
            <p:nvSpPr>
              <p:cNvPr id="13325" name="Text Box 14"/>
              <p:cNvSpPr txBox="1">
                <a:spLocks noChangeArrowheads="1"/>
              </p:cNvSpPr>
              <p:nvPr/>
            </p:nvSpPr>
            <p:spPr bwMode="auto">
              <a:xfrm>
                <a:off x="2016" y="144"/>
                <a:ext cx="1584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4400" b="1">
                    <a:solidFill>
                      <a:srgbClr val="FF5050"/>
                    </a:solidFill>
                    <a:latin typeface="Times New Roman" pitchFamily="18" charset="0"/>
                    <a:ea typeface="黑体" pitchFamily="2" charset="-122"/>
                  </a:rPr>
                  <a:t>防弹玻璃</a:t>
                </a:r>
              </a:p>
            </p:txBody>
          </p:sp>
        </p:grpSp>
      </p:grpSp>
      <p:pic>
        <p:nvPicPr>
          <p:cNvPr id="13353" name="Picture 41" descr="59425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0" y="0"/>
            <a:ext cx="9144000" cy="591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54" name="Rectangle 42"/>
          <p:cNvSpPr>
            <a:spLocks noRot="1" noChangeArrowheads="1"/>
          </p:cNvSpPr>
          <p:nvPr/>
        </p:nvSpPr>
        <p:spPr bwMode="auto">
          <a:xfrm>
            <a:off x="0" y="5129213"/>
            <a:ext cx="9144000" cy="17287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kumimoji="1" lang="zh-CN" altLang="en-US" sz="3600" b="1">
                <a:solidFill>
                  <a:srgbClr val="FF0066"/>
                </a:solidFill>
              </a:rPr>
              <a:t> </a:t>
            </a:r>
            <a:r>
              <a:rPr kumimoji="1" lang="en-US" altLang="zh-CN" sz="3600" b="1">
                <a:solidFill>
                  <a:srgbClr val="FF0066"/>
                </a:solidFill>
              </a:rPr>
              <a:t>2003</a:t>
            </a:r>
            <a:r>
              <a:rPr kumimoji="1" lang="zh-CN" altLang="en-US" sz="3600" b="1">
                <a:solidFill>
                  <a:srgbClr val="FF0066"/>
                </a:solidFill>
              </a:rPr>
              <a:t>年</a:t>
            </a:r>
            <a:r>
              <a:rPr kumimoji="1" lang="en-US" altLang="zh-CN" sz="3600" b="1">
                <a:solidFill>
                  <a:srgbClr val="FF0066"/>
                </a:solidFill>
              </a:rPr>
              <a:t>12</a:t>
            </a:r>
            <a:r>
              <a:rPr kumimoji="1" lang="zh-CN" altLang="en-US" sz="3600" b="1">
                <a:solidFill>
                  <a:srgbClr val="FF0066"/>
                </a:solidFill>
              </a:rPr>
              <a:t>月</a:t>
            </a:r>
            <a:r>
              <a:rPr kumimoji="1" lang="en-US" altLang="zh-CN" sz="3600" b="1">
                <a:solidFill>
                  <a:srgbClr val="FF0066"/>
                </a:solidFill>
              </a:rPr>
              <a:t>3</a:t>
            </a:r>
            <a:r>
              <a:rPr kumimoji="1" lang="zh-CN" altLang="en-US" sz="3600" b="1">
                <a:solidFill>
                  <a:srgbClr val="FF0066"/>
                </a:solidFill>
              </a:rPr>
              <a:t>日，英国艺术家推出新型玻璃公厕，入厕人可以浏览街景，外面人则无法看到入厕人。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4" descr="http_imgloa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0"/>
            <a:ext cx="8518525" cy="1512888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rgbClr val="FF0066"/>
                </a:solidFill>
              </a:rPr>
              <a:t>放飞想象</a:t>
            </a:r>
            <a:r>
              <a:rPr lang="en-US" altLang="zh-CN" sz="6000" b="1" smtClean="0">
                <a:solidFill>
                  <a:srgbClr val="FF0066"/>
                </a:solidFill>
              </a:rPr>
              <a:t>,</a:t>
            </a:r>
            <a:r>
              <a:rPr lang="zh-CN" altLang="en-US" sz="6000" b="1" smtClean="0">
                <a:solidFill>
                  <a:srgbClr val="FF0066"/>
                </a:solidFill>
              </a:rPr>
              <a:t>发挥潜能</a:t>
            </a:r>
            <a:r>
              <a:rPr lang="en-US" altLang="zh-CN" sz="6000" b="1" smtClean="0">
                <a:solidFill>
                  <a:srgbClr val="FF0066"/>
                </a:solidFill>
              </a:rPr>
              <a:t>!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00113" y="1484313"/>
            <a:ext cx="7524750" cy="38163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sz="4800" b="1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z="5400" b="1" smtClean="0"/>
              <a:t>当一名推销员，介绍课文中的一种新型玻璃。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6" descr="http_imgload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57188" y="260350"/>
            <a:ext cx="8607425" cy="65976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>
                <a:solidFill>
                  <a:schemeClr val="accent2"/>
                </a:solidFill>
              </a:rPr>
              <a:t>我知道这些句子使用的说明方法</a:t>
            </a:r>
            <a:r>
              <a:rPr lang="en-US" altLang="zh-CN" sz="3600" b="1" smtClean="0">
                <a:solidFill>
                  <a:schemeClr val="accent2"/>
                </a:solidFill>
              </a:rPr>
              <a:t>.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2800" b="1" smtClean="0">
              <a:solidFill>
                <a:schemeClr val="accent2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smtClean="0">
                <a:solidFill>
                  <a:schemeClr val="accent2"/>
                </a:solidFill>
              </a:rPr>
              <a:t>1.</a:t>
            </a:r>
            <a:r>
              <a:rPr lang="zh-CN" altLang="en-US" sz="2800" b="1" smtClean="0">
                <a:solidFill>
                  <a:schemeClr val="accent2"/>
                </a:solidFill>
              </a:rPr>
              <a:t>我国的石拱桥几乎到处都有。这些桥大小不一，形式多样，有许多是惊人的杰作。其中最著名的当是河北省赵县的赵州桥，还有北京丰台区的卢沟桥。</a:t>
            </a:r>
            <a:r>
              <a:rPr lang="en-US" altLang="zh-CN" sz="2800" b="1" smtClean="0">
                <a:solidFill>
                  <a:schemeClr val="accent2"/>
                </a:solidFill>
              </a:rPr>
              <a:t>(           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smtClean="0">
                <a:solidFill>
                  <a:schemeClr val="accent2"/>
                </a:solidFill>
              </a:rPr>
              <a:t>2.</a:t>
            </a:r>
            <a:r>
              <a:rPr lang="zh-CN" altLang="en-US" sz="2800" b="1" smtClean="0">
                <a:solidFill>
                  <a:schemeClr val="accent2"/>
                </a:solidFill>
              </a:rPr>
              <a:t>天上的星星像一颗颗宝石</a:t>
            </a:r>
            <a:r>
              <a:rPr lang="en-US" altLang="zh-CN" sz="2800" b="1" smtClean="0">
                <a:solidFill>
                  <a:schemeClr val="accent2"/>
                </a:solidFill>
              </a:rPr>
              <a:t>.(         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smtClean="0">
                <a:solidFill>
                  <a:schemeClr val="accent2"/>
                </a:solidFill>
              </a:rPr>
              <a:t>3.</a:t>
            </a:r>
            <a:r>
              <a:rPr lang="zh-CN" altLang="en-US" sz="2800" b="1" smtClean="0">
                <a:solidFill>
                  <a:schemeClr val="accent2"/>
                </a:solidFill>
              </a:rPr>
              <a:t>别的动物都是吃生的</a:t>
            </a:r>
            <a:r>
              <a:rPr lang="en-US" altLang="zh-CN" sz="2800" b="1" smtClean="0">
                <a:solidFill>
                  <a:schemeClr val="accent2"/>
                </a:solidFill>
              </a:rPr>
              <a:t>,</a:t>
            </a:r>
            <a:r>
              <a:rPr lang="zh-CN" altLang="en-US" sz="2800" b="1" smtClean="0">
                <a:solidFill>
                  <a:schemeClr val="accent2"/>
                </a:solidFill>
              </a:rPr>
              <a:t>只有人类才会煮熟了吃</a:t>
            </a:r>
            <a:r>
              <a:rPr lang="en-US" altLang="zh-CN" sz="2800" b="1" smtClean="0">
                <a:solidFill>
                  <a:schemeClr val="accent2"/>
                </a:solidFill>
              </a:rPr>
              <a:t>.(         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smtClean="0">
                <a:solidFill>
                  <a:schemeClr val="accent2"/>
                </a:solidFill>
              </a:rPr>
              <a:t>4.</a:t>
            </a:r>
            <a:r>
              <a:rPr lang="zh-CN" altLang="en-US" sz="2800" b="1" smtClean="0">
                <a:solidFill>
                  <a:schemeClr val="accent2"/>
                </a:solidFill>
              </a:rPr>
              <a:t>这座楼占地</a:t>
            </a:r>
            <a:r>
              <a:rPr lang="en-US" altLang="zh-CN" sz="2800" b="1" smtClean="0">
                <a:solidFill>
                  <a:schemeClr val="accent2"/>
                </a:solidFill>
              </a:rPr>
              <a:t>400</a:t>
            </a:r>
            <a:r>
              <a:rPr lang="zh-CN" altLang="en-US" sz="2800" b="1" smtClean="0">
                <a:solidFill>
                  <a:schemeClr val="accent2"/>
                </a:solidFill>
              </a:rPr>
              <a:t>平方米</a:t>
            </a:r>
            <a:r>
              <a:rPr lang="en-US" altLang="zh-CN" sz="2800" b="1" smtClean="0">
                <a:solidFill>
                  <a:schemeClr val="accent2"/>
                </a:solidFill>
              </a:rPr>
              <a:t>,</a:t>
            </a:r>
            <a:r>
              <a:rPr lang="zh-CN" altLang="en-US" sz="2800" b="1" smtClean="0">
                <a:solidFill>
                  <a:schemeClr val="accent2"/>
                </a:solidFill>
              </a:rPr>
              <a:t>高</a:t>
            </a:r>
            <a:r>
              <a:rPr lang="en-US" altLang="zh-CN" sz="2800" b="1" smtClean="0">
                <a:solidFill>
                  <a:schemeClr val="accent2"/>
                </a:solidFill>
              </a:rPr>
              <a:t>200</a:t>
            </a:r>
            <a:r>
              <a:rPr lang="zh-CN" altLang="en-US" sz="2800" b="1" smtClean="0">
                <a:solidFill>
                  <a:schemeClr val="accent2"/>
                </a:solidFill>
              </a:rPr>
              <a:t>米</a:t>
            </a:r>
            <a:r>
              <a:rPr lang="en-US" altLang="zh-CN" sz="2800" b="1" smtClean="0">
                <a:solidFill>
                  <a:schemeClr val="accent2"/>
                </a:solidFill>
              </a:rPr>
              <a:t>.(           )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2800" b="1" smtClean="0">
              <a:solidFill>
                <a:schemeClr val="accent2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smtClean="0">
                <a:solidFill>
                  <a:schemeClr val="accent2"/>
                </a:solidFill>
              </a:rPr>
              <a:t>A.</a:t>
            </a:r>
            <a:r>
              <a:rPr lang="zh-CN" altLang="en-US" sz="2800" b="1" smtClean="0">
                <a:solidFill>
                  <a:schemeClr val="accent2"/>
                </a:solidFill>
              </a:rPr>
              <a:t>作比较        </a:t>
            </a:r>
            <a:r>
              <a:rPr lang="en-US" altLang="zh-CN" sz="2800" b="1" smtClean="0">
                <a:solidFill>
                  <a:schemeClr val="accent2"/>
                </a:solidFill>
              </a:rPr>
              <a:t>B.</a:t>
            </a:r>
            <a:r>
              <a:rPr lang="zh-CN" altLang="en-US" sz="2800" b="1" smtClean="0">
                <a:solidFill>
                  <a:schemeClr val="accent2"/>
                </a:solidFill>
              </a:rPr>
              <a:t>举例子         </a:t>
            </a:r>
            <a:r>
              <a:rPr lang="en-US" altLang="zh-CN" sz="2800" b="1" smtClean="0">
                <a:solidFill>
                  <a:schemeClr val="accent2"/>
                </a:solidFill>
              </a:rPr>
              <a:t>C.</a:t>
            </a:r>
            <a:r>
              <a:rPr lang="zh-CN" altLang="en-US" sz="2800" b="1" smtClean="0">
                <a:solidFill>
                  <a:schemeClr val="accent2"/>
                </a:solidFill>
              </a:rPr>
              <a:t>列数字        </a:t>
            </a:r>
            <a:r>
              <a:rPr lang="en-US" altLang="zh-CN" sz="2800" b="1" smtClean="0">
                <a:solidFill>
                  <a:schemeClr val="accent2"/>
                </a:solidFill>
              </a:rPr>
              <a:t>D.</a:t>
            </a:r>
            <a:r>
              <a:rPr lang="zh-CN" altLang="en-US" sz="2800" b="1" smtClean="0">
                <a:solidFill>
                  <a:schemeClr val="accent2"/>
                </a:solidFill>
              </a:rPr>
              <a:t>打比方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56325" y="4149725"/>
            <a:ext cx="500063" cy="357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altLang="zh-CN" sz="2800" b="1">
                <a:solidFill>
                  <a:schemeClr val="accent2"/>
                </a:solidFill>
              </a:rPr>
              <a:t>C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956550" y="3573463"/>
            <a:ext cx="500063" cy="357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altLang="zh-CN" sz="2800" b="1">
                <a:solidFill>
                  <a:schemeClr val="accent2"/>
                </a:solidFill>
              </a:rPr>
              <a:t>A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148263" y="3141663"/>
            <a:ext cx="500062" cy="357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altLang="zh-CN" b="1">
                <a:solidFill>
                  <a:schemeClr val="accent2"/>
                </a:solidFill>
              </a:rPr>
              <a:t> </a:t>
            </a:r>
            <a:r>
              <a:rPr lang="en-US" altLang="zh-CN" sz="2800" b="1">
                <a:solidFill>
                  <a:schemeClr val="accent2"/>
                </a:solidFill>
              </a:rPr>
              <a:t>D 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87450" y="2636838"/>
            <a:ext cx="500063" cy="357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altLang="zh-CN" sz="2800" b="1">
                <a:solidFill>
                  <a:schemeClr val="accent2"/>
                </a:solidFill>
              </a:rPr>
              <a:t>B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6" descr="2009119192922310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468313" y="333375"/>
            <a:ext cx="7704137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0" lvl="2" indent="-228600">
              <a:defRPr/>
            </a:pPr>
            <a:r>
              <a:rPr kumimoji="1" lang="zh-CN" altLang="en-US" sz="4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在现代化的建筑中，</a:t>
            </a:r>
          </a:p>
          <a:p>
            <a:pPr marL="1143000" lvl="2" indent="-228600">
              <a:defRPr/>
            </a:pPr>
            <a:r>
              <a:rPr kumimoji="1" lang="zh-CN" altLang="en-US" sz="4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新型玻璃</a:t>
            </a:r>
            <a:r>
              <a:rPr kumimoji="1"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</a:rPr>
              <a:t>正在</a:t>
            </a:r>
            <a:r>
              <a:rPr kumimoji="1" lang="zh-CN" altLang="en-US" sz="4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起着重要</a:t>
            </a:r>
          </a:p>
          <a:p>
            <a:pPr marL="1143000" lvl="2" indent="-228600">
              <a:defRPr/>
            </a:pPr>
            <a:r>
              <a:rPr kumimoji="1" lang="zh-CN" altLang="en-US" sz="4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作用；在新型玻璃的研</a:t>
            </a:r>
          </a:p>
          <a:p>
            <a:pPr marL="1143000" lvl="2" indent="-228600">
              <a:defRPr/>
            </a:pPr>
            <a:r>
              <a:rPr kumimoji="1" lang="zh-CN" altLang="en-US" sz="4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制中，人们</a:t>
            </a:r>
            <a:r>
              <a:rPr kumimoji="1"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将会</a:t>
            </a:r>
            <a:r>
              <a:rPr kumimoji="1" lang="zh-CN" altLang="en-US" sz="4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创造出</a:t>
            </a:r>
          </a:p>
          <a:p>
            <a:pPr marL="1143000" lvl="2" indent="-228600">
              <a:defRPr/>
            </a:pPr>
            <a:r>
              <a:rPr kumimoji="1" lang="zh-CN" altLang="en-US" sz="4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更多的奇迹。</a:t>
            </a:r>
            <a:endParaRPr kumimoji="1" lang="en-US" altLang="zh-CN" sz="48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79" name="矩形 3"/>
          <p:cNvSpPr>
            <a:spLocks noChangeArrowheads="1"/>
          </p:cNvSpPr>
          <p:nvPr/>
        </p:nvSpPr>
        <p:spPr bwMode="auto">
          <a:xfrm>
            <a:off x="214313" y="285750"/>
            <a:ext cx="6357937" cy="1071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/>
          <a:lstStyle/>
          <a:p>
            <a:endParaRPr lang="zh-CN" altLang="en-US" sz="6000" b="1">
              <a:solidFill>
                <a:schemeClr val="tx2"/>
              </a:solidFill>
              <a:ea typeface="方正舒体"/>
              <a:cs typeface="方正舒体"/>
            </a:endParaRPr>
          </a:p>
        </p:txBody>
      </p:sp>
      <p:sp>
        <p:nvSpPr>
          <p:cNvPr id="24580" name="矩形 5"/>
          <p:cNvSpPr>
            <a:spLocks noChangeArrowheads="1"/>
          </p:cNvSpPr>
          <p:nvPr/>
        </p:nvSpPr>
        <p:spPr bwMode="auto">
          <a:xfrm>
            <a:off x="-857250" y="1500188"/>
            <a:ext cx="9429750" cy="857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/>
          <a:lstStyle/>
          <a:p>
            <a:endParaRPr lang="en-US" altLang="zh-CN" sz="5400" b="1">
              <a:solidFill>
                <a:srgbClr val="CC00CC"/>
              </a:solidFill>
              <a:ea typeface="方正舒体"/>
              <a:cs typeface="方正舒体"/>
            </a:endParaRPr>
          </a:p>
          <a:p>
            <a:endParaRPr lang="en-US" altLang="zh-CN" sz="5400" b="1">
              <a:solidFill>
                <a:srgbClr val="CC00CC"/>
              </a:solidFill>
              <a:ea typeface="方正舒体"/>
              <a:cs typeface="方正舒体"/>
            </a:endParaRPr>
          </a:p>
          <a:p>
            <a:endParaRPr lang="zh-CN" altLang="en-US" sz="5400" b="1">
              <a:solidFill>
                <a:srgbClr val="CC00CC"/>
              </a:solidFill>
              <a:ea typeface="方正舒体"/>
              <a:cs typeface="方正舒体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4" descr="http_imgload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800"/>
            <a:ext cx="9144000" cy="695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24075" y="981075"/>
            <a:ext cx="4857750" cy="1227138"/>
          </a:xfrm>
        </p:spPr>
        <p:txBody>
          <a:bodyPr/>
          <a:lstStyle/>
          <a:p>
            <a:pPr eaLnBrk="1" hangingPunct="1"/>
            <a:r>
              <a:rPr lang="zh-CN" altLang="en-US" sz="5400" b="1" smtClean="0">
                <a:solidFill>
                  <a:srgbClr val="FF0066"/>
                </a:solidFill>
              </a:rPr>
              <a:t>作业</a:t>
            </a:r>
            <a:r>
              <a:rPr lang="en-US" altLang="zh-CN" sz="5400" b="1" smtClean="0">
                <a:solidFill>
                  <a:srgbClr val="FF0066"/>
                </a:solidFill>
              </a:rPr>
              <a:t>: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550" y="2071688"/>
            <a:ext cx="7200900" cy="4525962"/>
          </a:xfrm>
        </p:spPr>
        <p:txBody>
          <a:bodyPr/>
          <a:lstStyle/>
          <a:p>
            <a:pPr eaLnBrk="1" hangingPunct="1">
              <a:buFont typeface="Wingdings" pitchFamily="2" charset="2"/>
              <a:buBlip>
                <a:blip r:embed="rId3"/>
              </a:buBlip>
            </a:pPr>
            <a:r>
              <a:rPr kumimoji="1"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读了这篇课文，你还想发明什么样的新型玻璃，或者新型房子、桥梁、道路</a:t>
            </a:r>
            <a:r>
              <a:rPr kumimoji="1"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……</a:t>
            </a:r>
            <a:r>
              <a:rPr kumimoji="1"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把你的想法先讲给爸爸、妈妈或者老师听，再</a:t>
            </a:r>
            <a:r>
              <a:rPr lang="zh-CN" altLang="en-US" b="1" smtClean="0"/>
              <a:t>用一两段话写下来，讲清楚它的特点和用途。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/>
              <a:t>（如果能运用上一至两种说明方法就更棒了）。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42"/>
          <p:cNvSpPr txBox="1">
            <a:spLocks noChangeArrowheads="1"/>
          </p:cNvSpPr>
          <p:nvPr/>
        </p:nvSpPr>
        <p:spPr bwMode="auto">
          <a:xfrm>
            <a:off x="2362200" y="5105400"/>
            <a:ext cx="399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chemeClr val="bg1"/>
                </a:solidFill>
                <a:latin typeface="Times New Roman" pitchFamily="18" charset="0"/>
                <a:ea typeface="华文新魏"/>
                <a:cs typeface="华文新魏"/>
              </a:rPr>
              <a:t>北海小学  贝秉聪</a:t>
            </a:r>
          </a:p>
        </p:txBody>
      </p:sp>
      <p:pic>
        <p:nvPicPr>
          <p:cNvPr id="14338" name="Picture 43" descr="0103_eXuEt5nIktNN"/>
          <p:cNvPicPr>
            <a:picLocks noChangeAspect="1" noChangeArrowheads="1"/>
          </p:cNvPicPr>
          <p:nvPr/>
        </p:nvPicPr>
        <p:blipFill>
          <a:blip r:embed="rId2">
            <a:lum bright="-12000" contrast="-12000"/>
          </a:blip>
          <a:srcRect/>
          <a:stretch>
            <a:fillRect/>
          </a:stretch>
        </p:blipFill>
        <p:spPr bwMode="auto">
          <a:xfrm>
            <a:off x="0" y="-320675"/>
            <a:ext cx="9144000" cy="717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WordArt 45"/>
          <p:cNvSpPr>
            <a:spLocks noChangeArrowheads="1" noChangeShapeType="1" noTextEdit="1"/>
          </p:cNvSpPr>
          <p:nvPr/>
        </p:nvSpPr>
        <p:spPr bwMode="auto">
          <a:xfrm>
            <a:off x="704850" y="1714500"/>
            <a:ext cx="7467600" cy="236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chemeClr val="hlink"/>
                  </a:solidFill>
                  <a:miter lim="800000"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新型玻璃</a:t>
            </a:r>
          </a:p>
        </p:txBody>
      </p:sp>
      <p:sp>
        <p:nvSpPr>
          <p:cNvPr id="14340" name="Text Box 1030"/>
          <p:cNvSpPr txBox="1">
            <a:spLocks noChangeArrowheads="1"/>
          </p:cNvSpPr>
          <p:nvPr/>
        </p:nvSpPr>
        <p:spPr bwMode="auto">
          <a:xfrm>
            <a:off x="6011863" y="5214938"/>
            <a:ext cx="3132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AC1484"/>
                </a:solidFill>
              </a:rPr>
              <a:t>执教</a:t>
            </a:r>
            <a:r>
              <a:rPr lang="en-US" altLang="zh-CN" sz="3600" b="1">
                <a:solidFill>
                  <a:srgbClr val="AC1484"/>
                </a:solidFill>
              </a:rPr>
              <a:t>:</a:t>
            </a:r>
            <a:r>
              <a:rPr lang="zh-CN" altLang="en-US" sz="3600" b="1">
                <a:solidFill>
                  <a:srgbClr val="AC1484"/>
                </a:solidFill>
              </a:rPr>
              <a:t>曹园园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5229225"/>
            <a:ext cx="5364163" cy="1143000"/>
          </a:xfrm>
        </p:spPr>
        <p:txBody>
          <a:bodyPr/>
          <a:lstStyle/>
          <a:p>
            <a:r>
              <a:rPr lang="zh-CN" altLang="en-US" sz="5400" b="1" smtClean="0">
                <a:solidFill>
                  <a:srgbClr val="000099"/>
                </a:solidFill>
              </a:rPr>
              <a:t>夹丝网防盗玻璃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6" descr="http_imgload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524625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zh-CN" altLang="en-US" sz="5400" b="1" smtClean="0"/>
              <a:t>这种玻璃叫“夹丝网防盗玻璃”，博物馆可以采用，银行可以采用，珠宝店可以采用，存放重要图纸、文件的建筑物也可以采用。</a:t>
            </a:r>
            <a:endParaRPr lang="en-US" altLang="zh-CN" sz="5400" b="1" smtClean="0"/>
          </a:p>
          <a:p>
            <a:pPr eaLnBrk="1" hangingPunct="1">
              <a:buFont typeface="Wingdings" pitchFamily="2" charset="2"/>
              <a:buNone/>
            </a:pPr>
            <a:endParaRPr lang="zh-CN" altLang="en-US" sz="4000" b="1" smtClean="0">
              <a:solidFill>
                <a:schemeClr val="hlink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4000" b="1" smtClean="0">
                <a:solidFill>
                  <a:srgbClr val="FF0066"/>
                </a:solidFill>
              </a:rPr>
              <a:t>可以</a:t>
            </a:r>
            <a:r>
              <a:rPr lang="en-US" altLang="zh-CN" sz="4000" b="1" smtClean="0">
                <a:solidFill>
                  <a:srgbClr val="FF0066"/>
                </a:solidFill>
              </a:rPr>
              <a:t>……</a:t>
            </a:r>
            <a:r>
              <a:rPr lang="zh-CN" altLang="en-US" sz="4000" b="1" smtClean="0">
                <a:solidFill>
                  <a:srgbClr val="FF0066"/>
                </a:solidFill>
              </a:rPr>
              <a:t>可以</a:t>
            </a:r>
            <a:r>
              <a:rPr lang="en-US" altLang="zh-CN" sz="4000" b="1" smtClean="0">
                <a:solidFill>
                  <a:srgbClr val="FF0066"/>
                </a:solidFill>
              </a:rPr>
              <a:t>……</a:t>
            </a:r>
            <a:r>
              <a:rPr lang="zh-CN" altLang="en-US" sz="4000" b="1" smtClean="0">
                <a:solidFill>
                  <a:srgbClr val="FF0066"/>
                </a:solidFill>
              </a:rPr>
              <a:t>可以</a:t>
            </a:r>
            <a:r>
              <a:rPr lang="en-US" altLang="zh-CN" sz="4000" b="1" smtClean="0">
                <a:solidFill>
                  <a:srgbClr val="FF0066"/>
                </a:solidFill>
              </a:rPr>
              <a:t>……</a:t>
            </a:r>
            <a:r>
              <a:rPr lang="zh-CN" altLang="en-US" sz="4000" b="1" smtClean="0">
                <a:solidFill>
                  <a:srgbClr val="FF0066"/>
                </a:solidFill>
              </a:rPr>
              <a:t>也可以</a:t>
            </a:r>
            <a:r>
              <a:rPr lang="en-US" altLang="zh-CN" sz="4000" b="1" smtClean="0">
                <a:solidFill>
                  <a:srgbClr val="FF0066"/>
                </a:solidFill>
              </a:rPr>
              <a:t>……</a:t>
            </a:r>
            <a:endParaRPr lang="zh-CN" altLang="en-US" sz="4400" b="1" smtClean="0">
              <a:solidFill>
                <a:srgbClr val="FF0066"/>
              </a:solidFill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042988" y="1628775"/>
            <a:ext cx="1562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54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可以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140200" y="765175"/>
            <a:ext cx="1562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54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可以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538913" y="1628775"/>
            <a:ext cx="1562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54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可以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411413" y="3284538"/>
            <a:ext cx="22510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54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也可以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15365" grpId="0" autoUpdateAnimBg="0"/>
      <p:bldP spid="15366" grpId="0" autoUpdateAnimBg="0"/>
      <p:bldP spid="1536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5913"/>
            <a:ext cx="11844338" cy="745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987675" y="-242888"/>
            <a:ext cx="4826000" cy="1143001"/>
          </a:xfrm>
        </p:spPr>
        <p:txBody>
          <a:bodyPr/>
          <a:lstStyle/>
          <a:p>
            <a:r>
              <a:rPr lang="zh-CN" altLang="en-US" sz="5400" b="1" smtClean="0">
                <a:solidFill>
                  <a:srgbClr val="000099"/>
                </a:solidFill>
              </a:rPr>
              <a:t>夹  丝  玻  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571500" y="1782763"/>
            <a:ext cx="137160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kumimoji="1" lang="zh-CN" altLang="en-US" sz="5400" b="1">
                <a:solidFill>
                  <a:srgbClr val="FFFF00"/>
                </a:solidFill>
                <a:latin typeface="华文新魏"/>
                <a:ea typeface="华文新魏"/>
                <a:cs typeface="华文新魏"/>
              </a:rPr>
              <a:t>变色玻璃</a:t>
            </a:r>
          </a:p>
          <a:p>
            <a:endParaRPr kumimoji="1" lang="en-US" altLang="zh-CN" sz="2400" b="1">
              <a:latin typeface="Times New Roman" pitchFamily="18" charset="0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468313" y="1916113"/>
            <a:ext cx="403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kumimoji="1" lang="zh-CN" altLang="zh-CN" sz="5400">
              <a:solidFill>
                <a:srgbClr val="FFFF00"/>
              </a:solidFill>
              <a:latin typeface="华文新魏"/>
              <a:ea typeface="华文新魏"/>
              <a:cs typeface="华文新魏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2843213" y="260350"/>
            <a:ext cx="54006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zh-CN" altLang="en-US" sz="5400">
                <a:solidFill>
                  <a:srgbClr val="FFFF00"/>
                </a:solidFill>
                <a:latin typeface="华文新魏"/>
                <a:ea typeface="华文新魏"/>
                <a:cs typeface="华文新魏"/>
              </a:rPr>
              <a:t>吸  热  玻  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755650" y="0"/>
            <a:ext cx="100647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000099"/>
                </a:solidFill>
                <a:latin typeface="华文新魏"/>
              </a:rPr>
              <a:t>吃音玻璃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39" name="Group 55"/>
          <p:cNvGraphicFramePr>
            <a:graphicFrameLocks noGrp="1"/>
          </p:cNvGraphicFramePr>
          <p:nvPr/>
        </p:nvGraphicFramePr>
        <p:xfrm>
          <a:off x="304800" y="762000"/>
          <a:ext cx="8839200" cy="5475288"/>
        </p:xfrm>
        <a:graphic>
          <a:graphicData uri="http://schemas.openxmlformats.org/drawingml/2006/table">
            <a:tbl>
              <a:tblPr/>
              <a:tblGrid>
                <a:gridCol w="3200400"/>
                <a:gridCol w="2552700"/>
                <a:gridCol w="30861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新型玻璃名称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特点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作用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3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0145" name="Group 33"/>
          <p:cNvGrpSpPr>
            <a:grpSpLocks/>
          </p:cNvGrpSpPr>
          <p:nvPr/>
        </p:nvGrpSpPr>
        <p:grpSpPr bwMode="auto">
          <a:xfrm>
            <a:off x="3581400" y="1524000"/>
            <a:ext cx="4191000" cy="854075"/>
            <a:chOff x="2256" y="960"/>
            <a:chExt cx="2640" cy="538"/>
          </a:xfrm>
        </p:grpSpPr>
        <p:sp>
          <p:nvSpPr>
            <p:cNvPr id="21556" name="Text Box 34"/>
            <p:cNvSpPr txBox="1">
              <a:spLocks noChangeArrowheads="1"/>
            </p:cNvSpPr>
            <p:nvPr/>
          </p:nvSpPr>
          <p:spPr bwMode="auto">
            <a:xfrm>
              <a:off x="2256" y="1056"/>
              <a:ext cx="1680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000" b="1">
                  <a:solidFill>
                    <a:schemeClr val="accent2"/>
                  </a:solidFill>
                  <a:latin typeface="Times New Roman" pitchFamily="18" charset="0"/>
                  <a:ea typeface="黑体" pitchFamily="2" charset="-122"/>
                </a:rPr>
                <a:t>自动报警</a:t>
              </a:r>
            </a:p>
          </p:txBody>
        </p:sp>
        <p:sp>
          <p:nvSpPr>
            <p:cNvPr id="21557" name="Text Box 35"/>
            <p:cNvSpPr txBox="1">
              <a:spLocks noChangeArrowheads="1"/>
            </p:cNvSpPr>
            <p:nvPr/>
          </p:nvSpPr>
          <p:spPr bwMode="auto">
            <a:xfrm>
              <a:off x="4080" y="960"/>
              <a:ext cx="8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FF0066"/>
                  </a:solidFill>
                  <a:latin typeface="Times New Roman" pitchFamily="18" charset="0"/>
                  <a:ea typeface="黑体" pitchFamily="2" charset="-122"/>
                </a:rPr>
                <a:t>防盗</a:t>
              </a:r>
            </a:p>
          </p:txBody>
        </p:sp>
      </p:grpSp>
      <p:grpSp>
        <p:nvGrpSpPr>
          <p:cNvPr id="90148" name="Group 36"/>
          <p:cNvGrpSpPr>
            <a:grpSpLocks/>
          </p:cNvGrpSpPr>
          <p:nvPr/>
        </p:nvGrpSpPr>
        <p:grpSpPr bwMode="auto">
          <a:xfrm>
            <a:off x="3429000" y="2514600"/>
            <a:ext cx="6096000" cy="641350"/>
            <a:chOff x="2160" y="1584"/>
            <a:chExt cx="3840" cy="404"/>
          </a:xfrm>
        </p:grpSpPr>
        <p:sp>
          <p:nvSpPr>
            <p:cNvPr id="21554" name="Text Box 37"/>
            <p:cNvSpPr txBox="1">
              <a:spLocks noChangeArrowheads="1"/>
            </p:cNvSpPr>
            <p:nvPr/>
          </p:nvSpPr>
          <p:spPr bwMode="auto">
            <a:xfrm>
              <a:off x="2160" y="1584"/>
              <a:ext cx="16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600" b="1">
                  <a:solidFill>
                    <a:schemeClr val="accent2"/>
                  </a:solidFill>
                  <a:latin typeface="Times New Roman" pitchFamily="18" charset="0"/>
                  <a:ea typeface="黑体" pitchFamily="2" charset="-122"/>
                </a:rPr>
                <a:t>坚硬、安全</a:t>
              </a:r>
            </a:p>
          </p:txBody>
        </p:sp>
        <p:sp>
          <p:nvSpPr>
            <p:cNvPr id="21555" name="Text Box 38"/>
            <p:cNvSpPr txBox="1">
              <a:spLocks noChangeArrowheads="1"/>
            </p:cNvSpPr>
            <p:nvPr/>
          </p:nvSpPr>
          <p:spPr bwMode="auto">
            <a:xfrm>
              <a:off x="3792" y="1584"/>
              <a:ext cx="220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FF0066"/>
                  </a:solidFill>
                  <a:latin typeface="Times New Roman" pitchFamily="18" charset="0"/>
                  <a:ea typeface="黑体" pitchFamily="2" charset="-122"/>
                </a:rPr>
                <a:t>高层建筑物使用</a:t>
              </a:r>
            </a:p>
          </p:txBody>
        </p:sp>
      </p:grpSp>
      <p:grpSp>
        <p:nvGrpSpPr>
          <p:cNvPr id="90151" name="Group 39"/>
          <p:cNvGrpSpPr>
            <a:grpSpLocks/>
          </p:cNvGrpSpPr>
          <p:nvPr/>
        </p:nvGrpSpPr>
        <p:grpSpPr bwMode="auto">
          <a:xfrm>
            <a:off x="3492500" y="3213100"/>
            <a:ext cx="6096000" cy="1447800"/>
            <a:chOff x="2208" y="2016"/>
            <a:chExt cx="3840" cy="912"/>
          </a:xfrm>
        </p:grpSpPr>
        <p:sp>
          <p:nvSpPr>
            <p:cNvPr id="21552" name="Text Box 40"/>
            <p:cNvSpPr txBox="1">
              <a:spLocks noChangeArrowheads="1"/>
            </p:cNvSpPr>
            <p:nvPr/>
          </p:nvSpPr>
          <p:spPr bwMode="auto">
            <a:xfrm>
              <a:off x="2208" y="2016"/>
              <a:ext cx="2496" cy="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sz="2800" b="1">
                  <a:solidFill>
                    <a:schemeClr val="accent2"/>
                  </a:solidFill>
                  <a:latin typeface="Times New Roman" pitchFamily="18" charset="0"/>
                  <a:ea typeface="黑体" pitchFamily="2" charset="-122"/>
                </a:rPr>
                <a:t>反射阳光、能随</a:t>
              </a:r>
            </a:p>
            <a:p>
              <a:pPr>
                <a:spcBef>
                  <a:spcPct val="20000"/>
                </a:spcBef>
              </a:pPr>
              <a:r>
                <a:rPr kumimoji="1" lang="zh-CN" altLang="en-US" sz="2800" b="1">
                  <a:solidFill>
                    <a:schemeClr val="accent2"/>
                  </a:solidFill>
                  <a:latin typeface="Times New Roman" pitchFamily="18" charset="0"/>
                  <a:ea typeface="黑体" pitchFamily="2" charset="-122"/>
                </a:rPr>
                <a:t>阳光强弱变色</a:t>
              </a:r>
            </a:p>
            <a:p>
              <a:endParaRPr kumimoji="1" lang="en-US" altLang="zh-CN" sz="2400">
                <a:latin typeface="Times New Roman" pitchFamily="18" charset="0"/>
              </a:endParaRPr>
            </a:p>
          </p:txBody>
        </p:sp>
        <p:sp>
          <p:nvSpPr>
            <p:cNvPr id="21553" name="Text Box 41"/>
            <p:cNvSpPr txBox="1">
              <a:spLocks noChangeArrowheads="1"/>
            </p:cNvSpPr>
            <p:nvPr/>
          </p:nvSpPr>
          <p:spPr bwMode="auto">
            <a:xfrm>
              <a:off x="3984" y="2218"/>
              <a:ext cx="2064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sz="3200" b="1">
                  <a:solidFill>
                    <a:srgbClr val="FF0066"/>
                  </a:solidFill>
                  <a:latin typeface="Times New Roman" pitchFamily="18" charset="0"/>
                  <a:ea typeface="黑体" pitchFamily="2" charset="-122"/>
                </a:rPr>
                <a:t>调节室内光线</a:t>
              </a:r>
            </a:p>
            <a:p>
              <a:pPr>
                <a:spcBef>
                  <a:spcPct val="50000"/>
                </a:spcBef>
              </a:pPr>
              <a:endParaRPr kumimoji="1" lang="en-US" altLang="zh-CN" sz="2400">
                <a:latin typeface="Times New Roman" pitchFamily="18" charset="0"/>
              </a:endParaRPr>
            </a:p>
          </p:txBody>
        </p:sp>
      </p:grpSp>
      <p:grpSp>
        <p:nvGrpSpPr>
          <p:cNvPr id="90154" name="Group 42"/>
          <p:cNvGrpSpPr>
            <a:grpSpLocks/>
          </p:cNvGrpSpPr>
          <p:nvPr/>
        </p:nvGrpSpPr>
        <p:grpSpPr bwMode="auto">
          <a:xfrm>
            <a:off x="3581400" y="4365625"/>
            <a:ext cx="5562600" cy="1711325"/>
            <a:chOff x="2248" y="2688"/>
            <a:chExt cx="3320" cy="3200"/>
          </a:xfrm>
        </p:grpSpPr>
        <p:sp>
          <p:nvSpPr>
            <p:cNvPr id="21550" name="Text Box 43"/>
            <p:cNvSpPr txBox="1">
              <a:spLocks noChangeArrowheads="1"/>
            </p:cNvSpPr>
            <p:nvPr/>
          </p:nvSpPr>
          <p:spPr bwMode="auto">
            <a:xfrm>
              <a:off x="2248" y="2688"/>
              <a:ext cx="1680" cy="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sz="3200" b="1">
                  <a:solidFill>
                    <a:schemeClr val="accent2"/>
                  </a:solidFill>
                  <a:latin typeface="Times New Roman" pitchFamily="18" charset="0"/>
                  <a:ea typeface="黑体" pitchFamily="2" charset="-122"/>
                </a:rPr>
                <a:t>吸热、阻挡</a:t>
              </a:r>
            </a:p>
            <a:p>
              <a:pPr>
                <a:spcBef>
                  <a:spcPct val="20000"/>
                </a:spcBef>
              </a:pPr>
              <a:r>
                <a:rPr kumimoji="1" lang="zh-CN" altLang="en-US" sz="3200" b="1">
                  <a:solidFill>
                    <a:schemeClr val="accent2"/>
                  </a:solidFill>
                  <a:latin typeface="Times New Roman" pitchFamily="18" charset="0"/>
                  <a:ea typeface="黑体" pitchFamily="2" charset="-122"/>
                </a:rPr>
                <a:t>冷空气</a:t>
              </a:r>
            </a:p>
            <a:p>
              <a:pPr>
                <a:spcBef>
                  <a:spcPct val="50000"/>
                </a:spcBef>
              </a:pPr>
              <a:endParaRPr kumimoji="1" lang="en-US" altLang="zh-CN" sz="2400">
                <a:latin typeface="Times New Roman" pitchFamily="18" charset="0"/>
              </a:endParaRPr>
            </a:p>
          </p:txBody>
        </p:sp>
        <p:sp>
          <p:nvSpPr>
            <p:cNvPr id="21551" name="Rectangle 44"/>
            <p:cNvSpPr>
              <a:spLocks noChangeArrowheads="1"/>
            </p:cNvSpPr>
            <p:nvPr/>
          </p:nvSpPr>
          <p:spPr bwMode="auto">
            <a:xfrm>
              <a:off x="3880" y="2842"/>
              <a:ext cx="1688" cy="1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3200" b="1">
                  <a:solidFill>
                    <a:srgbClr val="FF0066"/>
                  </a:solidFill>
                  <a:latin typeface="Times New Roman" pitchFamily="18" charset="0"/>
                  <a:ea typeface="黑体" pitchFamily="2" charset="-122"/>
                </a:rPr>
                <a:t>让室内冬暖夏凉</a:t>
              </a:r>
            </a:p>
          </p:txBody>
        </p:sp>
      </p:grpSp>
      <p:grpSp>
        <p:nvGrpSpPr>
          <p:cNvPr id="90157" name="Group 45"/>
          <p:cNvGrpSpPr>
            <a:grpSpLocks/>
          </p:cNvGrpSpPr>
          <p:nvPr/>
        </p:nvGrpSpPr>
        <p:grpSpPr bwMode="auto">
          <a:xfrm>
            <a:off x="228600" y="1676400"/>
            <a:ext cx="3505200" cy="4403725"/>
            <a:chOff x="144" y="1056"/>
            <a:chExt cx="2208" cy="2774"/>
          </a:xfrm>
        </p:grpSpPr>
        <p:sp>
          <p:nvSpPr>
            <p:cNvPr id="21545" name="Text Box 46"/>
            <p:cNvSpPr txBox="1">
              <a:spLocks noChangeArrowheads="1"/>
            </p:cNvSpPr>
            <p:nvPr/>
          </p:nvSpPr>
          <p:spPr bwMode="auto">
            <a:xfrm>
              <a:off x="144" y="1056"/>
              <a:ext cx="206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FF0066"/>
                  </a:solidFill>
                  <a:latin typeface="Times New Roman" pitchFamily="18" charset="0"/>
                  <a:ea typeface="黑体" pitchFamily="2" charset="-122"/>
                </a:rPr>
                <a:t>夹丝网防盗玻璃</a:t>
              </a:r>
            </a:p>
          </p:txBody>
        </p:sp>
        <p:sp>
          <p:nvSpPr>
            <p:cNvPr id="21546" name="Text Box 47"/>
            <p:cNvSpPr txBox="1">
              <a:spLocks noChangeArrowheads="1"/>
            </p:cNvSpPr>
            <p:nvPr/>
          </p:nvSpPr>
          <p:spPr bwMode="auto">
            <a:xfrm>
              <a:off x="144" y="1584"/>
              <a:ext cx="220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FF0066"/>
                  </a:solidFill>
                  <a:latin typeface="Times New Roman" pitchFamily="18" charset="0"/>
                  <a:ea typeface="黑体" pitchFamily="2" charset="-122"/>
                </a:rPr>
                <a:t>夹丝网玻璃</a:t>
              </a:r>
            </a:p>
          </p:txBody>
        </p:sp>
        <p:sp>
          <p:nvSpPr>
            <p:cNvPr id="21547" name="Text Box 48"/>
            <p:cNvSpPr txBox="1">
              <a:spLocks noChangeArrowheads="1"/>
            </p:cNvSpPr>
            <p:nvPr/>
          </p:nvSpPr>
          <p:spPr bwMode="auto">
            <a:xfrm>
              <a:off x="288" y="2256"/>
              <a:ext cx="12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FF0066"/>
                  </a:solidFill>
                  <a:latin typeface="Times New Roman" pitchFamily="18" charset="0"/>
                  <a:ea typeface="黑体" pitchFamily="2" charset="-122"/>
                </a:rPr>
                <a:t>变色玻璃</a:t>
              </a:r>
            </a:p>
          </p:txBody>
        </p:sp>
        <p:sp>
          <p:nvSpPr>
            <p:cNvPr id="21548" name="Text Box 49"/>
            <p:cNvSpPr txBox="1">
              <a:spLocks noChangeArrowheads="1"/>
            </p:cNvSpPr>
            <p:nvPr/>
          </p:nvSpPr>
          <p:spPr bwMode="auto">
            <a:xfrm>
              <a:off x="280" y="2851"/>
              <a:ext cx="1392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sz="3200" b="1">
                  <a:solidFill>
                    <a:srgbClr val="FF0066"/>
                  </a:solidFill>
                  <a:latin typeface="Times New Roman" pitchFamily="18" charset="0"/>
                  <a:ea typeface="黑体" pitchFamily="2" charset="-122"/>
                </a:rPr>
                <a:t>吸热玻璃</a:t>
              </a:r>
            </a:p>
            <a:p>
              <a:pPr>
                <a:spcBef>
                  <a:spcPct val="50000"/>
                </a:spcBef>
              </a:pPr>
              <a:endParaRPr kumimoji="1" lang="en-US" altLang="zh-CN" sz="2400">
                <a:latin typeface="Times New Roman" pitchFamily="18" charset="0"/>
              </a:endParaRPr>
            </a:p>
          </p:txBody>
        </p:sp>
        <p:sp>
          <p:nvSpPr>
            <p:cNvPr id="21549" name="Rectangle 50"/>
            <p:cNvSpPr>
              <a:spLocks noChangeArrowheads="1"/>
            </p:cNvSpPr>
            <p:nvPr/>
          </p:nvSpPr>
          <p:spPr bwMode="auto">
            <a:xfrm>
              <a:off x="240" y="3465"/>
              <a:ext cx="11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200" b="1">
                  <a:solidFill>
                    <a:srgbClr val="FF0066"/>
                  </a:solidFill>
                  <a:latin typeface="Times New Roman" pitchFamily="18" charset="0"/>
                  <a:ea typeface="黑体" pitchFamily="2" charset="-122"/>
                </a:rPr>
                <a:t>吃音玻璃</a:t>
              </a:r>
            </a:p>
          </p:txBody>
        </p:sp>
      </p:grpSp>
      <p:grpSp>
        <p:nvGrpSpPr>
          <p:cNvPr id="90163" name="Group 51"/>
          <p:cNvGrpSpPr>
            <a:grpSpLocks/>
          </p:cNvGrpSpPr>
          <p:nvPr/>
        </p:nvGrpSpPr>
        <p:grpSpPr bwMode="auto">
          <a:xfrm>
            <a:off x="3635375" y="5546725"/>
            <a:ext cx="5257800" cy="579438"/>
            <a:chOff x="2352" y="3408"/>
            <a:chExt cx="2928" cy="899"/>
          </a:xfrm>
        </p:grpSpPr>
        <p:sp>
          <p:nvSpPr>
            <p:cNvPr id="21543" name="Text Box 52"/>
            <p:cNvSpPr txBox="1">
              <a:spLocks noChangeArrowheads="1"/>
            </p:cNvSpPr>
            <p:nvPr/>
          </p:nvSpPr>
          <p:spPr bwMode="auto">
            <a:xfrm>
              <a:off x="2352" y="3408"/>
              <a:ext cx="1056" cy="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sz="3200" b="1">
                  <a:solidFill>
                    <a:schemeClr val="accent2"/>
                  </a:solidFill>
                  <a:latin typeface="Times New Roman" pitchFamily="18" charset="0"/>
                  <a:ea typeface="黑体" pitchFamily="2" charset="-122"/>
                </a:rPr>
                <a:t>减少噪音</a:t>
              </a:r>
              <a:endParaRPr kumimoji="1" lang="en-US" altLang="zh-CN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endParaRPr>
            </a:p>
          </p:txBody>
        </p:sp>
        <p:sp>
          <p:nvSpPr>
            <p:cNvPr id="21544" name="Text Box 53"/>
            <p:cNvSpPr txBox="1">
              <a:spLocks noChangeArrowheads="1"/>
            </p:cNvSpPr>
            <p:nvPr/>
          </p:nvSpPr>
          <p:spPr bwMode="auto">
            <a:xfrm>
              <a:off x="3984" y="3408"/>
              <a:ext cx="1296" cy="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zh-CN" altLang="en-US" sz="3200" b="1">
                  <a:solidFill>
                    <a:srgbClr val="FF0066"/>
                  </a:solidFill>
                  <a:latin typeface="Times New Roman" pitchFamily="18" charset="0"/>
                  <a:ea typeface="黑体" pitchFamily="2" charset="-122"/>
                </a:rPr>
                <a:t>消除噪音</a:t>
              </a:r>
              <a:endParaRPr kumimoji="1" lang="en-US" altLang="zh-CN" sz="3200" b="1">
                <a:solidFill>
                  <a:srgbClr val="FF0066"/>
                </a:solidFill>
                <a:latin typeface="Times New Roman" pitchFamily="18" charset="0"/>
                <a:ea typeface="黑体" pitchFamily="2" charset="-122"/>
              </a:endParaRPr>
            </a:p>
          </p:txBody>
        </p:sp>
      </p:grpSp>
      <p:sp>
        <p:nvSpPr>
          <p:cNvPr id="21542" name="Text Box 54"/>
          <p:cNvSpPr txBox="1">
            <a:spLocks noChangeArrowheads="1"/>
          </p:cNvSpPr>
          <p:nvPr/>
        </p:nvSpPr>
        <p:spPr bwMode="auto">
          <a:xfrm>
            <a:off x="250825" y="0"/>
            <a:ext cx="2514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66"/>
                </a:solidFill>
                <a:latin typeface="Times New Roman" pitchFamily="18" charset="0"/>
                <a:ea typeface="华文新魏"/>
                <a:cs typeface="华文新魏"/>
              </a:rPr>
              <a:t>读课文填表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0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1934</TotalTime>
  <Words>545</Words>
  <Application>Microsoft Office PowerPoint</Application>
  <PresentationFormat>全屏显示(4:3)</PresentationFormat>
  <Paragraphs>65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Times New Roman</vt:lpstr>
      <vt:lpstr>黑体</vt:lpstr>
      <vt:lpstr>华文新魏</vt:lpstr>
      <vt:lpstr>方正舒体</vt:lpstr>
      <vt:lpstr>诗情画意</vt:lpstr>
      <vt:lpstr>诗情画意</vt:lpstr>
      <vt:lpstr>幻灯片 1</vt:lpstr>
      <vt:lpstr>幻灯片 2</vt:lpstr>
      <vt:lpstr>夹丝网防盗玻璃</vt:lpstr>
      <vt:lpstr>幻灯片 4</vt:lpstr>
      <vt:lpstr>夹  丝  玻  璃</vt:lpstr>
      <vt:lpstr>幻灯片 6</vt:lpstr>
      <vt:lpstr>幻灯片 7</vt:lpstr>
      <vt:lpstr>幻灯片 8</vt:lpstr>
      <vt:lpstr>幻灯片 9</vt:lpstr>
      <vt:lpstr>放飞想象,发挥潜能!</vt:lpstr>
      <vt:lpstr>幻灯片 11</vt:lpstr>
      <vt:lpstr>幻灯片 12</vt:lpstr>
      <vt:lpstr>作业:</vt:lpstr>
    </vt:vector>
  </TitlesOfParts>
  <Company>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</dc:creator>
  <cp:lastModifiedBy>User</cp:lastModifiedBy>
  <cp:revision>227</cp:revision>
  <dcterms:created xsi:type="dcterms:W3CDTF">2002-12-01T06:28:15Z</dcterms:created>
  <dcterms:modified xsi:type="dcterms:W3CDTF">2011-11-20T09:27:17Z</dcterms:modified>
</cp:coreProperties>
</file>