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523" r:id="rId2"/>
    <p:sldId id="1297" r:id="rId3"/>
    <p:sldId id="1299" r:id="rId4"/>
    <p:sldId id="978" r:id="rId5"/>
    <p:sldId id="1217" r:id="rId6"/>
    <p:sldId id="1300" r:id="rId7"/>
    <p:sldId id="1301" r:id="rId8"/>
    <p:sldId id="1302" r:id="rId9"/>
    <p:sldId id="1430" r:id="rId10"/>
    <p:sldId id="1304" r:id="rId11"/>
    <p:sldId id="1305" r:id="rId12"/>
    <p:sldId id="1220" r:id="rId13"/>
    <p:sldId id="636" r:id="rId14"/>
    <p:sldId id="1221" r:id="rId15"/>
    <p:sldId id="748" r:id="rId16"/>
    <p:sldId id="586" r:id="rId17"/>
    <p:sldId id="993" r:id="rId18"/>
    <p:sldId id="1433" r:id="rId19"/>
    <p:sldId id="1434" r:id="rId20"/>
    <p:sldId id="1435" r:id="rId21"/>
    <p:sldId id="991" r:id="rId22"/>
    <p:sldId id="1238" r:id="rId23"/>
    <p:sldId id="1224" r:id="rId24"/>
    <p:sldId id="1436" r:id="rId25"/>
    <p:sldId id="1437" r:id="rId26"/>
    <p:sldId id="1438" r:id="rId27"/>
    <p:sldId id="941" r:id="rId28"/>
    <p:sldId id="1232" r:id="rId29"/>
    <p:sldId id="1244" r:id="rId30"/>
    <p:sldId id="1243" r:id="rId31"/>
    <p:sldId id="1246" r:id="rId32"/>
    <p:sldId id="1443" r:id="rId33"/>
    <p:sldId id="1444" r:id="rId34"/>
    <p:sldId id="1431" r:id="rId35"/>
    <p:sldId id="1441" r:id="rId36"/>
    <p:sldId id="1440" r:id="rId37"/>
    <p:sldId id="1439" r:id="rId38"/>
    <p:sldId id="1442" r:id="rId39"/>
    <p:sldId id="1241" r:id="rId40"/>
    <p:sldId id="1242" r:id="rId41"/>
    <p:sldId id="1234" r:id="rId42"/>
    <p:sldId id="1388" r:id="rId43"/>
    <p:sldId id="1448" r:id="rId44"/>
    <p:sldId id="1451" r:id="rId45"/>
    <p:sldId id="1004" r:id="rId46"/>
    <p:sldId id="1216" r:id="rId47"/>
    <p:sldId id="1447" r:id="rId48"/>
    <p:sldId id="1445" r:id="rId49"/>
    <p:sldId id="1446" r:id="rId50"/>
    <p:sldId id="1007" r:id="rId51"/>
    <p:sldId id="1452" r:id="rId52"/>
  </p:sldIdLst>
  <p:sldSz cx="9144000" cy="5143500" type="screen16x9"/>
  <p:notesSz cx="6858000" cy="9144000"/>
  <p:embeddedFontLst>
    <p:embeddedFont>
      <p:font typeface="微软雅黑" pitchFamily="34" charset="-122"/>
      <p:regular r:id="rId55"/>
      <p:bold r:id="rId56"/>
    </p:embeddedFont>
    <p:embeddedFont>
      <p:font typeface="黑体" pitchFamily="49" charset="-122"/>
      <p:regular r:id="rId57"/>
    </p:embeddedFont>
    <p:embeddedFont>
      <p:font typeface="楷体" pitchFamily="49" charset="-122"/>
      <p:regular r:id="rId58"/>
    </p:embeddedFont>
    <p:embeddedFont>
      <p:font typeface="汉语拼音" charset="0"/>
      <p:regular r:id="rId59"/>
    </p:embeddedFont>
    <p:embeddedFont>
      <p:font typeface="幼圆" charset="-122"/>
      <p:regular r:id="rId60"/>
    </p:embeddedFont>
    <p:embeddedFont>
      <p:font typeface="华文楷体" charset="-122"/>
      <p:regular r:id="rId61"/>
    </p:embeddedFont>
    <p:embeddedFont>
      <p:font typeface="Calibri" pitchFamily="34" charset="0"/>
      <p:regular r:id="rId62"/>
      <p:bold r:id="rId63"/>
      <p:italic r:id="rId64"/>
      <p:boldItalic r:id="rId6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91">
          <p15:clr>
            <a:srgbClr val="A4A3A4"/>
          </p15:clr>
        </p15:guide>
        <p15:guide id="2" pos="167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34">
          <p15:clr>
            <a:srgbClr val="A4A3A4"/>
          </p15:clr>
        </p15:guide>
        <p15:guide id="2" pos="23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325D9"/>
    <a:srgbClr val="FF0000"/>
    <a:srgbClr val="0066CC"/>
    <a:srgbClr val="FF6600"/>
    <a:srgbClr val="FFFFCC"/>
    <a:srgbClr val="CC3300"/>
    <a:srgbClr val="0000FF"/>
    <a:srgbClr val="FF00FF"/>
    <a:srgbClr val="FFFFFF"/>
    <a:srgbClr val="00B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1944" y="-930"/>
      </p:cViewPr>
      <p:guideLst>
        <p:guide orient="horz" pos="2391"/>
        <p:guide pos="16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34"/>
        <p:guide pos="232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2020/3/13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462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2020/3/13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3928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3413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3197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1058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2601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7668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2075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2290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9769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8585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81807" y="7814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15  </a:t>
            </a:r>
            <a:r>
              <a:rPr kumimoji="1" lang="zh-CN" altLang="en-US" sz="1400" b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白鹅</a:t>
            </a:r>
          </a:p>
        </p:txBody>
      </p:sp>
      <p:pic>
        <p:nvPicPr>
          <p:cNvPr id="11265" name="Picture 9" descr="图片1"/>
          <p:cNvPicPr>
            <a:picLocks noChangeAspect="1"/>
          </p:cNvPicPr>
          <p:nvPr userDrawn="1"/>
        </p:nvPicPr>
        <p:blipFill>
          <a:blip r:embed="rId8" cstate="print"/>
          <a:srcRect t="12459" b="2333"/>
          <a:stretch>
            <a:fillRect/>
          </a:stretch>
        </p:blipFill>
        <p:spPr>
          <a:xfrm>
            <a:off x="-16510" y="4587973"/>
            <a:ext cx="9176385" cy="590451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jpeg"/><Relationship Id="rId5" Type="http://schemas.openxmlformats.org/officeDocument/2006/relationships/slide" Target="slide27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&#22235;&#19979;&#29983;&#23383;&#35270;&#39057;15&#30333;&#40517;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19971;&#24425;&#22235;&#19979;&#23383;&#35789;&#21548;&#20889;15&#30333;&#40517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38142;&#25509;1&#65306;&#20928;&#35282;.ppt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9.png"/><Relationship Id="rId4" Type="http://schemas.openxmlformats.org/officeDocument/2006/relationships/hyperlink" Target="&#38142;&#25509;3&#65306;&#30333;&#20844;&#40517;.ppt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2235;&#19979;&#35838;&#25991;&#26391;&#35835;15&#30333;&#40517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16666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55864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15">
            <a:hlinkClick r:id="rId4" action="ppaction://hlinksldjump"/>
          </p:cNvPr>
          <p:cNvSpPr txBox="1"/>
          <p:nvPr/>
        </p:nvSpPr>
        <p:spPr>
          <a:xfrm>
            <a:off x="7275010" y="415592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21" name="文本框 14">
            <a:hlinkClick r:id="rId5" action="ppaction://hlinksldjump"/>
          </p:cNvPr>
          <p:cNvSpPr txBox="1"/>
          <p:nvPr/>
        </p:nvSpPr>
        <p:spPr>
          <a:xfrm>
            <a:off x="7275010" y="454790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0" y="103733"/>
            <a:ext cx="3419872" cy="307777"/>
            <a:chOff x="-36512" y="134511"/>
            <a:chExt cx="2771800" cy="307777"/>
          </a:xfrm>
        </p:grpSpPr>
        <p:sp>
          <p:nvSpPr>
            <p:cNvPr id="22" name="矩形 21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文本框 1"/>
            <p:cNvSpPr txBox="1"/>
            <p:nvPr/>
          </p:nvSpPr>
          <p:spPr>
            <a:xfrm>
              <a:off x="46018" y="134511"/>
              <a:ext cx="15320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 语文  四年级  </a:t>
              </a:r>
              <a:r>
                <a:rPr kumimoji="1" lang="zh-CN" altLang="en-US" dirty="0">
                  <a:latin typeface="黑体" panose="02010600030101010101" pitchFamily="49" charset="-122"/>
                  <a:ea typeface="黑体" panose="02010600030101010101" pitchFamily="49" charset="-122"/>
                </a:rPr>
                <a:t>下</a:t>
              </a:r>
              <a:r>
                <a:rPr kumimoji="1" lang="zh-CN" altLang="en-US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册</a:t>
              </a:r>
              <a:endParaRPr kumimoji="1"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24" name="TextBox 48"/>
          <p:cNvSpPr txBox="1"/>
          <p:nvPr/>
        </p:nvSpPr>
        <p:spPr>
          <a:xfrm>
            <a:off x="2416587" y="738272"/>
            <a:ext cx="3888432" cy="992579"/>
          </a:xfrm>
          <a:prstGeom prst="rect">
            <a:avLst/>
          </a:prstGeom>
          <a:solidFill>
            <a:schemeClr val="bg1">
              <a:alpha val="4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15  </a:t>
            </a:r>
            <a:r>
              <a:rPr lang="zh-CN" altLang="en-US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白鹅</a:t>
            </a:r>
            <a:endParaRPr lang="zh-CN" altLang="en-US" sz="6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Picture 4" descr="鹅啊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27655" y="1999615"/>
            <a:ext cx="3067050" cy="2295525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521698" y="2166816"/>
            <a:ext cx="614045" cy="810260"/>
          </a:xfrm>
          <a:prstGeom prst="ellipse">
            <a:avLst/>
          </a:prstGeom>
          <a:solidFill>
            <a:srgbClr val="DCFDFF"/>
          </a:solidFill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22146" y="2254286"/>
            <a:ext cx="535855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</a:p>
        </p:txBody>
      </p:sp>
      <p:sp>
        <p:nvSpPr>
          <p:cNvPr id="23" name="矩形 22"/>
          <p:cNvSpPr/>
          <p:nvPr/>
        </p:nvSpPr>
        <p:spPr>
          <a:xfrm>
            <a:off x="1606241" y="1640726"/>
            <a:ext cx="6917673" cy="931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/>
                <a:ea typeface="楷体"/>
              </a:rPr>
              <a:t>鹅的步调从容，大</a:t>
            </a:r>
            <a:r>
              <a:rPr lang="zh-CN" altLang="en-US" sz="2800" b="1" dirty="0">
                <a:solidFill>
                  <a:srgbClr val="FF0000"/>
                </a:solidFill>
                <a:latin typeface="楷体"/>
                <a:ea typeface="楷体"/>
              </a:rPr>
              <a:t>模</a:t>
            </a:r>
            <a:r>
              <a:rPr lang="zh-CN" altLang="en-US" sz="2800" b="1" dirty="0">
                <a:latin typeface="楷体"/>
                <a:ea typeface="楷体"/>
              </a:rPr>
              <a:t>大样的，颇像京剧里</a:t>
            </a:r>
            <a:r>
              <a:rPr lang="zh-CN" altLang="en-US" sz="2800" b="1" dirty="0" smtClean="0">
                <a:latin typeface="楷体"/>
                <a:ea typeface="楷体"/>
              </a:rPr>
              <a:t>的净角</a:t>
            </a:r>
            <a:r>
              <a:rPr lang="zh-CN" altLang="en-US" sz="2800" b="1" dirty="0">
                <a:latin typeface="楷体"/>
                <a:ea typeface="楷体"/>
              </a:rPr>
              <a:t>出场。</a:t>
            </a:r>
          </a:p>
        </p:txBody>
      </p:sp>
      <p:sp>
        <p:nvSpPr>
          <p:cNvPr id="32" name="矩形 31"/>
          <p:cNvSpPr/>
          <p:nvPr/>
        </p:nvSpPr>
        <p:spPr>
          <a:xfrm>
            <a:off x="4357311" y="1141616"/>
            <a:ext cx="144145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mú </a:t>
            </a:r>
          </a:p>
        </p:txBody>
      </p:sp>
      <p:sp>
        <p:nvSpPr>
          <p:cNvPr id="55" name="矩形 54"/>
          <p:cNvSpPr/>
          <p:nvPr/>
        </p:nvSpPr>
        <p:spPr>
          <a:xfrm>
            <a:off x="1716405" y="3342640"/>
            <a:ext cx="4799811" cy="499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小孩儿总爱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仿大人的动作。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428036" y="2859858"/>
            <a:ext cx="92900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mó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521698" y="2056326"/>
            <a:ext cx="614045" cy="810260"/>
          </a:xfrm>
          <a:prstGeom prst="ellipse">
            <a:avLst/>
          </a:prstGeom>
          <a:solidFill>
            <a:srgbClr val="DCFDFF"/>
          </a:solidFill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22146" y="2166656"/>
            <a:ext cx="535855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</a:t>
            </a:r>
          </a:p>
        </p:txBody>
      </p:sp>
      <p:sp>
        <p:nvSpPr>
          <p:cNvPr id="23" name="矩形 22"/>
          <p:cNvSpPr/>
          <p:nvPr/>
        </p:nvSpPr>
        <p:spPr>
          <a:xfrm>
            <a:off x="1716731" y="1755031"/>
            <a:ext cx="6917673" cy="5001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/>
                <a:ea typeface="楷体"/>
              </a:rPr>
              <a:t>鹅便昂首大叫，似乎责备人们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/>
                <a:ea typeface="楷体"/>
              </a:rPr>
              <a:t>供</a:t>
            </a:r>
            <a:r>
              <a:rPr lang="zh-CN" altLang="en-US" sz="2800" b="1" dirty="0" smtClean="0">
                <a:latin typeface="楷体"/>
                <a:ea typeface="楷体"/>
              </a:rPr>
              <a:t>养不周。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156176" y="1173025"/>
            <a:ext cx="144145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gōng</a:t>
            </a:r>
          </a:p>
        </p:txBody>
      </p:sp>
      <p:sp>
        <p:nvSpPr>
          <p:cNvPr id="55" name="矩形 54"/>
          <p:cNvSpPr/>
          <p:nvPr/>
        </p:nvSpPr>
        <p:spPr>
          <a:xfrm>
            <a:off x="1705471" y="3342640"/>
            <a:ext cx="6250905" cy="499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我的伯伯已经在海关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职三十年了。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873853" y="2843530"/>
            <a:ext cx="157035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gòng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7"/>
          <p:cNvGrpSpPr/>
          <p:nvPr/>
        </p:nvGrpSpPr>
        <p:grpSpPr>
          <a:xfrm>
            <a:off x="7745147" y="3441382"/>
            <a:ext cx="1029163" cy="1074584"/>
            <a:chOff x="2437" y="2032"/>
            <a:chExt cx="1244" cy="1264"/>
          </a:xfrm>
        </p:grpSpPr>
        <p:sp>
          <p:nvSpPr>
            <p:cNvPr id="9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5" name="组合 7"/>
          <p:cNvGrpSpPr/>
          <p:nvPr/>
        </p:nvGrpSpPr>
        <p:grpSpPr>
          <a:xfrm>
            <a:off x="6654578" y="3425631"/>
            <a:ext cx="1029163" cy="1074584"/>
            <a:chOff x="2437" y="2032"/>
            <a:chExt cx="1244" cy="1264"/>
          </a:xfrm>
        </p:grpSpPr>
        <p:sp>
          <p:nvSpPr>
            <p:cNvPr id="2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pic>
        <p:nvPicPr>
          <p:cNvPr id="79" name="图片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1385169" y="556111"/>
            <a:ext cx="335134" cy="472337"/>
          </a:xfrm>
          <a:prstGeom prst="rect">
            <a:avLst/>
          </a:prstGeom>
        </p:spPr>
      </p:pic>
      <p:grpSp>
        <p:nvGrpSpPr>
          <p:cNvPr id="83" name="组合 82"/>
          <p:cNvGrpSpPr/>
          <p:nvPr/>
        </p:nvGrpSpPr>
        <p:grpSpPr>
          <a:xfrm>
            <a:off x="200761" y="572988"/>
            <a:ext cx="1159241" cy="437515"/>
            <a:chOff x="467544" y="1510576"/>
            <a:chExt cx="1159241" cy="437515"/>
          </a:xfrm>
        </p:grpSpPr>
        <p:sp>
          <p:nvSpPr>
            <p:cNvPr id="84" name="TextBox 11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7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会写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54766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46754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63" name="文本框 64"/>
          <p:cNvSpPr txBox="1"/>
          <p:nvPr/>
        </p:nvSpPr>
        <p:spPr>
          <a:xfrm>
            <a:off x="6668720" y="3394978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</a:t>
            </a:r>
          </a:p>
        </p:txBody>
      </p:sp>
      <p:sp>
        <p:nvSpPr>
          <p:cNvPr id="177" name="矩形 176"/>
          <p:cNvSpPr/>
          <p:nvPr/>
        </p:nvSpPr>
        <p:spPr>
          <a:xfrm>
            <a:off x="925634" y="1026404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fèi</a:t>
            </a:r>
          </a:p>
        </p:txBody>
      </p:sp>
      <p:sp>
        <p:nvSpPr>
          <p:cNvPr id="178" name="矩形 177"/>
          <p:cNvSpPr/>
          <p:nvPr/>
        </p:nvSpPr>
        <p:spPr>
          <a:xfrm>
            <a:off x="2078015" y="1031008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cù</a:t>
            </a:r>
          </a:p>
        </p:txBody>
      </p:sp>
      <p:sp>
        <p:nvSpPr>
          <p:cNvPr id="179" name="矩形 178"/>
          <p:cNvSpPr/>
          <p:nvPr/>
        </p:nvSpPr>
        <p:spPr>
          <a:xfrm>
            <a:off x="3059832" y="1059582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pō</a:t>
            </a:r>
          </a:p>
        </p:txBody>
      </p:sp>
      <p:sp>
        <p:nvSpPr>
          <p:cNvPr id="180" name="矩形 179"/>
          <p:cNvSpPr/>
          <p:nvPr/>
        </p:nvSpPr>
        <p:spPr>
          <a:xfrm>
            <a:off x="4131444" y="1076886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jù</a:t>
            </a:r>
          </a:p>
        </p:txBody>
      </p:sp>
      <p:sp>
        <p:nvSpPr>
          <p:cNvPr id="185" name="矩形 184"/>
          <p:cNvSpPr/>
          <p:nvPr/>
        </p:nvSpPr>
        <p:spPr>
          <a:xfrm>
            <a:off x="5223177" y="1076727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gǒu</a:t>
            </a:r>
          </a:p>
        </p:txBody>
      </p:sp>
      <p:sp>
        <p:nvSpPr>
          <p:cNvPr id="186" name="矩形 185"/>
          <p:cNvSpPr/>
          <p:nvPr/>
        </p:nvSpPr>
        <p:spPr>
          <a:xfrm>
            <a:off x="6470250" y="1092601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pì</a:t>
            </a:r>
          </a:p>
        </p:txBody>
      </p:sp>
      <p:sp>
        <p:nvSpPr>
          <p:cNvPr id="187" name="矩形 186"/>
          <p:cNvSpPr/>
          <p:nvPr/>
        </p:nvSpPr>
        <p:spPr>
          <a:xfrm>
            <a:off x="7478362" y="1092760"/>
            <a:ext cx="134211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shì</a:t>
            </a:r>
          </a:p>
        </p:txBody>
      </p:sp>
      <p:sp>
        <p:nvSpPr>
          <p:cNvPr id="188" name="矩形 187"/>
          <p:cNvSpPr/>
          <p:nvPr/>
        </p:nvSpPr>
        <p:spPr>
          <a:xfrm>
            <a:off x="122841" y="2787774"/>
            <a:ext cx="116713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guǎn</a:t>
            </a:r>
          </a:p>
        </p:txBody>
      </p:sp>
      <p:sp>
        <p:nvSpPr>
          <p:cNvPr id="189" name="矩形 188"/>
          <p:cNvSpPr/>
          <p:nvPr/>
        </p:nvSpPr>
        <p:spPr>
          <a:xfrm>
            <a:off x="1409902" y="2788057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fù</a:t>
            </a:r>
          </a:p>
        </p:txBody>
      </p:sp>
      <p:sp>
        <p:nvSpPr>
          <p:cNvPr id="190" name="矩形 189"/>
          <p:cNvSpPr/>
          <p:nvPr/>
        </p:nvSpPr>
        <p:spPr>
          <a:xfrm>
            <a:off x="2597215" y="2805201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pí</a:t>
            </a:r>
          </a:p>
        </p:txBody>
      </p:sp>
      <p:sp>
        <p:nvSpPr>
          <p:cNvPr id="191" name="矩形 190"/>
          <p:cNvSpPr/>
          <p:nvPr/>
        </p:nvSpPr>
        <p:spPr>
          <a:xfrm>
            <a:off x="3409227" y="2821235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mǐn</a:t>
            </a:r>
          </a:p>
        </p:txBody>
      </p:sp>
      <p:sp>
        <p:nvSpPr>
          <p:cNvPr id="192" name="矩形 191"/>
          <p:cNvSpPr/>
          <p:nvPr/>
        </p:nvSpPr>
        <p:spPr>
          <a:xfrm>
            <a:off x="4682570" y="2805201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jié</a:t>
            </a:r>
          </a:p>
        </p:txBody>
      </p:sp>
      <p:sp>
        <p:nvSpPr>
          <p:cNvPr id="193" name="矩形 192"/>
          <p:cNvSpPr/>
          <p:nvPr/>
        </p:nvSpPr>
        <p:spPr>
          <a:xfrm>
            <a:off x="5610923" y="2822345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áng</a:t>
            </a:r>
          </a:p>
        </p:txBody>
      </p:sp>
      <p:sp>
        <p:nvSpPr>
          <p:cNvPr id="194" name="矩形 193"/>
          <p:cNvSpPr/>
          <p:nvPr/>
        </p:nvSpPr>
        <p:spPr>
          <a:xfrm>
            <a:off x="6691043" y="2822064"/>
            <a:ext cx="103886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gōng</a:t>
            </a:r>
          </a:p>
        </p:txBody>
      </p:sp>
      <p:grpSp>
        <p:nvGrpSpPr>
          <p:cNvPr id="196" name="组合 7"/>
          <p:cNvGrpSpPr/>
          <p:nvPr/>
        </p:nvGrpSpPr>
        <p:grpSpPr>
          <a:xfrm>
            <a:off x="755576" y="1630110"/>
            <a:ext cx="1029163" cy="1085656"/>
            <a:chOff x="2437" y="2032"/>
            <a:chExt cx="1244" cy="1264"/>
          </a:xfrm>
        </p:grpSpPr>
        <p:sp>
          <p:nvSpPr>
            <p:cNvPr id="1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0" name="组合 7"/>
          <p:cNvGrpSpPr/>
          <p:nvPr/>
        </p:nvGrpSpPr>
        <p:grpSpPr>
          <a:xfrm>
            <a:off x="1835696" y="1635646"/>
            <a:ext cx="1029163" cy="1085656"/>
            <a:chOff x="2437" y="2032"/>
            <a:chExt cx="1244" cy="1264"/>
          </a:xfrm>
        </p:grpSpPr>
        <p:sp>
          <p:nvSpPr>
            <p:cNvPr id="2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4" name="组合 7"/>
          <p:cNvGrpSpPr/>
          <p:nvPr/>
        </p:nvGrpSpPr>
        <p:grpSpPr>
          <a:xfrm>
            <a:off x="2932158" y="1635646"/>
            <a:ext cx="1029163" cy="1085656"/>
            <a:chOff x="2437" y="2032"/>
            <a:chExt cx="1244" cy="1264"/>
          </a:xfrm>
        </p:grpSpPr>
        <p:sp>
          <p:nvSpPr>
            <p:cNvPr id="20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8" name="组合 7"/>
          <p:cNvGrpSpPr/>
          <p:nvPr/>
        </p:nvGrpSpPr>
        <p:grpSpPr>
          <a:xfrm>
            <a:off x="4012278" y="1641182"/>
            <a:ext cx="1029163" cy="1085656"/>
            <a:chOff x="2437" y="2032"/>
            <a:chExt cx="1244" cy="1264"/>
          </a:xfrm>
        </p:grpSpPr>
        <p:sp>
          <p:nvSpPr>
            <p:cNvPr id="20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2" name="组合 7"/>
          <p:cNvGrpSpPr/>
          <p:nvPr/>
        </p:nvGrpSpPr>
        <p:grpSpPr>
          <a:xfrm>
            <a:off x="5113449" y="1635646"/>
            <a:ext cx="1029163" cy="1085656"/>
            <a:chOff x="2437" y="2032"/>
            <a:chExt cx="1244" cy="1264"/>
          </a:xfrm>
        </p:grpSpPr>
        <p:sp>
          <p:nvSpPr>
            <p:cNvPr id="2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6" name="组合 7"/>
          <p:cNvGrpSpPr/>
          <p:nvPr/>
        </p:nvGrpSpPr>
        <p:grpSpPr>
          <a:xfrm>
            <a:off x="6193569" y="1641182"/>
            <a:ext cx="1029163" cy="1085656"/>
            <a:chOff x="2437" y="2032"/>
            <a:chExt cx="1244" cy="1264"/>
          </a:xfrm>
        </p:grpSpPr>
        <p:sp>
          <p:nvSpPr>
            <p:cNvPr id="2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20" name="组合 7"/>
          <p:cNvGrpSpPr/>
          <p:nvPr/>
        </p:nvGrpSpPr>
        <p:grpSpPr>
          <a:xfrm>
            <a:off x="7287253" y="1635646"/>
            <a:ext cx="1029163" cy="1074584"/>
            <a:chOff x="2437" y="2032"/>
            <a:chExt cx="1244" cy="1264"/>
          </a:xfrm>
        </p:grpSpPr>
        <p:sp>
          <p:nvSpPr>
            <p:cNvPr id="2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4" name="文本框 64"/>
          <p:cNvSpPr txBox="1"/>
          <p:nvPr/>
        </p:nvSpPr>
        <p:spPr>
          <a:xfrm>
            <a:off x="767259" y="1586701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吠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" name="文本框 64"/>
          <p:cNvSpPr txBox="1"/>
          <p:nvPr/>
        </p:nvSpPr>
        <p:spPr>
          <a:xfrm>
            <a:off x="1868882" y="1561202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促</a:t>
            </a:r>
          </a:p>
        </p:txBody>
      </p:sp>
      <p:sp>
        <p:nvSpPr>
          <p:cNvPr id="226" name="文本框 64"/>
          <p:cNvSpPr txBox="1"/>
          <p:nvPr/>
        </p:nvSpPr>
        <p:spPr>
          <a:xfrm>
            <a:off x="2915816" y="1561202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颇</a:t>
            </a:r>
          </a:p>
        </p:txBody>
      </p:sp>
      <p:sp>
        <p:nvSpPr>
          <p:cNvPr id="227" name="文本框 64"/>
          <p:cNvSpPr txBox="1"/>
          <p:nvPr/>
        </p:nvSpPr>
        <p:spPr>
          <a:xfrm>
            <a:off x="3999747" y="1561202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剧</a:t>
            </a:r>
          </a:p>
        </p:txBody>
      </p:sp>
      <p:sp>
        <p:nvSpPr>
          <p:cNvPr id="228" name="文本框 64"/>
          <p:cNvSpPr txBox="1"/>
          <p:nvPr/>
        </p:nvSpPr>
        <p:spPr>
          <a:xfrm>
            <a:off x="5106540" y="1561202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苟</a:t>
            </a:r>
          </a:p>
        </p:txBody>
      </p:sp>
      <p:sp>
        <p:nvSpPr>
          <p:cNvPr id="229" name="文本框 64"/>
          <p:cNvSpPr txBox="1"/>
          <p:nvPr/>
        </p:nvSpPr>
        <p:spPr>
          <a:xfrm>
            <a:off x="6159987" y="1585412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譬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0" name="文本框 64"/>
          <p:cNvSpPr txBox="1"/>
          <p:nvPr/>
        </p:nvSpPr>
        <p:spPr>
          <a:xfrm>
            <a:off x="7308931" y="1538521"/>
            <a:ext cx="935477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侍</a:t>
            </a:r>
          </a:p>
        </p:txBody>
      </p:sp>
      <p:grpSp>
        <p:nvGrpSpPr>
          <p:cNvPr id="231" name="组合 7"/>
          <p:cNvGrpSpPr/>
          <p:nvPr/>
        </p:nvGrpSpPr>
        <p:grpSpPr>
          <a:xfrm>
            <a:off x="122901" y="3420095"/>
            <a:ext cx="1029163" cy="1085656"/>
            <a:chOff x="2437" y="2032"/>
            <a:chExt cx="1244" cy="1264"/>
          </a:xfrm>
        </p:grpSpPr>
        <p:sp>
          <p:nvSpPr>
            <p:cNvPr id="2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5" name="组合 7"/>
          <p:cNvGrpSpPr/>
          <p:nvPr/>
        </p:nvGrpSpPr>
        <p:grpSpPr>
          <a:xfrm>
            <a:off x="1203021" y="3425631"/>
            <a:ext cx="1029163" cy="1085656"/>
            <a:chOff x="2437" y="2032"/>
            <a:chExt cx="1244" cy="1264"/>
          </a:xfrm>
        </p:grpSpPr>
        <p:sp>
          <p:nvSpPr>
            <p:cNvPr id="2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9" name="组合 7"/>
          <p:cNvGrpSpPr/>
          <p:nvPr/>
        </p:nvGrpSpPr>
        <p:grpSpPr>
          <a:xfrm>
            <a:off x="2299483" y="3425631"/>
            <a:ext cx="1029163" cy="1085656"/>
            <a:chOff x="2437" y="2032"/>
            <a:chExt cx="1244" cy="1264"/>
          </a:xfrm>
        </p:grpSpPr>
        <p:sp>
          <p:nvSpPr>
            <p:cNvPr id="2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47" name="组合 7"/>
          <p:cNvGrpSpPr/>
          <p:nvPr/>
        </p:nvGrpSpPr>
        <p:grpSpPr>
          <a:xfrm>
            <a:off x="4480774" y="3425631"/>
            <a:ext cx="1029163" cy="1085656"/>
            <a:chOff x="2437" y="2032"/>
            <a:chExt cx="1244" cy="1264"/>
          </a:xfrm>
        </p:grpSpPr>
        <p:sp>
          <p:nvSpPr>
            <p:cNvPr id="2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51" name="组合 7"/>
          <p:cNvGrpSpPr/>
          <p:nvPr/>
        </p:nvGrpSpPr>
        <p:grpSpPr>
          <a:xfrm>
            <a:off x="5560894" y="3431167"/>
            <a:ext cx="1029163" cy="1085656"/>
            <a:chOff x="2437" y="2032"/>
            <a:chExt cx="1244" cy="1264"/>
          </a:xfrm>
        </p:grpSpPr>
        <p:sp>
          <p:nvSpPr>
            <p:cNvPr id="2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1" name="文本框 64"/>
          <p:cNvSpPr txBox="1"/>
          <p:nvPr/>
        </p:nvSpPr>
        <p:spPr>
          <a:xfrm>
            <a:off x="7759289" y="3410729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781612" y="2837815"/>
            <a:ext cx="103886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tiān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1" name="文本框 64"/>
          <p:cNvSpPr txBox="1"/>
          <p:nvPr/>
        </p:nvSpPr>
        <p:spPr>
          <a:xfrm>
            <a:off x="107504" y="3370768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馆</a:t>
            </a:r>
          </a:p>
        </p:txBody>
      </p:sp>
      <p:sp>
        <p:nvSpPr>
          <p:cNvPr id="142" name="文本框 64"/>
          <p:cNvSpPr txBox="1"/>
          <p:nvPr/>
        </p:nvSpPr>
        <p:spPr>
          <a:xfrm>
            <a:off x="1236207" y="3370768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附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文本框 64"/>
          <p:cNvSpPr txBox="1"/>
          <p:nvPr/>
        </p:nvSpPr>
        <p:spPr>
          <a:xfrm>
            <a:off x="2317756" y="337076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脾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3" name="组合 7"/>
          <p:cNvGrpSpPr/>
          <p:nvPr/>
        </p:nvGrpSpPr>
        <p:grpSpPr>
          <a:xfrm>
            <a:off x="3379603" y="3431167"/>
            <a:ext cx="1029163" cy="1085656"/>
            <a:chOff x="2437" y="2032"/>
            <a:chExt cx="1244" cy="1264"/>
          </a:xfrm>
        </p:grpSpPr>
        <p:sp>
          <p:nvSpPr>
            <p:cNvPr id="2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4" name="文本框 64"/>
          <p:cNvSpPr txBox="1"/>
          <p:nvPr/>
        </p:nvSpPr>
        <p:spPr>
          <a:xfrm>
            <a:off x="3401687" y="337076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</a:p>
        </p:txBody>
      </p:sp>
      <p:sp>
        <p:nvSpPr>
          <p:cNvPr id="145" name="文本框 64"/>
          <p:cNvSpPr txBox="1"/>
          <p:nvPr/>
        </p:nvSpPr>
        <p:spPr>
          <a:xfrm>
            <a:off x="4508480" y="3370768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捷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文本框 64"/>
          <p:cNvSpPr txBox="1"/>
          <p:nvPr/>
        </p:nvSpPr>
        <p:spPr>
          <a:xfrm>
            <a:off x="5561927" y="339497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  <p:bldP spid="177" grpId="1"/>
      <p:bldP spid="178" grpId="0"/>
      <p:bldP spid="178" grpId="1"/>
      <p:bldP spid="179" grpId="0"/>
      <p:bldP spid="179" grpId="1"/>
      <p:bldP spid="180" grpId="0"/>
      <p:bldP spid="180" grpId="1"/>
      <p:bldP spid="185" grpId="0"/>
      <p:bldP spid="185" grpId="1"/>
      <p:bldP spid="186" grpId="0"/>
      <p:bldP spid="186" grpId="1"/>
      <p:bldP spid="187" grpId="0"/>
      <p:bldP spid="187" grpId="1"/>
      <p:bldP spid="188" grpId="0"/>
      <p:bldP spid="188" grpId="1"/>
      <p:bldP spid="189" grpId="0"/>
      <p:bldP spid="189" grpId="1"/>
      <p:bldP spid="190" grpId="0"/>
      <p:bldP spid="190" grpId="1"/>
      <p:bldP spid="191" grpId="0"/>
      <p:bldP spid="191" grpId="1"/>
      <p:bldP spid="192" grpId="0"/>
      <p:bldP spid="192" grpId="1"/>
      <p:bldP spid="193" grpId="0"/>
      <p:bldP spid="193" grpId="1"/>
      <p:bldP spid="194" grpId="0"/>
      <p:bldP spid="194" grpId="1"/>
      <p:bldP spid="92" grpId="0"/>
      <p:bldP spid="9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14020" y="1864360"/>
            <a:ext cx="3516630" cy="3279140"/>
            <a:chOff x="224790" y="2000250"/>
            <a:chExt cx="2716273" cy="249237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4790" y="2000250"/>
              <a:ext cx="2716273" cy="2492375"/>
            </a:xfrm>
            <a:prstGeom prst="rect">
              <a:avLst/>
            </a:prstGeom>
          </p:spPr>
        </p:pic>
        <p:sp>
          <p:nvSpPr>
            <p:cNvPr id="75" name="TextBox 74"/>
            <p:cNvSpPr txBox="1"/>
            <p:nvPr/>
          </p:nvSpPr>
          <p:spPr>
            <a:xfrm>
              <a:off x="778251" y="2428454"/>
              <a:ext cx="1687000" cy="4296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  结构</a:t>
              </a: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750741" y="2804112"/>
              <a:ext cx="1714512" cy="11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4614545" y="1784985"/>
            <a:ext cx="3771900" cy="2577465"/>
            <a:chOff x="5497060" y="1685408"/>
            <a:chExt cx="2428875" cy="262571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97060" y="1685408"/>
              <a:ext cx="2428875" cy="2625715"/>
            </a:xfrm>
            <a:prstGeom prst="rect">
              <a:avLst/>
            </a:prstGeom>
          </p:spPr>
        </p:pic>
        <p:sp>
          <p:nvSpPr>
            <p:cNvPr id="77" name="TextBox 76"/>
            <p:cNvSpPr txBox="1"/>
            <p:nvPr/>
          </p:nvSpPr>
          <p:spPr>
            <a:xfrm>
              <a:off x="6065800" y="2405609"/>
              <a:ext cx="1687000" cy="44570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 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结构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5670793" y="2857503"/>
              <a:ext cx="2081840" cy="84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3" name="图片 72" descr="图片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2538" y="428610"/>
            <a:ext cx="2804425" cy="750099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214282" y="113159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吠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428728" y="113159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颇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85786" y="113159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促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679591" y="113159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苟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724128" y="113159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附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076056" y="1157362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脾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300192" y="1157362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17206" y="1157362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譬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051720" y="113159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剧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7380312" y="113159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昂</a:t>
            </a:r>
          </a:p>
        </p:txBody>
      </p:sp>
      <p:sp>
        <p:nvSpPr>
          <p:cNvPr id="94" name="TextBox 19"/>
          <p:cNvSpPr txBox="1"/>
          <p:nvPr/>
        </p:nvSpPr>
        <p:spPr>
          <a:xfrm>
            <a:off x="4407783" y="113159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馆</a:t>
            </a:r>
          </a:p>
        </p:txBody>
      </p:sp>
      <p:sp>
        <p:nvSpPr>
          <p:cNvPr id="95" name="TextBox 29"/>
          <p:cNvSpPr txBox="1"/>
          <p:nvPr/>
        </p:nvSpPr>
        <p:spPr>
          <a:xfrm>
            <a:off x="7956376" y="1131590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供</a:t>
            </a:r>
          </a:p>
        </p:txBody>
      </p:sp>
      <p:sp>
        <p:nvSpPr>
          <p:cNvPr id="2" name="TextBox 19"/>
          <p:cNvSpPr txBox="1"/>
          <p:nvPr/>
        </p:nvSpPr>
        <p:spPr>
          <a:xfrm>
            <a:off x="3779912" y="1157362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侍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22560" y="115641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捷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9"/>
          <p:cNvSpPr txBox="1"/>
          <p:nvPr/>
        </p:nvSpPr>
        <p:spPr>
          <a:xfrm>
            <a:off x="8460432" y="1131590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47995E-6 L 0.04635 0.359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179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47995E-6 L 0.06649 0.359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179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47995E-6 L 0.07483 0.373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3" y="186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47995E-6 L 0.08559 0.3593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179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47995E-6 L 0.27674 0.4571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37" y="22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9488E-6 L 0.3283 0.4521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06" y="226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71499E-6 L -0.3474 0.4882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78" y="24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93029E-6 L -0.34132 0.4892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66" y="244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9488E-6 L -0.33177 0.4941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97" y="247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47995E-6 L -0.32396 0.4990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2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9488E-6 L -0.62344 0.6061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81" y="30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7.46453E-7 L -0.62847 0.6064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24" y="30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47995E-6 L -0.04826 0.4571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22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47995E-6 L -0.67031 0.6110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24" y="30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15503E-6 L -0.63125 0.611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63" y="30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  <p:bldP spid="83" grpId="0"/>
      <p:bldP spid="84" grpId="0"/>
      <p:bldP spid="86" grpId="0"/>
      <p:bldP spid="89" grpId="0"/>
      <p:bldP spid="90" grpId="0"/>
      <p:bldP spid="91" grpId="0"/>
      <p:bldP spid="94" grpId="0"/>
      <p:bldP spid="95" grpId="0"/>
      <p:bldP spid="2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10210" y="1349375"/>
            <a:ext cx="5910580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看图识字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：吠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419622"/>
            <a:ext cx="2081631" cy="1730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323528" y="3291482"/>
            <a:ext cx="591058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近义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词识字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：敏捷</a:t>
            </a:r>
            <a:r>
              <a:rPr lang="en-US" altLang="zh-CN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灵敏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23528" y="3944401"/>
            <a:ext cx="591058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反义词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识字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：奢侈</a:t>
            </a:r>
            <a:r>
              <a:rPr lang="en-US" altLang="zh-CN" sz="28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节俭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6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562889" y="2073241"/>
          <a:ext cx="1481011" cy="1528636"/>
        </p:xfrm>
        <a:graphic>
          <a:graphicData uri="http://schemas.openxmlformats.org/drawingml/2006/table">
            <a:tbl>
              <a:tblPr/>
              <a:tblGrid>
                <a:gridCol w="740410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600089" y="1974531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颇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1852593" y="1136352"/>
            <a:ext cx="2071702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pō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95420" y="2734816"/>
            <a:ext cx="490346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巧记：皮页就是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颇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346723" y="395337"/>
            <a:ext cx="381317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27784" y="456595"/>
            <a:ext cx="456833" cy="456366"/>
            <a:chOff x="631825" y="5181600"/>
            <a:chExt cx="1554163" cy="1552575"/>
          </a:xfrm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8" name="线形标注 2 47"/>
          <p:cNvSpPr/>
          <p:nvPr/>
        </p:nvSpPr>
        <p:spPr>
          <a:xfrm>
            <a:off x="4062730" y="1179830"/>
            <a:ext cx="4109670" cy="887730"/>
          </a:xfrm>
          <a:prstGeom prst="borderCallout2">
            <a:avLst>
              <a:gd name="adj1" fmla="val 106111"/>
              <a:gd name="adj2" fmla="val 19033"/>
              <a:gd name="adj3" fmla="val 138232"/>
              <a:gd name="adj4" fmla="val -16559"/>
              <a:gd name="adj5" fmla="val 167122"/>
              <a:gd name="adj6" fmla="val -42153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注意左边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皮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字的变化。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0762161"/>
              </p:ext>
            </p:extLst>
          </p:nvPr>
        </p:nvGraphicFramePr>
        <p:xfrm>
          <a:off x="1475656" y="2429580"/>
          <a:ext cx="1481011" cy="1528636"/>
        </p:xfrm>
        <a:graphic>
          <a:graphicData uri="http://schemas.openxmlformats.org/drawingml/2006/table">
            <a:tbl>
              <a:tblPr/>
              <a:tblGrid>
                <a:gridCol w="740410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512856" y="2330870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譬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1787811" y="1493305"/>
            <a:ext cx="187790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 smtClean="0">
                <a:latin typeface="汉语拼音" panose="020B0604020202020204" pitchFamily="34" charset="0"/>
                <a:ea typeface="黑体" panose="02010600030101010101" pitchFamily="49" charset="-122"/>
                <a:cs typeface="汉语拼音" panose="020B0604020202020204" pitchFamily="34" charset="0"/>
              </a:rPr>
              <a:t>pì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91880" y="2874154"/>
            <a:ext cx="47525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巧记：开“辟”“言”路。</a:t>
            </a:r>
          </a:p>
        </p:txBody>
      </p:sp>
      <p:sp>
        <p:nvSpPr>
          <p:cNvPr id="9" name="线形标注 2 8"/>
          <p:cNvSpPr/>
          <p:nvPr/>
        </p:nvSpPr>
        <p:spPr>
          <a:xfrm>
            <a:off x="3570367" y="1275606"/>
            <a:ext cx="2297778" cy="605368"/>
          </a:xfrm>
          <a:prstGeom prst="borderCallout2">
            <a:avLst>
              <a:gd name="adj1" fmla="val 106111"/>
              <a:gd name="adj2" fmla="val 19033"/>
              <a:gd name="adj3" fmla="val 189210"/>
              <a:gd name="adj4" fmla="val -4849"/>
              <a:gd name="adj5" fmla="val 239988"/>
              <a:gd name="adj6" fmla="val -64977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笔是横折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鹅啊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矩形 20"/>
          <p:cNvSpPr/>
          <p:nvPr/>
        </p:nvSpPr>
        <p:spPr>
          <a:xfrm>
            <a:off x="2968839" y="2383622"/>
            <a:ext cx="1046776" cy="584835"/>
          </a:xfrm>
          <a:prstGeom prst="rect">
            <a:avLst/>
          </a:prstGeom>
          <a:solidFill>
            <a:schemeClr val="bg1">
              <a:alpha val="77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窥伺</a:t>
            </a:r>
          </a:p>
        </p:txBody>
      </p:sp>
      <p:sp>
        <p:nvSpPr>
          <p:cNvPr id="33" name="矩形 20"/>
          <p:cNvSpPr/>
          <p:nvPr/>
        </p:nvSpPr>
        <p:spPr>
          <a:xfrm>
            <a:off x="3449763" y="3507854"/>
            <a:ext cx="1074562" cy="584835"/>
          </a:xfrm>
          <a:prstGeom prst="rect">
            <a:avLst/>
          </a:prstGeom>
          <a:solidFill>
            <a:schemeClr val="bg1">
              <a:alpha val="77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奢侈</a:t>
            </a:r>
          </a:p>
        </p:txBody>
      </p:sp>
      <p:sp>
        <p:nvSpPr>
          <p:cNvPr id="41" name="矩形 20"/>
          <p:cNvSpPr/>
          <p:nvPr/>
        </p:nvSpPr>
        <p:spPr>
          <a:xfrm>
            <a:off x="5873292" y="3147814"/>
            <a:ext cx="869654" cy="584835"/>
          </a:xfrm>
          <a:prstGeom prst="rect">
            <a:avLst/>
          </a:prstGeom>
          <a:solidFill>
            <a:schemeClr val="bg1">
              <a:alpha val="77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脾气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03848" y="483518"/>
            <a:ext cx="456833" cy="456366"/>
            <a:chOff x="631825" y="5181600"/>
            <a:chExt cx="1554163" cy="1552575"/>
          </a:xfrm>
        </p:grpSpPr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3693293" y="411629"/>
            <a:ext cx="1936685" cy="575945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20"/>
          <p:cNvSpPr/>
          <p:nvPr/>
        </p:nvSpPr>
        <p:spPr>
          <a:xfrm>
            <a:off x="1331640" y="2995027"/>
            <a:ext cx="1021439" cy="584835"/>
          </a:xfrm>
          <a:prstGeom prst="rect">
            <a:avLst/>
          </a:prstGeom>
          <a:solidFill>
            <a:schemeClr val="bg1">
              <a:alpha val="77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狂吠</a:t>
            </a:r>
          </a:p>
        </p:txBody>
      </p:sp>
      <p:sp>
        <p:nvSpPr>
          <p:cNvPr id="73" name="矩形 20"/>
          <p:cNvSpPr/>
          <p:nvPr/>
        </p:nvSpPr>
        <p:spPr>
          <a:xfrm>
            <a:off x="4137442" y="2926856"/>
            <a:ext cx="1048385" cy="584835"/>
          </a:xfrm>
          <a:prstGeom prst="rect">
            <a:avLst/>
          </a:prstGeom>
          <a:solidFill>
            <a:schemeClr val="bg1">
              <a:alpha val="77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侍候</a:t>
            </a:r>
          </a:p>
        </p:txBody>
      </p:sp>
      <p:sp>
        <p:nvSpPr>
          <p:cNvPr id="74" name="TextBox 1"/>
          <p:cNvSpPr txBox="1">
            <a:spLocks noChangeArrowheads="1"/>
          </p:cNvSpPr>
          <p:nvPr/>
        </p:nvSpPr>
        <p:spPr bwMode="auto">
          <a:xfrm>
            <a:off x="500034" y="642924"/>
            <a:ext cx="22445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白鹅游啊游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41" grpId="0" animBg="1"/>
      <p:bldP spid="70" grpId="0" animBg="1"/>
      <p:bldP spid="7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1309484"/>
            <a:ext cx="4104456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三眼一板：比喻有条理、合规矩。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中用来形容白鹅的吃饭一丝不苟。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251520" y="483518"/>
            <a:ext cx="1656184" cy="500137"/>
            <a:chOff x="251520" y="483518"/>
            <a:chExt cx="1656184" cy="500137"/>
          </a:xfrm>
        </p:grpSpPr>
        <p:sp>
          <p:nvSpPr>
            <p:cNvPr id="16" name="TextBox 11"/>
            <p:cNvSpPr txBox="1">
              <a:spLocks noChangeArrowheads="1"/>
            </p:cNvSpPr>
            <p:nvPr/>
          </p:nvSpPr>
          <p:spPr bwMode="auto">
            <a:xfrm>
              <a:off x="287528" y="483518"/>
              <a:ext cx="162017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835696" y="627534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51520" y="627534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9" name="文本框 12"/>
          <p:cNvSpPr txBox="1"/>
          <p:nvPr/>
        </p:nvSpPr>
        <p:spPr>
          <a:xfrm>
            <a:off x="575560" y="3507854"/>
            <a:ext cx="4140456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他</a:t>
            </a: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做起事来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总是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三眼一板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en-US" altLang="zh-CN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从不马虎。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63638"/>
            <a:ext cx="2880320" cy="2837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0424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1309484"/>
            <a:ext cx="4248472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空空如也：空荡荡的样子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文中指狗趁着鹅走开的时候把鹅的饭吃完了。</a:t>
            </a:r>
            <a:endParaRPr lang="zh-CN" altLang="en-US" dirty="0"/>
          </a:p>
        </p:txBody>
      </p:sp>
      <p:sp>
        <p:nvSpPr>
          <p:cNvPr id="19" name="文本框 12"/>
          <p:cNvSpPr txBox="1"/>
          <p:nvPr/>
        </p:nvSpPr>
        <p:spPr>
          <a:xfrm>
            <a:off x="575560" y="3435846"/>
            <a:ext cx="4284472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放</a:t>
            </a: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暑假了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，往日热闹的校园</a:t>
            </a: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里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空空如也</a:t>
            </a: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07233"/>
            <a:ext cx="3598833" cy="2172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52252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鹅啊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9" y="938569"/>
            <a:ext cx="3251582" cy="2858454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643812" y="578207"/>
            <a:ext cx="12045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+mn-ea"/>
              </a:rPr>
              <a:t>猜 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99592" y="1346557"/>
            <a:ext cx="39477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+mn-ea"/>
              </a:rPr>
              <a:t>头戴一顶红帽子，</a:t>
            </a:r>
          </a:p>
          <a:p>
            <a:pPr algn="l"/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+mn-ea"/>
              </a:rPr>
              <a:t>身穿一件白袍子。</a:t>
            </a:r>
          </a:p>
          <a:p>
            <a:pPr algn="l"/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+mn-ea"/>
              </a:rPr>
              <a:t>脚蹬一双红鞋子，</a:t>
            </a:r>
          </a:p>
          <a:p>
            <a:pPr algn="l"/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+mn-ea"/>
              </a:rPr>
              <a:t>唱着歌儿伸脖子。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87624" y="3716377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  <a:sym typeface="+mn-ea"/>
              </a:rPr>
              <a:t>（打一动物）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1309484"/>
            <a:ext cx="4104456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引吭大叫：扯着嗓子喊。</a:t>
            </a: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文中指篱笆外有人走路，鹅也会大叫。</a:t>
            </a:r>
            <a:endParaRPr lang="zh-CN" altLang="en-US" dirty="0"/>
          </a:p>
        </p:txBody>
      </p:sp>
      <p:sp>
        <p:nvSpPr>
          <p:cNvPr id="19" name="文本框 12"/>
          <p:cNvSpPr txBox="1"/>
          <p:nvPr/>
        </p:nvSpPr>
        <p:spPr>
          <a:xfrm>
            <a:off x="564996" y="3075806"/>
            <a:ext cx="3790980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每</a:t>
            </a: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当天蒙蒙亮，我家的公鸡就会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引吭大叫</a:t>
            </a: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，提醒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我起床</a:t>
            </a: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59582"/>
            <a:ext cx="3670091" cy="2442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9038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7" y="1058542"/>
            <a:ext cx="724923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默读课文，说一说：这只白鹅给你留下了怎样的印象？（用课文中的词语回答）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51805" y="2866390"/>
            <a:ext cx="1602105" cy="7308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 傲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4428" y="35387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982" y="406551"/>
            <a:ext cx="366860" cy="456338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788" y="2427734"/>
            <a:ext cx="1664023" cy="196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115616" y="771550"/>
            <a:ext cx="7416695" cy="17733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高傲是“我”对白鹅的第一印象，作者怎么会有这样的印象呢？你能从第一自然段中找到原因吗？</a:t>
            </a:r>
          </a:p>
        </p:txBody>
      </p:sp>
      <p:sp>
        <p:nvSpPr>
          <p:cNvPr id="7" name="矩形 6"/>
          <p:cNvSpPr/>
          <p:nvPr/>
        </p:nvSpPr>
        <p:spPr>
          <a:xfrm>
            <a:off x="2627719" y="2872353"/>
            <a:ext cx="439248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它伸长了头颈，左顾右盼。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9502"/>
            <a:ext cx="806489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课本中为我们提供了两幅插图，仔细观察这两幅图，给它们起个名字吧！（可以结合课文内容）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666335"/>
            <a:ext cx="744819" cy="20101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高傲的白鹅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70148" y="1594444"/>
            <a:ext cx="744819" cy="20574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白鹅吃食图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5082" y="1632792"/>
            <a:ext cx="1664023" cy="196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5927"/>
            <a:ext cx="3096344" cy="196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755576" y="3795886"/>
            <a:ext cx="8064896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白鹅的高傲具体表现在哪些地方？下节课我们一起来学习！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6664" y="1347614"/>
            <a:ext cx="8557784" cy="5863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一、给正确的说法打上“√”。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798094" y="2162263"/>
            <a:ext cx="7806354" cy="16204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514350" indent="-514350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嚣张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”的“嚣”读成“</a:t>
            </a:r>
            <a:r>
              <a:rPr lang="en-US" altLang="zh-CN" sz="2800" b="1" dirty="0" err="1" smtClean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xiāo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”。（  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“供养不周”中的“供”读成“</a:t>
            </a:r>
            <a:r>
              <a:rPr lang="en-US" altLang="zh-CN" sz="2800" b="1" dirty="0" err="1" smtClean="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gòng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”。（  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“奢侈”的反义词是“节俭”。（  ）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20"/>
          <p:cNvSpPr/>
          <p:nvPr/>
        </p:nvSpPr>
        <p:spPr>
          <a:xfrm>
            <a:off x="6815416" y="2067694"/>
            <a:ext cx="553301" cy="732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1" name="矩形 20"/>
          <p:cNvSpPr/>
          <p:nvPr/>
        </p:nvSpPr>
        <p:spPr>
          <a:xfrm>
            <a:off x="6478139" y="3147814"/>
            <a:ext cx="553301" cy="732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4">
            <a:extLst>
              <a:ext uri="{FF2B5EF4-FFF2-40B4-BE49-F238E27FC236}">
                <a16:creationId xmlns="" xmlns:a16="http://schemas.microsoft.com/office/drawing/2014/main" id="{A877C714-4028-FF4B-B84A-5B0010632C27}"/>
              </a:ext>
            </a:extLst>
          </p:cNvPr>
          <p:cNvSpPr txBox="1"/>
          <p:nvPr/>
        </p:nvSpPr>
        <p:spPr>
          <a:xfrm>
            <a:off x="624428" y="339502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D6C2535B-9C36-3A4E-83C0-84B1A9CD2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620" y="392178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6414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859544" y="990018"/>
            <a:ext cx="637675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、比一比，再组词。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859544" y="1851670"/>
            <a:ext cx="8176952" cy="2039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  待（    ）  馆（    ）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  侍（    ）  管（    ）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20"/>
          <p:cNvSpPr/>
          <p:nvPr/>
        </p:nvSpPr>
        <p:spPr>
          <a:xfrm>
            <a:off x="1691680" y="1851670"/>
            <a:ext cx="6624736" cy="2039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窥探        对待        旅馆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规定        侍奉        管理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2758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6103" y="627438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三、本文的作者是谁？作者见到白鹅时想到了什么？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2283718"/>
            <a:ext cx="158417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丰子恺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5696" y="3148149"/>
            <a:ext cx="3892412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好一个高傲的动物！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11">
            <a:hlinkClick r:id="rId2" action="ppaction://hlinkfile"/>
            <a:extLst>
              <a:ext uri="{FF2B5EF4-FFF2-40B4-BE49-F238E27FC236}">
                <a16:creationId xmlns="" xmlns:a16="http://schemas.microsoft.com/office/drawing/2014/main" id="{49A3FD07-BF8B-914C-839E-9D5D86242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8015" y="3936970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F5E3399-5C01-7A44-9303-9647FCE037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5386" y="3986405"/>
            <a:ext cx="351070" cy="3801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EA3B92EE-8477-F041-B1B2-3DE342038E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7851344" y="3920381"/>
            <a:ext cx="335134" cy="47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8309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5680" y="1347614"/>
            <a:ext cx="7715593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上节课，我们学习了</a:t>
            </a:r>
            <a:r>
              <a:rPr lang="en-US" altLang="zh-CN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白鹅</a:t>
            </a:r>
            <a:r>
              <a:rPr lang="en-US" altLang="zh-CN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这课的生字，词语，初步感知了白鹅</a:t>
            </a:r>
            <a:r>
              <a:rPr lang="en-US" altLang="zh-CN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高傲</a:t>
            </a:r>
            <a:r>
              <a:rPr lang="en-US" altLang="zh-CN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的特点，这节课让我们继续走进课本，来看看这只白鹅“高傲”在什么地方。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6100" y="1254235"/>
            <a:ext cx="6369359" cy="305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课文里有许多表现鹅高傲的词语，如“引吭大叫”“傲然”“架子十足”。找一找，分类抄下来，再体会作者是如何把“高傲”写清楚的。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（课后第</a:t>
            </a:r>
            <a:r>
              <a:rPr lang="en-US" altLang="zh-CN" sz="2800" b="1" kern="0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题）</a:t>
            </a:r>
            <a:endParaRPr lang="zh-CN" altLang="en-US" sz="2800" b="1" kern="0" dirty="0">
              <a:solidFill>
                <a:srgbClr val="C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649" y="1779662"/>
            <a:ext cx="1104039" cy="1582166"/>
          </a:xfrm>
          <a:prstGeom prst="rect">
            <a:avLst/>
          </a:prstGeom>
        </p:spPr>
      </p:pic>
      <p:sp>
        <p:nvSpPr>
          <p:cNvPr id="4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623"/>
          <a:stretch/>
        </p:blipFill>
        <p:spPr>
          <a:xfrm>
            <a:off x="2545414" y="1374990"/>
            <a:ext cx="5620046" cy="5486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623"/>
          <a:stretch/>
        </p:blipFill>
        <p:spPr>
          <a:xfrm>
            <a:off x="1979712" y="1997451"/>
            <a:ext cx="5620046" cy="5486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623"/>
          <a:stretch/>
        </p:blipFill>
        <p:spPr>
          <a:xfrm>
            <a:off x="2132112" y="2599126"/>
            <a:ext cx="5620046" cy="5486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4989" r="-1078"/>
          <a:stretch/>
        </p:blipFill>
        <p:spPr>
          <a:xfrm>
            <a:off x="1763688" y="3147814"/>
            <a:ext cx="6285514" cy="5760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1560" y="1278508"/>
            <a:ext cx="758702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鹅高傲，更表现在它的叫声、步态和吃相中。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652120" y="1841255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876256" y="1857286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95978" y="2286620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"/>
          <p:cNvSpPr txBox="1">
            <a:spLocks noChangeArrowheads="1"/>
          </p:cNvSpPr>
          <p:nvPr/>
        </p:nvSpPr>
        <p:spPr bwMode="auto">
          <a:xfrm>
            <a:off x="1545978" y="423953"/>
            <a:ext cx="1441846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过渡段</a:t>
            </a:r>
            <a:endParaRPr lang="zh-CN" altLang="en-US" sz="3200" b="1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171813" y="2758157"/>
            <a:ext cx="3801213" cy="46166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承接上文：鹅的高傲。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107504" y="3478237"/>
            <a:ext cx="4104456" cy="46166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引起下文：高傲的表现。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云形标注 25"/>
          <p:cNvSpPr/>
          <p:nvPr/>
        </p:nvSpPr>
        <p:spPr>
          <a:xfrm>
            <a:off x="4977045" y="2524131"/>
            <a:ext cx="3798422" cy="1391382"/>
          </a:xfrm>
          <a:prstGeom prst="cloudCallout">
            <a:avLst>
              <a:gd name="adj1" fmla="val -85999"/>
              <a:gd name="adj2" fmla="val 26404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一起来看看鹅“高傲”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三种具体表现吧！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bldLvl="0"/>
      <p:bldP spid="25" grpId="0" bldLvl="0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882650" y="490855"/>
            <a:ext cx="554029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+mn-ea"/>
              </a:rPr>
              <a:t>有关鹅的诗你想到了哪一首？</a:t>
            </a:r>
            <a:endParaRPr lang="zh-CN" altLang="en-US" sz="3200" b="1" dirty="0"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11960" y="1195159"/>
            <a:ext cx="394779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咏鹅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/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骆宾王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鹅，鹅，鹅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曲项向天歌。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白毛浮绿水，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</a:b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红掌拨清波。 </a:t>
            </a:r>
          </a:p>
        </p:txBody>
      </p:sp>
      <p:pic>
        <p:nvPicPr>
          <p:cNvPr id="18434" name="Picture 2" descr="CD001737-044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563638"/>
            <a:ext cx="2897223" cy="2913236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5536" y="950446"/>
            <a:ext cx="7920880" cy="2528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4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的叫声，音调严肃郑重，似厉声呵斥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。它的旧主人告诉我：养鹅等于养狗，它也能看守门户。后来我看到果然如此：凡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有生客进来，鹅必然厉声叫嚣；甚至篱笆外有人走路，它也要引吭大叫，不亚于狗的狂吠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904148" y="1442601"/>
            <a:ext cx="14041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27584" y="2966670"/>
            <a:ext cx="136815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08304" y="2966670"/>
            <a:ext cx="7200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65243" y="3458825"/>
            <a:ext cx="69438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2373630" y="428362"/>
            <a:ext cx="5358765" cy="521970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表现鹅的叫声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的词语</a:t>
            </a:r>
          </a:p>
        </p:txBody>
      </p:sp>
      <p:sp>
        <p:nvSpPr>
          <p:cNvPr id="9" name="矩形 8"/>
          <p:cNvSpPr/>
          <p:nvPr/>
        </p:nvSpPr>
        <p:spPr>
          <a:xfrm>
            <a:off x="827405" y="3993996"/>
            <a:ext cx="775906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作者把鹅与狗进行对比，写出鹅的高傲与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忠诚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6152" y="3314809"/>
            <a:ext cx="850943" cy="69710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94073" y="3458825"/>
            <a:ext cx="259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读出鹅的高傲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1691680" y="2859782"/>
            <a:ext cx="1008112" cy="523220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275856" y="2067694"/>
            <a:ext cx="4824536" cy="584775"/>
          </a:xfrm>
          <a:prstGeom prst="rect">
            <a:avLst/>
          </a:prstGeom>
          <a:noFill/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生客进来时， 厉声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叫嚣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3275856" y="3435846"/>
            <a:ext cx="4736764" cy="584775"/>
          </a:xfrm>
          <a:prstGeom prst="rect">
            <a:avLst/>
          </a:prstGeom>
          <a:noFill/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篱笆外有人，引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吭大叫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843808" y="1995686"/>
            <a:ext cx="204861" cy="221676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79512" y="4115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叫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声    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1059582"/>
            <a:ext cx="5128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调严肃郑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重，似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厉声呵斥</a:t>
            </a: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1619672" y="1131590"/>
            <a:ext cx="1008112" cy="523220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3234690" y="381000"/>
            <a:ext cx="4561205" cy="1383665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800" dirty="0"/>
              <a:t>展开想象：</a:t>
            </a:r>
          </a:p>
          <a:p>
            <a:pPr algn="l"/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chemeClr val="tx1"/>
                </a:solidFill>
              </a:rPr>
              <a:t>如果鹅会说话，猜猜它会说些什么？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3234690" y="2260600"/>
            <a:ext cx="4936490" cy="9531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见到生客进来，它会用严厉的声音大声叫喊：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/>
          <a:srcRect t="-1" b="6809"/>
          <a:stretch/>
        </p:blipFill>
        <p:spPr>
          <a:xfrm>
            <a:off x="520065" y="1454150"/>
            <a:ext cx="2118995" cy="1854200"/>
          </a:xfrm>
          <a:prstGeom prst="ellipse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10890" y="3308350"/>
            <a:ext cx="5090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你是谁？为什么不通报我一声？</a:t>
            </a:r>
          </a:p>
        </p:txBody>
      </p:sp>
    </p:spTree>
    <p:extLst>
      <p:ext uri="{BB962C8B-B14F-4D97-AF65-F5344CB8AC3E}">
        <p14:creationId xmlns:p14="http://schemas.microsoft.com/office/powerpoint/2010/main" xmlns="" val="1346182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963545" y="404495"/>
            <a:ext cx="4561205" cy="1383665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800" dirty="0"/>
              <a:t>展开想象：</a:t>
            </a:r>
          </a:p>
          <a:p>
            <a:pPr algn="l"/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chemeClr val="tx1"/>
                </a:solidFill>
              </a:rPr>
              <a:t>如果鹅会说话，猜猜它会说些什么？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2859405" y="2284730"/>
            <a:ext cx="4936490" cy="95313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当篱笆外有人走路时，它会扯着喉咙大吼道：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63545" y="3515360"/>
            <a:ext cx="57575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外面谁在走动？最好离这儿远一点！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910" y="1264285"/>
            <a:ext cx="1992630" cy="185356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22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5535" y="986844"/>
            <a:ext cx="8119105" cy="259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4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鹅的步态，更是傲慢了。大体上与鸭相似，但鸭的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步调急速，有局促不安之相；鹅的步调从容，大模大样的，颇像京剧里的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hlinkClick r:id="rId2" action="ppaction://hlinkpres?slideindex=1&amp;slidetitle="/>
              </a:rPr>
              <a:t>净角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出场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。它常傲然地站着，看见人走来也毫不相让；有时非但不让，竟伸过颈子来咬你一口。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552220" y="1995686"/>
            <a:ext cx="14761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39552" y="2499742"/>
            <a:ext cx="136815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08304" y="2499742"/>
            <a:ext cx="7200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760698" y="3003798"/>
            <a:ext cx="138736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2373630" y="333375"/>
            <a:ext cx="5358765" cy="521970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表现鹅的步态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的词语</a:t>
            </a:r>
          </a:p>
        </p:txBody>
      </p:sp>
      <p:sp>
        <p:nvSpPr>
          <p:cNvPr id="9" name="矩形 8"/>
          <p:cNvSpPr/>
          <p:nvPr/>
        </p:nvSpPr>
        <p:spPr>
          <a:xfrm>
            <a:off x="755576" y="3651870"/>
            <a:ext cx="77590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作者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把鹅与鸭进行对比，还使用比喻的手法，把“鹅”比作“京剧里的净角”写出鹅的高傲。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5263456" y="2343778"/>
            <a:ext cx="335134" cy="4723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8511" y="2954769"/>
            <a:ext cx="850943" cy="697101"/>
          </a:xfrm>
          <a:prstGeom prst="rect">
            <a:avLst/>
          </a:prstGeom>
        </p:spPr>
      </p:pic>
      <p:sp>
        <p:nvSpPr>
          <p:cNvPr id="12" name="文本框 10"/>
          <p:cNvSpPr txBox="1"/>
          <p:nvPr/>
        </p:nvSpPr>
        <p:spPr>
          <a:xfrm>
            <a:off x="6116432" y="3098785"/>
            <a:ext cx="259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读出鹅的高傲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54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67544" y="2140055"/>
            <a:ext cx="8280920" cy="960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 fontAlgn="auto">
              <a:lnSpc>
                <a:spcPts val="356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（把鹅和鸭的步调进行比较，这样写有什么好处？）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（课后第</a:t>
            </a:r>
            <a:r>
              <a:rPr lang="en-US" altLang="zh-CN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题）</a:t>
            </a:r>
            <a:endParaRPr lang="en-US" altLang="zh-CN" sz="2800" b="1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097" y="987574"/>
            <a:ext cx="8261343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4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的步调急速，有局促不安之相；鹅的步调从容，大模大样的，颇像京剧里的净角出场。</a:t>
            </a: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1043608" y="423953"/>
            <a:ext cx="1441846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品一品</a:t>
            </a:r>
          </a:p>
        </p:txBody>
      </p:sp>
      <p:sp>
        <p:nvSpPr>
          <p:cNvPr id="10" name="矩形 9"/>
          <p:cNvSpPr/>
          <p:nvPr/>
        </p:nvSpPr>
        <p:spPr>
          <a:xfrm>
            <a:off x="827405" y="3363838"/>
            <a:ext cx="77590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鹅的步调从容和鸭的局促不安形成鲜明对比，更显出鹅的傲气十足，很是有趣。</a:t>
            </a:r>
          </a:p>
        </p:txBody>
      </p:sp>
    </p:spTree>
    <p:extLst>
      <p:ext uri="{BB962C8B-B14F-4D97-AF65-F5344CB8AC3E}">
        <p14:creationId xmlns:p14="http://schemas.microsoft.com/office/powerpoint/2010/main" xmlns="" val="3674416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42503" y="1528505"/>
            <a:ext cx="7259548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8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</a:rPr>
              <a:t>大模大样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</a:rPr>
              <a:t>   大摇大摆   大智大勇 </a:t>
            </a:r>
          </a:p>
          <a:p>
            <a:pPr fontAlgn="auto">
              <a:lnSpc>
                <a:spcPct val="18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</a:rPr>
              <a:t>大人大量   大恩大量   大手大脚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</a:rPr>
              <a:t>   </a:t>
            </a:r>
          </a:p>
        </p:txBody>
      </p:sp>
      <p:sp>
        <p:nvSpPr>
          <p:cNvPr id="17" name="文本框 11"/>
          <p:cNvSpPr txBox="1"/>
          <p:nvPr/>
        </p:nvSpPr>
        <p:spPr>
          <a:xfrm>
            <a:off x="1592587" y="630897"/>
            <a:ext cx="5218119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积累</a:t>
            </a:r>
            <a:endParaRPr lang="zh-CN" altLang="en-US" sz="2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627534"/>
            <a:ext cx="447979" cy="53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383"/>
          <a:stretch>
            <a:fillRect/>
          </a:stretch>
        </p:blipFill>
        <p:spPr>
          <a:xfrm>
            <a:off x="6918960" y="3392170"/>
            <a:ext cx="1765300" cy="99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6581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5535" y="986844"/>
            <a:ext cx="81191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鹅的吃饭，常常使我们发笑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但它的吃法，三眼一板，一丝不苟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这样从容不迫地吃饭，必须有一个人在旁侍候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鹅老爷偶然早归，伸颈去咬狗，并且厉声叫骂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鹅便昂首大叫，似乎责备人们供养不周。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因此鹅吃饭时，非有一个人侍候不可，真是架子十足！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47191" y="3651870"/>
            <a:ext cx="138850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039332" y="2571750"/>
            <a:ext cx="12608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051720" y="2859782"/>
            <a:ext cx="69368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2373630" y="333375"/>
            <a:ext cx="5358765" cy="523220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algn="ctr"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表现鹅的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吃相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的词语</a:t>
            </a:r>
          </a:p>
        </p:txBody>
      </p:sp>
      <p:sp>
        <p:nvSpPr>
          <p:cNvPr id="9" name="矩形 8"/>
          <p:cNvSpPr/>
          <p:nvPr/>
        </p:nvSpPr>
        <p:spPr>
          <a:xfrm>
            <a:off x="755576" y="3900993"/>
            <a:ext cx="77590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作者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描述鹅“三板一眼”吃饭的过程以及吃饭必须有专人来侍候表现鹅的高傲。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3428" y="3220410"/>
            <a:ext cx="850943" cy="697101"/>
          </a:xfrm>
          <a:prstGeom prst="rect">
            <a:avLst/>
          </a:prstGeom>
        </p:spPr>
      </p:pic>
      <p:sp>
        <p:nvSpPr>
          <p:cNvPr id="10" name="文本框 10"/>
          <p:cNvSpPr txBox="1"/>
          <p:nvPr/>
        </p:nvSpPr>
        <p:spPr>
          <a:xfrm>
            <a:off x="5891349" y="3364426"/>
            <a:ext cx="259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读出鹅的高傲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9581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67544" y="2140055"/>
            <a:ext cx="828092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 fontAlgn="auto">
              <a:lnSpc>
                <a:spcPts val="356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（把鹅称作“鹅老爷”，你从中体会到了什么？）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（课后第</a:t>
            </a:r>
            <a:r>
              <a:rPr lang="en-US" altLang="zh-CN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题）</a:t>
            </a:r>
            <a:endParaRPr lang="en-US" altLang="zh-CN" sz="2800" b="1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097" y="987574"/>
            <a:ext cx="8261343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94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因为附近的狗，都知道我们这位鹅老爷的脾气，每逢它吃饭的时候，狗就躲在篱边窥伺。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1043608" y="423953"/>
            <a:ext cx="1441846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品一品</a:t>
            </a:r>
          </a:p>
        </p:txBody>
      </p:sp>
      <p:sp>
        <p:nvSpPr>
          <p:cNvPr id="10" name="矩形 9"/>
          <p:cNvSpPr/>
          <p:nvPr/>
        </p:nvSpPr>
        <p:spPr>
          <a:xfrm>
            <a:off x="827405" y="3363838"/>
            <a:ext cx="77590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鹅称为“鹅老爷”，表面是贬义，实际是褒义。作者运用反语来表现出对鹅的爱意，突出鹅的高傲。</a:t>
            </a:r>
          </a:p>
        </p:txBody>
      </p:sp>
    </p:spTree>
    <p:extLst>
      <p:ext uri="{BB962C8B-B14F-4D97-AF65-F5344CB8AC3E}">
        <p14:creationId xmlns:p14="http://schemas.microsoft.com/office/powerpoint/2010/main" xmlns="" val="1368901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940727" y="1249672"/>
            <a:ext cx="7429552" cy="3300904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反语：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即就是正话反说，似贬实褒。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本文中“鹅老爷”“架子十足”等词表面上是贬义，实质上流露出作者对大白鹅的喜爱之情。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7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好处：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运用反语可以使情感表达得更加鲜明，语言也更加幽默风趣。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102" y="381286"/>
            <a:ext cx="1161887" cy="542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9"/>
          <p:cNvSpPr txBox="1"/>
          <p:nvPr/>
        </p:nvSpPr>
        <p:spPr>
          <a:xfrm>
            <a:off x="520599" y="483518"/>
            <a:ext cx="76009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反语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323528" y="1347614"/>
            <a:ext cx="6475730" cy="27515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4325D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丰子恺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1898—1975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)  中国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现代画家、散文家、美术教育家、音乐教育家、漫画家、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书法家和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翻译家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代表作品：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缘缘堂随笔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》《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缘缘堂再笔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无用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之美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等。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113" y="49425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218226" y="48351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1266" y="1275606"/>
            <a:ext cx="2003425" cy="2744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83876" y="1199842"/>
            <a:ext cx="8358214" cy="5708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请你也写一写运用了反语的句子吧！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761318" y="436128"/>
            <a:ext cx="108012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仿写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72864"/>
            <a:ext cx="559476" cy="5454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0478" y="1972310"/>
            <a:ext cx="787915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弟弟把花瓶打碎了，妈妈说：“瞧你干的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！”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528" y="2931790"/>
            <a:ext cx="8352928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这只小狗干抢鸡食这种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勾当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的时候，从不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偷偷摸摸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从从容容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无比坦荡。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665"/>
          <a:stretch/>
        </p:blipFill>
        <p:spPr>
          <a:xfrm>
            <a:off x="2252745" y="946147"/>
            <a:ext cx="5679625" cy="54868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64323" y="699542"/>
            <a:ext cx="6369359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读下面的“阅读链接”，和课文</a:t>
            </a:r>
            <a:r>
              <a:rPr lang="en-US" altLang="zh-CN" sz="3000" b="1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000" b="1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白鹅</a:t>
            </a:r>
            <a:r>
              <a:rPr lang="en-US" altLang="zh-CN" sz="3000" b="1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000" b="1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比一比，说说两位作家笔下的鹅有什么共同点，再体会两篇文章表达上的相似之处。</a:t>
            </a:r>
            <a:endParaRPr lang="en-US" altLang="zh-CN" sz="3000" b="1" kern="0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3000" b="1" kern="0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（课后第</a:t>
            </a:r>
            <a:r>
              <a:rPr lang="en-US" altLang="zh-CN" sz="3000" b="1" kern="0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lang="zh-CN" altLang="en-US" sz="3000" b="1" kern="0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题）</a:t>
            </a:r>
            <a:endParaRPr lang="zh-CN" altLang="en-US" sz="2800" b="1" kern="0" dirty="0">
              <a:solidFill>
                <a:srgbClr val="C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649" y="1660917"/>
            <a:ext cx="1104039" cy="1582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4323" y="3713252"/>
            <a:ext cx="30957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阅读链接</a:t>
            </a:r>
            <a:r>
              <a:rPr lang="en-US" altLang="zh-CN" sz="3000" b="1" kern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:</a:t>
            </a:r>
            <a:r>
              <a:rPr lang="zh-CN" altLang="en-US" sz="3000" b="1" kern="0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hlinkClick r:id="rId4" action="ppaction://hlinkpres?slideindex=1&amp;slidetitle="/>
              </a:rPr>
              <a:t>白公鹅</a:t>
            </a:r>
            <a:endParaRPr lang="zh-CN" altLang="en-US" sz="2800" b="1" kern="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924991" y="4122447"/>
            <a:ext cx="335134" cy="4723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665"/>
          <a:stretch/>
        </p:blipFill>
        <p:spPr>
          <a:xfrm>
            <a:off x="2109189" y="1616654"/>
            <a:ext cx="5679625" cy="5486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665"/>
          <a:stretch/>
        </p:blipFill>
        <p:spPr>
          <a:xfrm>
            <a:off x="1969785" y="2317742"/>
            <a:ext cx="5679625" cy="5486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4323" y="2946686"/>
            <a:ext cx="3895682" cy="7498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560" y="843558"/>
            <a:ext cx="7574227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+mn-ea"/>
              </a:rPr>
              <a:t>提示：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sym typeface="+mn-ea"/>
              </a:rPr>
              <a:t>这两篇都是描写鹅的特点，我们可以从</a:t>
            </a:r>
            <a:r>
              <a:rPr lang="zh-CN" altLang="en-US" sz="3200" b="1" dirty="0" smtClean="0">
                <a:solidFill>
                  <a:srgbClr val="4325D9"/>
                </a:solidFill>
                <a:latin typeface="宋体" pitchFamily="2" charset="-122"/>
                <a:ea typeface="宋体" pitchFamily="2" charset="-122"/>
                <a:sym typeface="+mn-ea"/>
              </a:rPr>
              <a:t>描写方法、修辞、写作方法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sym typeface="+mn-ea"/>
              </a:rPr>
              <a:t>等等方面分析这两篇文章表达上的相似之处。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4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5365663"/>
              </p:ext>
            </p:extLst>
          </p:nvPr>
        </p:nvGraphicFramePr>
        <p:xfrm>
          <a:off x="683568" y="1503728"/>
          <a:ext cx="7848872" cy="3018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551"/>
                <a:gridCol w="5438321"/>
              </a:tblGrid>
              <a:tr h="706972"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不同点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1288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《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白鹅</a:t>
                      </a:r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》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1122837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《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白公鹅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》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en-US" altLang="zh-CN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685800" rtl="0" eaLnBrk="1" latinLnBrk="0" hangingPunct="1"/>
                      <a:endParaRPr lang="en-US" altLang="zh-CN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685800" rtl="0" eaLnBrk="1" latinLnBrk="0" hangingPunct="1"/>
                      <a:endParaRPr lang="en-US" altLang="zh-CN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685800" rtl="0" eaLnBrk="1" latinLnBrk="0" hangingPunct="1"/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3063561" y="2139702"/>
            <a:ext cx="53968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线索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更加清晰，它以过渡段统领全文，再从叫声、步态和吃相上叙述鹅高傲的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特点。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5201529"/>
              </p:ext>
            </p:extLst>
          </p:nvPr>
        </p:nvGraphicFramePr>
        <p:xfrm>
          <a:off x="994059" y="901462"/>
          <a:ext cx="684076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3959"/>
                <a:gridCol w="5406801"/>
              </a:tblGrid>
              <a:tr h="2830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共同点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722251" y="896402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</a:t>
            </a:r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介绍鹅的特点，再具体描写。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03848" y="3291830"/>
            <a:ext cx="5190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“海军上将”突出鹅的派头，接着描写这只白公鹅走路“慢条丝理、不慌不忙”和争抢浅水滩的趣事</a:t>
            </a:r>
          </a:p>
        </p:txBody>
      </p:sp>
      <p:sp>
        <p:nvSpPr>
          <p:cNvPr id="13" name="矩形 12"/>
          <p:cNvSpPr/>
          <p:nvPr/>
        </p:nvSpPr>
        <p:spPr>
          <a:xfrm>
            <a:off x="3348833" y="248330"/>
            <a:ext cx="162095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行文</a:t>
            </a:r>
            <a:r>
              <a:rPr lang="zh-CN" altLang="en-US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结构</a:t>
            </a:r>
          </a:p>
        </p:txBody>
      </p:sp>
    </p:spTree>
    <p:extLst>
      <p:ext uri="{BB962C8B-B14F-4D97-AF65-F5344CB8AC3E}">
        <p14:creationId xmlns:p14="http://schemas.microsoft.com/office/powerpoint/2010/main" xmlns="" val="536497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6059441"/>
              </p:ext>
            </p:extLst>
          </p:nvPr>
        </p:nvGraphicFramePr>
        <p:xfrm>
          <a:off x="683568" y="1503728"/>
          <a:ext cx="7848872" cy="3018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0551"/>
                <a:gridCol w="5438321"/>
              </a:tblGrid>
              <a:tr h="706972"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不同点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1288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《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白鹅</a:t>
                      </a:r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》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endParaRPr lang="en-US" altLang="zh-CN" sz="24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endParaRPr lang="zh-CN" altLang="en-US" sz="24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1122837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《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白公鹅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》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endParaRPr lang="en-US" altLang="zh-CN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685800" rtl="0" eaLnBrk="1" latinLnBrk="0" hangingPunct="1"/>
                      <a:endParaRPr lang="en-US" altLang="zh-CN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685800" rtl="0" eaLnBrk="1" latinLnBrk="0" hangingPunct="1"/>
                      <a:endParaRPr lang="en-US" altLang="zh-CN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685800" rtl="0" eaLnBrk="1" latinLnBrk="0" hangingPunct="1"/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3063561" y="2388825"/>
            <a:ext cx="53968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运用反语来表达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对鹅的喜爱之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91900613"/>
              </p:ext>
            </p:extLst>
          </p:nvPr>
        </p:nvGraphicFramePr>
        <p:xfrm>
          <a:off x="994059" y="901462"/>
          <a:ext cx="5306133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725"/>
                <a:gridCol w="3672408"/>
              </a:tblGrid>
              <a:tr h="2830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共同点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722251" y="896402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注重拟人手法的运用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03848" y="3540953"/>
            <a:ext cx="5190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“海军上将的派头”等风趣的语言体现对白公鹅的满心喜爱之情。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8833" y="248330"/>
            <a:ext cx="1620958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描写方法</a:t>
            </a:r>
            <a:endParaRPr lang="zh-CN" alt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683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416528"/>
            <a:ext cx="7645985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本文作者抓住白鹅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的特征，运用对比的写法从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这三个方面来描绘白鹅，表达了作者对鹅的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之情。</a:t>
            </a:r>
          </a:p>
        </p:txBody>
      </p:sp>
      <p:sp>
        <p:nvSpPr>
          <p:cNvPr id="6" name="文本框 14"/>
          <p:cNvSpPr txBox="1"/>
          <p:nvPr/>
        </p:nvSpPr>
        <p:spPr>
          <a:xfrm>
            <a:off x="663035" y="339502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8120" y="392179"/>
            <a:ext cx="366860" cy="456338"/>
          </a:xfrm>
          <a:prstGeom prst="rect">
            <a:avLst/>
          </a:prstGeom>
        </p:spPr>
      </p:pic>
      <p:sp>
        <p:nvSpPr>
          <p:cNvPr id="7" name="文本框 2"/>
          <p:cNvSpPr txBox="1"/>
          <p:nvPr/>
        </p:nvSpPr>
        <p:spPr>
          <a:xfrm>
            <a:off x="3635896" y="1862804"/>
            <a:ext cx="439248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叫声   步态   吃相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932040" y="1338903"/>
            <a:ext cx="115212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高傲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755576" y="2893856"/>
            <a:ext cx="115212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1547664" y="1353185"/>
            <a:ext cx="338936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总说：高傲的动物</a:t>
            </a: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2915816" y="2067694"/>
            <a:ext cx="4955305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叫声  严肃郑重  厉声呵斥  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厉声叫嚣  引吭大叫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步态  步调从容  大模大样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吃相  三眼一板  一丝不苟    </a:t>
            </a: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381667" y="2461664"/>
            <a:ext cx="105091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noProof="1" smtClean="0">
                <a:latin typeface="楷体" pitchFamily="49" charset="-122"/>
                <a:ea typeface="楷体" pitchFamily="49" charset="-122"/>
              </a:rPr>
              <a:t>白鹅</a:t>
            </a:r>
          </a:p>
        </p:txBody>
      </p:sp>
      <p:sp>
        <p:nvSpPr>
          <p:cNvPr id="26" name="文本框 19"/>
          <p:cNvSpPr txBox="1">
            <a:spLocks noChangeArrowheads="1"/>
          </p:cNvSpPr>
          <p:nvPr/>
        </p:nvSpPr>
        <p:spPr bwMode="auto">
          <a:xfrm>
            <a:off x="1547664" y="2693945"/>
            <a:ext cx="10081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分说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259632" y="1353363"/>
            <a:ext cx="360040" cy="2530213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763111" y="349176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3616" y="349434"/>
            <a:ext cx="366860" cy="456338"/>
          </a:xfrm>
          <a:prstGeom prst="rect">
            <a:avLst/>
          </a:prstGeom>
        </p:spPr>
      </p:pic>
      <p:sp>
        <p:nvSpPr>
          <p:cNvPr id="3" name="左大括号 2"/>
          <p:cNvSpPr/>
          <p:nvPr/>
        </p:nvSpPr>
        <p:spPr>
          <a:xfrm>
            <a:off x="2555776" y="2139702"/>
            <a:ext cx="360045" cy="1745615"/>
          </a:xfrm>
          <a:prstGeom prst="leftBrace">
            <a:avLst>
              <a:gd name="adj1" fmla="val 35626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4879" y="1509511"/>
            <a:ext cx="615553" cy="22179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黑体" panose="02010600030101010101" pitchFamily="49" charset="-122"/>
              </a:rPr>
              <a:t>对白鹅的喜爱</a:t>
            </a:r>
            <a:endParaRPr lang="zh-CN" altLang="en-US" sz="2800" b="1" dirty="0">
              <a:latin typeface="楷体" pitchFamily="49" charset="-122"/>
              <a:ea typeface="楷体" pitchFamily="49" charset="-122"/>
              <a:cs typeface="黑体" panose="0201060003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 flipH="1">
            <a:off x="7493470" y="1191260"/>
            <a:ext cx="257175" cy="2804795"/>
          </a:xfrm>
          <a:prstGeom prst="leftBrace">
            <a:avLst>
              <a:gd name="adj1" fmla="val 8333"/>
              <a:gd name="adj2" fmla="val 46905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397812" y="1059582"/>
            <a:ext cx="8358245" cy="33870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t" anchorCtr="0" compatLnSpc="1">
            <a:spAutoFit/>
          </a:bodyPr>
          <a:lstStyle/>
          <a:p>
            <a:pPr fontAlgn="t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一、给加点字选择正确的意思。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t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空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天空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里面都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没有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没有效果</a:t>
            </a:r>
          </a:p>
          <a:p>
            <a:pPr fontAlgn="t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    1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等到鹅来吃饭的时候，饭罐已经空空如也。（    ）</a:t>
            </a:r>
          </a:p>
          <a:p>
            <a:pPr fontAlgn="t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胜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赢，占优势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超过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能承受</a:t>
            </a:r>
          </a:p>
          <a:p>
            <a:pPr fontAlgn="t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我们不胜其烦，以后便饭罐和水盆放在一起，免得它远去，让鸡、狗偷饭吃。（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b="1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6"/>
          <p:cNvSpPr txBox="1">
            <a:spLocks noChangeArrowheads="1"/>
          </p:cNvSpPr>
          <p:nvPr/>
        </p:nvSpPr>
        <p:spPr bwMode="auto">
          <a:xfrm>
            <a:off x="6444208" y="2202999"/>
            <a:ext cx="6029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7099FF6-6DDB-CC4C-A617-4444CB80ED25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A7CF4334-30B1-7C4E-80D8-34C846334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849413" y="2202999"/>
            <a:ext cx="6029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6"/>
          <p:cNvSpPr txBox="1">
            <a:spLocks noChangeArrowheads="1"/>
          </p:cNvSpPr>
          <p:nvPr/>
        </p:nvSpPr>
        <p:spPr bwMode="auto">
          <a:xfrm>
            <a:off x="2555776" y="3536499"/>
            <a:ext cx="6029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6"/>
          <p:cNvSpPr txBox="1">
            <a:spLocks noChangeArrowheads="1"/>
          </p:cNvSpPr>
          <p:nvPr/>
        </p:nvSpPr>
        <p:spPr bwMode="auto">
          <a:xfrm>
            <a:off x="1020332" y="2427734"/>
            <a:ext cx="6029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16"/>
          <p:cNvSpPr txBox="1">
            <a:spLocks noChangeArrowheads="1"/>
          </p:cNvSpPr>
          <p:nvPr/>
        </p:nvSpPr>
        <p:spPr bwMode="auto">
          <a:xfrm>
            <a:off x="5870504" y="3828886"/>
            <a:ext cx="6029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427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500901" y="1085796"/>
            <a:ext cx="8052403" cy="28700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t" anchorCtr="0" compatLnSpc="1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二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、请你反复朗读品味，判断下列句子应用哪种语气来读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鹅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站有站相，走有走相，傲气十足又有趣可笑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。（    ） 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2.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鹅高傲，不可一世，令人生厌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665" y="2787774"/>
            <a:ext cx="108011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20273" y="3363838"/>
            <a:ext cx="108011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8933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67544" y="709995"/>
            <a:ext cx="8280920" cy="1054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三、课文中哪些词语描写了鹅的步态，请你说一说。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3888" y="3183793"/>
            <a:ext cx="518457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傲慢    步调从容    大模大样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9702"/>
            <a:ext cx="2757062" cy="245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00324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8460" y="56896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latin typeface="宋体" pitchFamily="2" charset="-122"/>
                <a:ea typeface="宋体" pitchFamily="2" charset="-122"/>
                <a:sym typeface="+mn-ea"/>
              </a:rPr>
              <a:t>背景资料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34693" y="1153394"/>
            <a:ext cx="5472430" cy="3222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  <a:sym typeface="+mn-ea"/>
              </a:rPr>
              <a:t>  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  <a:sym typeface="+mn-ea"/>
              </a:rPr>
              <a:t>《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sym typeface="+mn-ea"/>
              </a:rPr>
              <a:t>白鹅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  <a:sym typeface="+mn-ea"/>
              </a:rPr>
              <a:t>》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sym typeface="+mn-ea"/>
              </a:rPr>
              <a:t>写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sym typeface="+mn-ea"/>
              </a:rPr>
              <a:t>于1946年夏天抗战期间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sym typeface="+mn-ea"/>
              </a:rPr>
              <a:t>，当时丰子恺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sym typeface="+mn-ea"/>
              </a:rPr>
              <a:t>内迁重庆，住在郊外一座荒村里。当时正值战争时，生活条件艰苦,种菜、养鹅成了作者排遣苦闷的一种寄托。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080" y="1617980"/>
            <a:ext cx="1609090" cy="1907540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37755" y="1617980"/>
            <a:ext cx="1553845" cy="190754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1" y="-8096"/>
            <a:ext cx="9165431" cy="5158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5835" y="1419803"/>
            <a:ext cx="7764780" cy="1106805"/>
          </a:xfrm>
          <a:prstGeom prst="rect">
            <a:avLst/>
          </a:prstGeom>
          <a:noFill/>
          <a:effectLst/>
        </p:spPr>
        <p:txBody>
          <a:bodyPr wrap="none" lIns="91431" tIns="45716" rIns="91431" bIns="45716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3" name="组合 32"/>
          <p:cNvGrpSpPr/>
          <p:nvPr/>
        </p:nvGrpSpPr>
        <p:grpSpPr>
          <a:xfrm>
            <a:off x="6967881" y="402"/>
            <a:ext cx="1927071" cy="771472"/>
            <a:chOff x="6968256" y="-1"/>
            <a:chExt cx="1927372" cy="77159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87217" y="509940"/>
              <a:ext cx="1161076" cy="261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10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1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267744" y="1347924"/>
            <a:ext cx="1063217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kān</a:t>
            </a:r>
          </a:p>
        </p:txBody>
      </p:sp>
      <p:sp>
        <p:nvSpPr>
          <p:cNvPr id="26" name="矩形 25"/>
          <p:cNvSpPr/>
          <p:nvPr/>
        </p:nvSpPr>
        <p:spPr>
          <a:xfrm>
            <a:off x="3858166" y="1347614"/>
            <a:ext cx="122413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xiāo</a:t>
            </a:r>
          </a:p>
        </p:txBody>
      </p:sp>
      <p:sp>
        <p:nvSpPr>
          <p:cNvPr id="28" name="矩形 27"/>
          <p:cNvSpPr/>
          <p:nvPr/>
        </p:nvSpPr>
        <p:spPr>
          <a:xfrm>
            <a:off x="1100531" y="3350779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fèi</a:t>
            </a:r>
            <a:r>
              <a:rPr lang="en-US" altLang="zh-CN" sz="30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364221" y="1979312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守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001779" y="2009011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嚣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53172" y="3893174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狂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吠</a:t>
            </a:r>
          </a:p>
        </p:txBody>
      </p:sp>
      <p:sp>
        <p:nvSpPr>
          <p:cNvPr id="46" name="矩形 45"/>
          <p:cNvSpPr/>
          <p:nvPr/>
        </p:nvSpPr>
        <p:spPr>
          <a:xfrm>
            <a:off x="2720097" y="3409677"/>
            <a:ext cx="10598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194942" y="3953227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促</a:t>
            </a:r>
          </a:p>
        </p:txBody>
      </p:sp>
      <p:sp>
        <p:nvSpPr>
          <p:cNvPr id="49" name="矩形 48"/>
          <p:cNvSpPr/>
          <p:nvPr/>
        </p:nvSpPr>
        <p:spPr>
          <a:xfrm>
            <a:off x="4040624" y="3361905"/>
            <a:ext cx="869879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charset="-122"/>
                <a:ea typeface="汉语拼音" panose="020B0604020202020204" charset="-122"/>
                <a:cs typeface="汉语拼音" panose="020B0604020202020204" pitchFamily="34" charset="0"/>
              </a:rPr>
              <a:t>pō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944104" y="3953227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颇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</a:p>
        </p:txBody>
      </p:sp>
      <p:sp>
        <p:nvSpPr>
          <p:cNvPr id="43" name="矩形 42"/>
          <p:cNvSpPr/>
          <p:nvPr/>
        </p:nvSpPr>
        <p:spPr>
          <a:xfrm>
            <a:off x="5580112" y="3362034"/>
            <a:ext cx="206438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shē  chǐ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508104" y="3952771"/>
            <a:ext cx="1460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奢 侈</a:t>
            </a:r>
          </a:p>
        </p:txBody>
      </p:sp>
      <p:sp>
        <p:nvSpPr>
          <p:cNvPr id="32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67544" y="1510576"/>
            <a:ext cx="1159241" cy="438582"/>
            <a:chOff x="467544" y="1510576"/>
            <a:chExt cx="1159241" cy="438582"/>
          </a:xfrm>
        </p:grpSpPr>
        <p:sp>
          <p:nvSpPr>
            <p:cNvPr id="39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54766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46754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7365558" y="3337669"/>
            <a:ext cx="95085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gǒu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347217" y="3953227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苟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</a:p>
        </p:txBody>
      </p:sp>
      <p:sp>
        <p:nvSpPr>
          <p:cNvPr id="27" name="矩形 26"/>
          <p:cNvSpPr/>
          <p:nvPr/>
        </p:nvSpPr>
        <p:spPr>
          <a:xfrm>
            <a:off x="6199479" y="1347614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háng</a:t>
            </a:r>
            <a:endParaRPr lang="en-US" altLang="zh-CN" sz="3000" b="1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52120" y="2007856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引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吭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大叫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6" grpId="0"/>
      <p:bldP spid="26" grpId="1"/>
      <p:bldP spid="28" grpId="0"/>
      <p:bldP spid="28" grpId="1"/>
      <p:bldP spid="46" grpId="0"/>
      <p:bldP spid="46" grpId="1"/>
      <p:bldP spid="49" grpId="0"/>
      <p:bldP spid="49" grpId="1"/>
      <p:bldP spid="43" grpId="0"/>
      <p:bldP spid="43" grpId="1"/>
      <p:bldP spid="45" grpId="0"/>
      <p:bldP spid="45" grpId="1"/>
      <p:bldP spid="27" grpId="0"/>
      <p:bldP spid="2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549848" y="1838628"/>
            <a:ext cx="122413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475656" y="2369051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侍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候</a:t>
            </a:r>
          </a:p>
        </p:txBody>
      </p:sp>
      <p:sp>
        <p:nvSpPr>
          <p:cNvPr id="46" name="矩形 45"/>
          <p:cNvSpPr/>
          <p:nvPr/>
        </p:nvSpPr>
        <p:spPr>
          <a:xfrm>
            <a:off x="3408854" y="1838826"/>
            <a:ext cx="140144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kuī  sì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08844" y="2368987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窥伺</a:t>
            </a:r>
          </a:p>
        </p:txBody>
      </p:sp>
      <p:sp>
        <p:nvSpPr>
          <p:cNvPr id="43" name="矩形 42"/>
          <p:cNvSpPr/>
          <p:nvPr/>
        </p:nvSpPr>
        <p:spPr>
          <a:xfrm>
            <a:off x="5557321" y="1838826"/>
            <a:ext cx="195326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gōng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701902" y="2368772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供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养不周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46" grpId="0"/>
      <p:bldP spid="46" grpId="1"/>
      <p:bldP spid="43" grpId="0"/>
      <p:bldP spid="4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674098" y="2143956"/>
            <a:ext cx="614045" cy="810260"/>
          </a:xfrm>
          <a:prstGeom prst="ellipse">
            <a:avLst/>
          </a:prstGeom>
          <a:solidFill>
            <a:srgbClr val="DCFDFF"/>
          </a:solidFill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74546" y="2254286"/>
            <a:ext cx="535855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</a:p>
        </p:txBody>
      </p:sp>
      <p:sp>
        <p:nvSpPr>
          <p:cNvPr id="23" name="矩形 22"/>
          <p:cNvSpPr/>
          <p:nvPr/>
        </p:nvSpPr>
        <p:spPr>
          <a:xfrm>
            <a:off x="1716731" y="1755031"/>
            <a:ext cx="7175749" cy="13619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楷体"/>
                <a:ea typeface="楷体"/>
              </a:rPr>
              <a:t>鹅的步调从容，大模大样的，颇像京剧里的</a:t>
            </a:r>
            <a:endParaRPr lang="en-US" altLang="zh-CN" sz="2800" b="1" dirty="0" smtClean="0">
              <a:solidFill>
                <a:srgbClr val="000000"/>
              </a:solidFill>
              <a:latin typeface="楷体"/>
              <a:ea typeface="楷体"/>
            </a:endParaRPr>
          </a:p>
          <a:p>
            <a:endParaRPr lang="en-US" altLang="zh-CN" sz="2800" b="1" dirty="0">
              <a:solidFill>
                <a:srgbClr val="000000"/>
              </a:solidFill>
              <a:latin typeface="楷体"/>
              <a:ea typeface="楷体"/>
            </a:endParaRP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楷体"/>
                <a:ea typeface="楷体"/>
              </a:rPr>
              <a:t>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/>
                <a:ea typeface="楷体"/>
              </a:rPr>
              <a:t>角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/>
                <a:ea typeface="楷体"/>
              </a:rPr>
              <a:t>出场。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78422" y="2186431"/>
            <a:ext cx="144145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jué</a:t>
            </a:r>
          </a:p>
        </p:txBody>
      </p:sp>
      <p:sp>
        <p:nvSpPr>
          <p:cNvPr id="55" name="矩形 54"/>
          <p:cNvSpPr/>
          <p:nvPr/>
        </p:nvSpPr>
        <p:spPr>
          <a:xfrm>
            <a:off x="1716997" y="3552314"/>
            <a:ext cx="5922587" cy="499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五星红旗的旗面上的五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很显眼。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148064" y="2954020"/>
            <a:ext cx="92900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jiǎo</a:t>
            </a:r>
            <a:endParaRPr lang="en-US" altLang="zh-CN" sz="2000" b="1" dirty="0" err="1" smtClean="0">
              <a:solidFill>
                <a:srgbClr val="FF0000"/>
              </a:solidFill>
              <a:latin typeface="+mn-ea"/>
              <a:cs typeface="汉语拼音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31840" y="431959"/>
            <a:ext cx="1974790" cy="559118"/>
            <a:chOff x="3752862" y="431959"/>
            <a:chExt cx="1974790" cy="559118"/>
          </a:xfrm>
        </p:grpSpPr>
        <p:grpSp>
          <p:nvGrpSpPr>
            <p:cNvPr id="17" name="组合 16"/>
            <p:cNvGrpSpPr/>
            <p:nvPr/>
          </p:nvGrpSpPr>
          <p:grpSpPr>
            <a:xfrm>
              <a:off x="3752862" y="526257"/>
              <a:ext cx="410581" cy="377666"/>
              <a:chOff x="631825" y="5181600"/>
              <a:chExt cx="1554163" cy="1552575"/>
            </a:xfrm>
          </p:grpSpPr>
          <p:sp>
            <p:nvSpPr>
              <p:cNvPr id="19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4162967" y="431959"/>
              <a:ext cx="1564685" cy="55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8" rIns="51435" bIns="25718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521698" y="2166816"/>
            <a:ext cx="614045" cy="810260"/>
          </a:xfrm>
          <a:prstGeom prst="ellipse">
            <a:avLst/>
          </a:prstGeom>
          <a:solidFill>
            <a:srgbClr val="DCFDFF"/>
          </a:solidFill>
          <a:ln>
            <a:solidFill>
              <a:schemeClr val="tx2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22146" y="2254286"/>
            <a:ext cx="535855" cy="58936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</a:p>
        </p:txBody>
      </p:sp>
      <p:sp>
        <p:nvSpPr>
          <p:cNvPr id="23" name="矩形 22"/>
          <p:cNvSpPr/>
          <p:nvPr/>
        </p:nvSpPr>
        <p:spPr>
          <a:xfrm>
            <a:off x="1716731" y="1755031"/>
            <a:ext cx="5519565" cy="499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/>
                <a:ea typeface="楷体"/>
              </a:rPr>
              <a:t>养鹅等于养狗，它也能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/>
                <a:ea typeface="楷体"/>
              </a:rPr>
              <a:t>看</a:t>
            </a:r>
            <a:r>
              <a:rPr lang="zh-CN" altLang="en-US" sz="2800" b="1" dirty="0" smtClean="0">
                <a:latin typeface="楷体"/>
                <a:ea typeface="楷体"/>
              </a:rPr>
              <a:t>守门户。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48064" y="1256030"/>
            <a:ext cx="144145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kān </a:t>
            </a:r>
          </a:p>
        </p:txBody>
      </p:sp>
      <p:sp>
        <p:nvSpPr>
          <p:cNvPr id="55" name="矩形 54"/>
          <p:cNvSpPr/>
          <p:nvPr/>
        </p:nvSpPr>
        <p:spPr>
          <a:xfrm>
            <a:off x="1717040" y="3342640"/>
            <a:ext cx="6455360" cy="499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见五星红旗的旗面上的五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很亮。</a:t>
            </a:r>
          </a:p>
        </p:txBody>
      </p:sp>
      <p:sp>
        <p:nvSpPr>
          <p:cNvPr id="56" name="矩形 55"/>
          <p:cNvSpPr/>
          <p:nvPr/>
        </p:nvSpPr>
        <p:spPr>
          <a:xfrm>
            <a:off x="1986811" y="2851694"/>
            <a:ext cx="92900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kàn</a:t>
            </a:r>
          </a:p>
        </p:txBody>
      </p:sp>
    </p:spTree>
    <p:extLst>
      <p:ext uri="{BB962C8B-B14F-4D97-AF65-F5344CB8AC3E}">
        <p14:creationId xmlns:p14="http://schemas.microsoft.com/office/powerpoint/2010/main" xmlns="" val="514476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6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3004</Words>
  <Application>Microsoft Office PowerPoint</Application>
  <PresentationFormat>全屏显示(16:9)</PresentationFormat>
  <Paragraphs>291</Paragraphs>
  <Slides>51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4" baseType="lpstr">
      <vt:lpstr>Arial</vt:lpstr>
      <vt:lpstr>宋体</vt:lpstr>
      <vt:lpstr>Times New Roman</vt:lpstr>
      <vt:lpstr>微软雅黑</vt:lpstr>
      <vt:lpstr>黑体</vt:lpstr>
      <vt:lpstr>楷体</vt:lpstr>
      <vt:lpstr>汉语拼音</vt:lpstr>
      <vt:lpstr>幼圆</vt:lpstr>
      <vt:lpstr>华文楷体</vt:lpstr>
      <vt:lpstr>Kaiti SC</vt:lpstr>
      <vt:lpstr>Xingkai SC</vt:lpstr>
      <vt:lpstr>Calibri</vt:lpstr>
      <vt:lpstr>《七彩课堂》课件模板（新）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205</cp:revision>
  <dcterms:created xsi:type="dcterms:W3CDTF">2017-03-17T02:28:00Z</dcterms:created>
  <dcterms:modified xsi:type="dcterms:W3CDTF">2020-03-13T04:38:38Z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