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739" r:id="rId2"/>
    <p:sldId id="817" r:id="rId3"/>
    <p:sldId id="779" r:id="rId4"/>
    <p:sldId id="780" r:id="rId5"/>
    <p:sldId id="822" r:id="rId6"/>
    <p:sldId id="778" r:id="rId7"/>
    <p:sldId id="819" r:id="rId8"/>
    <p:sldId id="820" r:id="rId9"/>
    <p:sldId id="767" r:id="rId10"/>
    <p:sldId id="818" r:id="rId11"/>
    <p:sldId id="781" r:id="rId12"/>
    <p:sldId id="782" r:id="rId13"/>
    <p:sldId id="785" r:id="rId14"/>
    <p:sldId id="784" r:id="rId15"/>
    <p:sldId id="786" r:id="rId16"/>
    <p:sldId id="787" r:id="rId17"/>
    <p:sldId id="816" r:id="rId1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隶书" panose="02010509060101010101" pitchFamily="49" charset="-122"/>
      <p:regular r:id="rId26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DAD"/>
    <a:srgbClr val="FF0000"/>
    <a:srgbClr val="EDD9B4"/>
    <a:srgbClr val="BC8B8F"/>
    <a:srgbClr val="D9849A"/>
    <a:srgbClr val="FAEE9A"/>
    <a:srgbClr val="BFBD3F"/>
    <a:srgbClr val="99CCFF"/>
    <a:srgbClr val="FDFEEE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15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2019/12/26</a:t>
            </a:fld>
            <a:endParaRPr lang="zh-CN" altLang="en-US" strike="noStrike" noProof="1"/>
          </a:p>
        </p:txBody>
      </p:sp>
      <p:sp>
        <p:nvSpPr>
          <p:cNvPr id="1126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6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990" y="1412860"/>
            <a:ext cx="7772400" cy="240609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27. </a:t>
            </a:r>
            <a:r>
              <a:rPr lang="zh-CN" altLang="en-US" sz="4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漏</a:t>
            </a:r>
            <a:br>
              <a:rPr lang="zh-CN" altLang="en-US" sz="4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第二课时（复述故事）</a:t>
            </a:r>
            <a:br>
              <a:rPr lang="en-US" altLang="zh-CN" sz="4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8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5835" y="3717020"/>
            <a:ext cx="5262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</a:rPr>
              <a:t>南京市秦淮区第一中心小学      秦友娟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51890" y="2204720"/>
            <a:ext cx="6840220" cy="1336040"/>
          </a:xfrm>
          <a:prstGeom prst="rect">
            <a:avLst/>
          </a:prstGeom>
          <a:solidFill>
            <a:srgbClr val="F9DDA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4345" y="2307590"/>
            <a:ext cx="66821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</a:t>
            </a:r>
            <a:r>
              <a:rPr lang="zh-CN" altLang="zh-CN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示意图</a:t>
            </a:r>
            <a:r>
              <a:rPr lang="zh-CN" altLang="zh-CN" sz="44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复述故事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386" t="57107" r="7895" b="-16832"/>
          <a:stretch>
            <a:fillRect/>
          </a:stretch>
        </p:blipFill>
        <p:spPr>
          <a:xfrm>
            <a:off x="1115760" y="764815"/>
            <a:ext cx="7200501" cy="7154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58810" y="1484865"/>
            <a:ext cx="1364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（</a:t>
            </a:r>
            <a:r>
              <a:rPr lang="en-US" altLang="zh-CN" dirty="0">
                <a:solidFill>
                  <a:srgbClr val="FF0000"/>
                </a:solidFill>
              </a:rPr>
              <a:t>3 - 9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58810" y="2204915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（</a:t>
            </a:r>
            <a:r>
              <a:rPr lang="en-US" altLang="zh-CN" dirty="0">
                <a:solidFill>
                  <a:srgbClr val="FF0000"/>
                </a:solidFill>
              </a:rPr>
              <a:t>10-12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395724" y="2924965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（</a:t>
            </a:r>
            <a:r>
              <a:rPr lang="en-US" altLang="zh-CN" dirty="0">
                <a:solidFill>
                  <a:srgbClr val="FF0000"/>
                </a:solidFill>
              </a:rPr>
              <a:t>13-17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95724" y="364501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（</a:t>
            </a:r>
            <a:r>
              <a:rPr lang="en-US" altLang="zh-CN" dirty="0">
                <a:solidFill>
                  <a:srgbClr val="FF0000"/>
                </a:solidFill>
              </a:rPr>
              <a:t>18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58810" y="4221055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（</a:t>
            </a:r>
            <a:r>
              <a:rPr lang="en-US" altLang="zh-CN" dirty="0">
                <a:solidFill>
                  <a:srgbClr val="FF0000"/>
                </a:solidFill>
              </a:rPr>
              <a:t>19-20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7F6413F-E005-4FB9-8344-D26B3E41EB36}"/>
              </a:ext>
            </a:extLst>
          </p:cNvPr>
          <p:cNvSpPr/>
          <p:nvPr/>
        </p:nvSpPr>
        <p:spPr>
          <a:xfrm>
            <a:off x="2843880" y="1023200"/>
            <a:ext cx="792055" cy="46166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 animBg="1"/>
      <p:bldP spid="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60685" y="2498267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60684" y="3895230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60867" y="4698925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事情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" y="734060"/>
            <a:ext cx="1247140" cy="125285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908175" y="964565"/>
            <a:ext cx="6742430" cy="791845"/>
          </a:xfrm>
          <a:prstGeom prst="round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32635" y="1099820"/>
            <a:ext cx="66179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zh-CN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老爷爷老婆婆说</a:t>
            </a:r>
            <a:r>
              <a:rPr lang="en-US" altLang="zh-CN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漏</a:t>
            </a:r>
            <a:r>
              <a:rPr lang="en-US" altLang="zh-CN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，吓跑了虎和贼。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0685" y="3205022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59565" y="2559862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一天晚上，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40005" y="3895267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38" y="1412860"/>
            <a:ext cx="2059505" cy="1031466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2925445" y="1532255"/>
            <a:ext cx="5669915" cy="791845"/>
          </a:xfrm>
          <a:prstGeom prst="roundRect">
            <a:avLst/>
          </a:prstGeom>
          <a:solidFill>
            <a:srgbClr val="EDD9B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21990" y="1666875"/>
            <a:ext cx="4129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虎驮着贼，贼骑着虎。</a:t>
            </a:r>
          </a:p>
        </p:txBody>
      </p:sp>
      <p:sp>
        <p:nvSpPr>
          <p:cNvPr id="9" name="左大括号 8"/>
          <p:cNvSpPr/>
          <p:nvPr/>
        </p:nvSpPr>
        <p:spPr>
          <a:xfrm rot="5400000">
            <a:off x="2519045" y="1084580"/>
            <a:ext cx="1436370" cy="2942590"/>
          </a:xfrm>
          <a:prstGeom prst="leftBrace">
            <a:avLst>
              <a:gd name="adj1" fmla="val 8333"/>
              <a:gd name="adj2" fmla="val 49989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55875" y="2444115"/>
            <a:ext cx="35502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1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" y="922020"/>
            <a:ext cx="1313180" cy="181102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475105" y="1431290"/>
            <a:ext cx="7432675" cy="79184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5105" y="1565910"/>
            <a:ext cx="7482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虎蹭贼，贼上树。虎和贼树下相遇，滚下山坡。</a:t>
            </a:r>
          </a:p>
        </p:txBody>
      </p:sp>
      <p:sp>
        <p:nvSpPr>
          <p:cNvPr id="9" name="左大括号 8"/>
          <p:cNvSpPr/>
          <p:nvPr/>
        </p:nvSpPr>
        <p:spPr>
          <a:xfrm rot="16200000">
            <a:off x="3592195" y="-708025"/>
            <a:ext cx="1436370" cy="3957320"/>
          </a:xfrm>
          <a:prstGeom prst="leftBrace">
            <a:avLst>
              <a:gd name="adj1" fmla="val 8333"/>
              <a:gd name="adj2" fmla="val 49989"/>
            </a:avLst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1855" y="2376170"/>
            <a:ext cx="35502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……</a:t>
            </a:r>
          </a:p>
        </p:txBody>
      </p:sp>
      <p:sp>
        <p:nvSpPr>
          <p:cNvPr id="11" name="左大括号 10"/>
          <p:cNvSpPr/>
          <p:nvPr/>
        </p:nvSpPr>
        <p:spPr>
          <a:xfrm rot="5400000">
            <a:off x="775970" y="1155065"/>
            <a:ext cx="1436370" cy="2665095"/>
          </a:xfrm>
          <a:prstGeom prst="leftBrace">
            <a:avLst>
              <a:gd name="adj1" fmla="val 8333"/>
              <a:gd name="adj2" fmla="val 49989"/>
            </a:avLst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41065" y="329565"/>
            <a:ext cx="35502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10" grpId="1"/>
      <p:bldP spid="11" grpId="0" animBg="1"/>
      <p:bldP spid="11" grpId="1" animBg="1"/>
      <p:bldP spid="12" grpId="0"/>
      <p:bldP spid="1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5" y="1297479"/>
            <a:ext cx="2030736" cy="1060172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2284095" y="1431925"/>
            <a:ext cx="6742430" cy="791845"/>
          </a:xfrm>
          <a:prstGeom prst="roundRect">
            <a:avLst/>
          </a:prstGeom>
          <a:solidFill>
            <a:srgbClr val="FAEE9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4095" y="1566545"/>
            <a:ext cx="7482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虎和贼以为对方就是</a:t>
            </a:r>
            <a:r>
              <a:rPr lang="en-US" altLang="zh-CN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漏</a:t>
            </a:r>
            <a:r>
              <a:rPr lang="en-US" altLang="zh-CN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，吓昏过去了。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0" y="1140090"/>
            <a:ext cx="1368095" cy="1374458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2264410" y="1431290"/>
            <a:ext cx="6558915" cy="791845"/>
          </a:xfrm>
          <a:prstGeom prst="roundRect">
            <a:avLst/>
          </a:prstGeom>
          <a:solidFill>
            <a:srgbClr val="EDD9B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5410" y="1565910"/>
            <a:ext cx="7482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老爷爷老婆婆再说</a:t>
            </a:r>
            <a:r>
              <a:rPr lang="en-US" altLang="zh-CN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漏</a:t>
            </a:r>
            <a:r>
              <a:rPr lang="en-US" altLang="zh-CN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386" t="57107" r="7895" b="-16832"/>
          <a:stretch>
            <a:fillRect/>
          </a:stretch>
        </p:blipFill>
        <p:spPr>
          <a:xfrm>
            <a:off x="1115760" y="764815"/>
            <a:ext cx="7200501" cy="7154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990" y="1412860"/>
            <a:ext cx="7772400" cy="240609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27. </a:t>
            </a:r>
            <a:r>
              <a:rPr lang="zh-CN" altLang="en-US" sz="4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漏</a:t>
            </a:r>
            <a:br>
              <a:rPr lang="zh-CN" altLang="en-US" sz="4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8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325" y="0"/>
            <a:ext cx="4740348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75803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135" y="-34864"/>
            <a:ext cx="4738099" cy="68928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366" y="-35240"/>
            <a:ext cx="4712996" cy="68779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8553" y="2092960"/>
            <a:ext cx="8426894" cy="1336040"/>
          </a:xfrm>
          <a:prstGeom prst="rect">
            <a:avLst/>
          </a:prstGeom>
          <a:solidFill>
            <a:srgbClr val="F9DDA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735" y="2307590"/>
            <a:ext cx="76707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了解故事的主要内容，复述故事。</a:t>
            </a:r>
            <a:endParaRPr lang="zh-CN" altLang="zh-CN" sz="40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44AC8B-699A-48FE-9484-23FA98CD8BFB}"/>
              </a:ext>
            </a:extLst>
          </p:cNvPr>
          <p:cNvSpPr txBox="1"/>
          <p:nvPr/>
        </p:nvSpPr>
        <p:spPr>
          <a:xfrm>
            <a:off x="1043755" y="836820"/>
            <a:ext cx="4032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/>
              <a:t>单元学习任务：</a:t>
            </a:r>
          </a:p>
        </p:txBody>
      </p:sp>
    </p:spTree>
    <p:extLst>
      <p:ext uri="{BB962C8B-B14F-4D97-AF65-F5344CB8AC3E}">
        <p14:creationId xmlns:p14="http://schemas.microsoft.com/office/powerpoint/2010/main" val="3142749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67715" y="958335"/>
            <a:ext cx="7920551" cy="2406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从前，有一户人家：一个老爷爷，一个老婆婆，还喂着一头黑脊背、白胸脯的小胖驴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山上住着一只老虎，山下住个一个贼。老虎嘴馋，一心想着吃这头小胖驴；贼手痒，一心想着偷这头小胖驴。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04629" y="114337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1.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4817" y="2382945"/>
            <a:ext cx="41549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2.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3395" y="4004945"/>
            <a:ext cx="5184775" cy="1584325"/>
          </a:xfrm>
          <a:prstGeom prst="rect">
            <a:avLst/>
          </a:prstGeom>
          <a:solidFill>
            <a:srgbClr val="F9DDA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85454" y="3933035"/>
            <a:ext cx="59670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故事背景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325" y="0"/>
            <a:ext cx="4740348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75803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135" y="-34864"/>
            <a:ext cx="4738099" cy="68928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366" y="-35240"/>
            <a:ext cx="4712996" cy="68779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765" y="-4275535"/>
            <a:ext cx="6912480" cy="1010171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2051825" y="1196846"/>
            <a:ext cx="5904410" cy="273619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209</Words>
  <Application>Microsoft Office PowerPoint</Application>
  <PresentationFormat>全屏显示(4:3)</PresentationFormat>
  <Paragraphs>30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隶书</vt:lpstr>
      <vt:lpstr>Times New Roman</vt:lpstr>
      <vt:lpstr>Calibri</vt:lpstr>
      <vt:lpstr>黑体</vt:lpstr>
      <vt:lpstr>楷体</vt:lpstr>
      <vt:lpstr>Arial</vt:lpstr>
      <vt:lpstr>默认设计模板</vt:lpstr>
      <vt:lpstr>27. 漏 第二课时（复述故事） </vt:lpstr>
      <vt:lpstr>27. 漏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corp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your name</dc:creator>
  <cp:lastModifiedBy>User</cp:lastModifiedBy>
  <cp:revision>137</cp:revision>
  <dcterms:created xsi:type="dcterms:W3CDTF">2003-05-04T12:47:00Z</dcterms:created>
  <dcterms:modified xsi:type="dcterms:W3CDTF">2019-12-26T08:06:33Z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