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5" r:id="rId4"/>
    <p:sldMasterId id="2147483677" r:id="rId5"/>
    <p:sldMasterId id="2147483687" r:id="rId6"/>
    <p:sldMasterId id="2147483700" r:id="rId7"/>
  </p:sldMasterIdLst>
  <p:notesMasterIdLst>
    <p:notesMasterId r:id="rId9"/>
  </p:notesMasterIdLst>
  <p:handoutMasterIdLst>
    <p:handoutMasterId r:id="rId33"/>
  </p:handoutMasterIdLst>
  <p:sldIdLst>
    <p:sldId id="429" r:id="rId8"/>
    <p:sldId id="430" r:id="rId10"/>
    <p:sldId id="368" r:id="rId11"/>
    <p:sldId id="370" r:id="rId12"/>
    <p:sldId id="371" r:id="rId13"/>
    <p:sldId id="396" r:id="rId14"/>
    <p:sldId id="398" r:id="rId15"/>
    <p:sldId id="321" r:id="rId16"/>
    <p:sldId id="325" r:id="rId17"/>
    <p:sldId id="324" r:id="rId18"/>
    <p:sldId id="362" r:id="rId19"/>
    <p:sldId id="350" r:id="rId20"/>
    <p:sldId id="374" r:id="rId21"/>
    <p:sldId id="418" r:id="rId22"/>
    <p:sldId id="364" r:id="rId23"/>
    <p:sldId id="344" r:id="rId24"/>
    <p:sldId id="337" r:id="rId25"/>
    <p:sldId id="343" r:id="rId26"/>
    <p:sldId id="375" r:id="rId27"/>
    <p:sldId id="340" r:id="rId28"/>
    <p:sldId id="315" r:id="rId29"/>
    <p:sldId id="300" r:id="rId30"/>
    <p:sldId id="301" r:id="rId31"/>
    <p:sldId id="377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00"/>
    <a:srgbClr val="CC9900"/>
    <a:srgbClr val="333300"/>
    <a:srgbClr val="990099"/>
    <a:srgbClr val="CC0066"/>
    <a:srgbClr val="000099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7" autoAdjust="0"/>
    <p:restoredTop sz="94710" autoAdjust="0"/>
  </p:normalViewPr>
  <p:slideViewPr>
    <p:cSldViewPr>
      <p:cViewPr>
        <p:scale>
          <a:sx n="100" d="100"/>
          <a:sy n="100" d="100"/>
        </p:scale>
        <p:origin x="-282" y="-264"/>
      </p:cViewPr>
      <p:guideLst>
        <p:guide orient="horz" pos="2187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516777A1-C661-4B37-8389-30AD49D771C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页眉占位符 737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3731" name="日期占位符 737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4516" name="幻灯片图像占位符 73731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73732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73734" name="页脚占位符 737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3735" name="灯片编号占位符 737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D07EF9F-BE03-4293-8478-DD7F15E850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7EF9F-BE03-4293-8478-DD7F15E850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65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6563" name="页脚占位符 1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390" tIns="42195" rIns="84390" bIns="42195" numCol="1" anchorCtr="0" compatLnSpc="1"/>
          <a:lstStyle/>
          <a:p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66564" name="页眉占位符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390" tIns="42195" rIns="84390" bIns="42195" numCol="1" anchor="t" anchorCtr="0" compatLnSpc="1"/>
          <a:lstStyle/>
          <a:p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06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06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8A0F91A-7CF9-44DD-86A7-5928AEF07A64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37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373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>
                <a:solidFill>
                  <a:srgbClr val="000000"/>
                </a:solidFill>
              </a:rPr>
              <a:t> 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73733" name="灯片编号占位符 5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5BBC246-B09A-43DD-A1BF-E9B45259D632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emf"/><Relationship Id="rId4" Type="http://schemas.openxmlformats.org/officeDocument/2006/relationships/image" Target="../media/image4.emf"/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DADC2-E060-4C19-921E-A741CFEC4D3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84793" cy="5715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6C4DE-3EC8-4228-A92D-2A431D6EC955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 showMasterSp="0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6BCA1-EF68-45FD-9F60-A0F3DCFE2F26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329B7-79D4-4986-B5D0-7AC75C63665E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93131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AB0B549-A05F-4A36-AA6C-1DC1A76125A3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CF4940-40D0-48A7-8041-365E760BA6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F55D6F0D-87DE-4FD9-9140-C17093ADAC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0293C-6E8C-45D8-8773-F8EE81A611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3324225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03625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72275" y="0"/>
            <a:ext cx="2393950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C71DC7D-854A-497E-BC4C-692C4163E2AC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16978-0E07-48AA-9473-93D04709C3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0B409C2-9337-4281-AAC7-32E16850D3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C57D2-7387-4061-A471-03A3189E4B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CA0FA-7019-40B4-A194-51BBC300BBB9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BF83A8B3-D7C9-4447-AB3D-F7FFCCFA69B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6882B-53ED-4E28-92B6-80319E79CC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3707904" y="28529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54563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93131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52F6DD-583B-466D-A4B4-9075569F5E6E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B9BDE-E2AF-48FD-8AD9-26958B3B2B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38F67F3-87D2-4D58-B721-E92C3B913D4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D4186-8A65-413C-A258-2CCCE44451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F410B91-C1EB-4CE6-B408-ACCF68BF303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E5016-3244-47A3-8765-DBE43203B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795A8CF0-E66E-4002-B4D6-1A412E244F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FB7AFB-F01A-43EF-9A65-D14A02EE7D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52D61573-2419-4DEB-BDD1-1B69685F595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base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11A0FA2-B24C-4A2C-8354-24A2CE388C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2124" y="19050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3B4D1-68E5-4469-B5AF-8F99E66FA80F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E2AF8-9BFD-45C2-8FB7-1BB69ADC68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325B2-7033-45A7-805B-5D6FA606FB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171B-DE38-418A-B1F2-81FC96E9377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F104C-01C0-4385-9120-283E7C3679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1AEA2-8C66-4FE8-9442-28699E657D9C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0D268-6AB5-46E8-9E10-5F29F9D6412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A5EEB-8386-47C2-AF4A-46CD442871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BD1E7-8213-490B-AD8F-0AC0EAF06C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A9075-C7EC-48D7-B826-925B15495C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921C2-62D0-4F3A-8A58-DC2845833D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6306C-C518-4133-88C8-35A6C1CD36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9D76D-3DAD-4C21-A48A-54BA3D71DE2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D01DA7F-1A3B-4A81-95F1-5B9F17B141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DADC2-E060-4C19-921E-A741CFEC4D3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ACA0FA-7019-40B4-A194-51BBC300BBB9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FEA81-E905-4F5B-8008-57F8C118F177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2124" y="19050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3B4D1-68E5-4469-B5AF-8F99E66FA80F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1AEA2-8C66-4FE8-9442-28699E657D9C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FEA81-E905-4F5B-8008-57F8C118F177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E4F8A-45E7-4395-89E5-8478345C28FF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9CBC9-DBDC-4B23-B30D-3A71E9CF319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86B0D-FC2B-424A-8778-AA92BC474660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EBBDA-C6CE-4D3C-8475-6E4A989EEE7E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84793" cy="57150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6C4DE-3EC8-4228-A92D-2A431D6EC955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 showMasterSp="0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36BCA1-EF68-45FD-9F60-A0F3DCFE2F26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329B7-79D4-4986-B5D0-7AC75C63665E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E4F8A-45E7-4395-89E5-8478345C28FF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9CBC9-DBDC-4B23-B30D-3A71E9CF319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86B0D-FC2B-424A-8778-AA92BC474660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337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337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337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EBBDA-C6CE-4D3C-8475-6E4A989EEE7E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5" Type="http://schemas.openxmlformats.org/officeDocument/2006/relationships/theme" Target="../theme/theme3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1" Type="http://schemas.openxmlformats.org/officeDocument/2006/relationships/theme" Target="../theme/theme4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4" Type="http://schemas.openxmlformats.org/officeDocument/2006/relationships/theme" Target="../theme/theme6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3313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组合 13314"/>
            <p:cNvGrpSpPr/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组合 13315"/>
              <p:cNvGrpSpPr/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直接连接符 13316"/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0" name="直接连接符 13317"/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1" name="直接连接符 13318"/>
                <p:cNvSpPr>
                  <a:spLocks noChangeShapeType="1"/>
                </p:cNvSpPr>
                <p:nvPr/>
              </p:nvSpPr>
              <p:spPr bwMode="auto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2" name="直接连接符 13319"/>
                <p:cNvSpPr>
                  <a:spLocks noChangeShapeType="1"/>
                </p:cNvSpPr>
                <p:nvPr/>
              </p:nvSpPr>
              <p:spPr bwMode="auto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3" name="直接连接符 13320"/>
                <p:cNvSpPr>
                  <a:spLocks noChangeShapeType="1"/>
                </p:cNvSpPr>
                <p:nvPr/>
              </p:nvSpPr>
              <p:spPr bwMode="auto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4" name="直接连接符 13321"/>
                <p:cNvSpPr>
                  <a:spLocks noChangeShapeType="1"/>
                </p:cNvSpPr>
                <p:nvPr/>
              </p:nvSpPr>
              <p:spPr bwMode="auto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5" name="直接连接符 13322"/>
                <p:cNvSpPr>
                  <a:spLocks noChangeShapeType="1"/>
                </p:cNvSpPr>
                <p:nvPr/>
              </p:nvSpPr>
              <p:spPr bwMode="auto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6" name="直接连接符 13323"/>
                <p:cNvSpPr>
                  <a:spLocks noChangeShapeType="1"/>
                </p:cNvSpPr>
                <p:nvPr/>
              </p:nvSpPr>
              <p:spPr bwMode="auto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7" name="直接连接符 13324"/>
                <p:cNvSpPr>
                  <a:spLocks noChangeShapeType="1"/>
                </p:cNvSpPr>
                <p:nvPr/>
              </p:nvSpPr>
              <p:spPr bwMode="auto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8" name="直接连接符 13325"/>
                <p:cNvSpPr>
                  <a:spLocks noChangeShapeType="1"/>
                </p:cNvSpPr>
                <p:nvPr/>
              </p:nvSpPr>
              <p:spPr bwMode="auto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9" name="直接连接符 13326"/>
                <p:cNvSpPr>
                  <a:spLocks noChangeShapeType="1"/>
                </p:cNvSpPr>
                <p:nvPr/>
              </p:nvSpPr>
              <p:spPr bwMode="auto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0" name="直接连接符 13327"/>
                <p:cNvSpPr>
                  <a:spLocks noChangeShapeType="1"/>
                </p:cNvSpPr>
                <p:nvPr/>
              </p:nvSpPr>
              <p:spPr bwMode="auto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1" name="直接连接符 13328"/>
                <p:cNvSpPr>
                  <a:spLocks noChangeShapeType="1"/>
                </p:cNvSpPr>
                <p:nvPr/>
              </p:nvSpPr>
              <p:spPr bwMode="auto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直接连接符 13329"/>
                <p:cNvSpPr>
                  <a:spLocks noChangeShapeType="1"/>
                </p:cNvSpPr>
                <p:nvPr/>
              </p:nvSpPr>
              <p:spPr bwMode="auto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直接连接符 13330"/>
                <p:cNvSpPr>
                  <a:spLocks noChangeShapeType="1"/>
                </p:cNvSpPr>
                <p:nvPr/>
              </p:nvSpPr>
              <p:spPr bwMode="auto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直接连接符 13331"/>
                <p:cNvSpPr>
                  <a:spLocks noChangeShapeType="1"/>
                </p:cNvSpPr>
                <p:nvPr/>
              </p:nvSpPr>
              <p:spPr bwMode="auto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直接连接符 13332"/>
                <p:cNvSpPr>
                  <a:spLocks noChangeShapeType="1"/>
                </p:cNvSpPr>
                <p:nvPr/>
              </p:nvSpPr>
              <p:spPr bwMode="auto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直接连接符 13333"/>
                <p:cNvSpPr>
                  <a:spLocks noChangeShapeType="1"/>
                </p:cNvSpPr>
                <p:nvPr/>
              </p:nvSpPr>
              <p:spPr bwMode="auto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直接连接符 13334"/>
                <p:cNvSpPr>
                  <a:spLocks noChangeShapeType="1"/>
                </p:cNvSpPr>
                <p:nvPr/>
              </p:nvSpPr>
              <p:spPr bwMode="auto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直接连接符 13335"/>
                <p:cNvSpPr>
                  <a:spLocks noChangeShapeType="1"/>
                </p:cNvSpPr>
                <p:nvPr/>
              </p:nvSpPr>
              <p:spPr bwMode="auto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9" name="直接连接符 13336"/>
                <p:cNvSpPr>
                  <a:spLocks noChangeShapeType="1"/>
                </p:cNvSpPr>
                <p:nvPr/>
              </p:nvSpPr>
              <p:spPr bwMode="auto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0" name="直接连接符 13337"/>
                <p:cNvSpPr>
                  <a:spLocks noChangeShapeType="1"/>
                </p:cNvSpPr>
                <p:nvPr/>
              </p:nvSpPr>
              <p:spPr bwMode="auto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1" name="组合 13338"/>
              <p:cNvGrpSpPr/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直接连接符 13339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3" name="直接连接符 13340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4" name="直接连接符 13341"/>
                <p:cNvSpPr>
                  <a:spLocks noChangeShapeType="1"/>
                </p:cNvSpPr>
                <p:nvPr/>
              </p:nvSpPr>
              <p:spPr bwMode="auto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5" name="直接连接符 13342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6" name="直接连接符 13343"/>
                <p:cNvSpPr>
                  <a:spLocks noChangeShapeType="1"/>
                </p:cNvSpPr>
                <p:nvPr/>
              </p:nvSpPr>
              <p:spPr bwMode="auto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7" name="直接连接符 13344"/>
                <p:cNvSpPr>
                  <a:spLocks noChangeShapeType="1"/>
                </p:cNvSpPr>
                <p:nvPr/>
              </p:nvSpPr>
              <p:spPr bwMode="auto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8" name="直接连接符 13345"/>
                <p:cNvSpPr>
                  <a:spLocks noChangeShapeType="1"/>
                </p:cNvSpPr>
                <p:nvPr/>
              </p:nvSpPr>
              <p:spPr bwMode="auto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9" name="直接连接符 13346"/>
                <p:cNvSpPr>
                  <a:spLocks noChangeShapeType="1"/>
                </p:cNvSpPr>
                <p:nvPr/>
              </p:nvSpPr>
              <p:spPr bwMode="auto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0" name="直接连接符 13347"/>
                <p:cNvSpPr>
                  <a:spLocks noChangeShapeType="1"/>
                </p:cNvSpPr>
                <p:nvPr/>
              </p:nvSpPr>
              <p:spPr bwMode="auto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1" name="直接连接符 13348"/>
                <p:cNvSpPr>
                  <a:spLocks noChangeShapeType="1"/>
                </p:cNvSpPr>
                <p:nvPr/>
              </p:nvSpPr>
              <p:spPr bwMode="auto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直接连接符 13349"/>
                <p:cNvSpPr>
                  <a:spLocks noChangeShapeType="1"/>
                </p:cNvSpPr>
                <p:nvPr/>
              </p:nvSpPr>
              <p:spPr bwMode="auto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直接连接符 13350"/>
                <p:cNvSpPr>
                  <a:spLocks noChangeShapeType="1"/>
                </p:cNvSpPr>
                <p:nvPr/>
              </p:nvSpPr>
              <p:spPr bwMode="auto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直接连接符 13351"/>
                <p:cNvSpPr>
                  <a:spLocks noChangeShapeType="1"/>
                </p:cNvSpPr>
                <p:nvPr/>
              </p:nvSpPr>
              <p:spPr bwMode="auto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直接连接符 13352"/>
                <p:cNvSpPr>
                  <a:spLocks noChangeShapeType="1"/>
                </p:cNvSpPr>
                <p:nvPr/>
              </p:nvSpPr>
              <p:spPr bwMode="auto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直接连接符 13353"/>
                <p:cNvSpPr>
                  <a:spLocks noChangeShapeType="1"/>
                </p:cNvSpPr>
                <p:nvPr/>
              </p:nvSpPr>
              <p:spPr bwMode="auto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直接连接符 13354"/>
                <p:cNvSpPr>
                  <a:spLocks noChangeShapeType="1"/>
                </p:cNvSpPr>
                <p:nvPr/>
              </p:nvSpPr>
              <p:spPr bwMode="auto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直接连接符 13355"/>
                <p:cNvSpPr>
                  <a:spLocks noChangeShapeType="1"/>
                </p:cNvSpPr>
                <p:nvPr/>
              </p:nvSpPr>
              <p:spPr bwMode="auto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直接连接符 13356"/>
                <p:cNvSpPr>
                  <a:spLocks noChangeShapeType="1"/>
                </p:cNvSpPr>
                <p:nvPr/>
              </p:nvSpPr>
              <p:spPr bwMode="auto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直接连接符 13357"/>
                <p:cNvSpPr>
                  <a:spLocks noChangeShapeType="1"/>
                </p:cNvSpPr>
                <p:nvPr/>
              </p:nvSpPr>
              <p:spPr bwMode="auto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直接连接符 13358"/>
                <p:cNvSpPr>
                  <a:spLocks noChangeShapeType="1"/>
                </p:cNvSpPr>
                <p:nvPr/>
              </p:nvSpPr>
              <p:spPr bwMode="auto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直接连接符 13359"/>
                <p:cNvSpPr>
                  <a:spLocks noChangeShapeType="1"/>
                </p:cNvSpPr>
                <p:nvPr/>
              </p:nvSpPr>
              <p:spPr bwMode="auto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3" name="直接连接符 13360"/>
                <p:cNvSpPr>
                  <a:spLocks noChangeShapeType="1"/>
                </p:cNvSpPr>
                <p:nvPr/>
              </p:nvSpPr>
              <p:spPr bwMode="auto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4" name="直接连接符 13361"/>
                <p:cNvSpPr>
                  <a:spLocks noChangeShapeType="1"/>
                </p:cNvSpPr>
                <p:nvPr/>
              </p:nvSpPr>
              <p:spPr bwMode="auto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5" name="直接连接符 13362"/>
                <p:cNvSpPr>
                  <a:spLocks noChangeShapeType="1"/>
                </p:cNvSpPr>
                <p:nvPr/>
              </p:nvSpPr>
              <p:spPr bwMode="auto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直接连接符 13363"/>
                <p:cNvSpPr>
                  <a:spLocks noChangeShapeType="1"/>
                </p:cNvSpPr>
                <p:nvPr/>
              </p:nvSpPr>
              <p:spPr bwMode="auto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直接连接符 13364"/>
                <p:cNvSpPr>
                  <a:spLocks noChangeShapeType="1"/>
                </p:cNvSpPr>
                <p:nvPr/>
              </p:nvSpPr>
              <p:spPr bwMode="auto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直接连接符 13365"/>
                <p:cNvSpPr>
                  <a:spLocks noChangeShapeType="1"/>
                </p:cNvSpPr>
                <p:nvPr/>
              </p:nvSpPr>
              <p:spPr bwMode="auto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直接连接符 13366"/>
                <p:cNvSpPr>
                  <a:spLocks noChangeShapeType="1"/>
                </p:cNvSpPr>
                <p:nvPr/>
              </p:nvSpPr>
              <p:spPr bwMode="auto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直接连接符 13367"/>
                <p:cNvSpPr>
                  <a:spLocks noChangeShapeType="1"/>
                </p:cNvSpPr>
                <p:nvPr/>
              </p:nvSpPr>
              <p:spPr bwMode="auto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81" name="矩形 13368"/>
            <p:cNvSpPr>
              <a:spLocks noChangeArrowheads="1"/>
            </p:cNvSpPr>
            <p:nvPr/>
          </p:nvSpPr>
          <p:spPr bwMode="auto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82" name="直接连接符 13369"/>
            <p:cNvSpPr>
              <a:spLocks noChangeShapeType="1"/>
            </p:cNvSpPr>
            <p:nvPr/>
          </p:nvSpPr>
          <p:spPr bwMode="auto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83" name="组合 13370"/>
            <p:cNvGrpSpPr/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直接连接符 13371"/>
              <p:cNvSpPr>
                <a:spLocks noChangeShapeType="1"/>
              </p:cNvSpPr>
              <p:nvPr/>
            </p:nvSpPr>
            <p:spPr bwMode="auto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5" name="直接连接符 13372"/>
              <p:cNvSpPr>
                <a:spLocks noChangeShapeType="1"/>
              </p:cNvSpPr>
              <p:nvPr/>
            </p:nvSpPr>
            <p:spPr bwMode="auto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6" name="任意多边形 13373"/>
              <p:cNvSpPr>
                <a:spLocks noChangeArrowheads="1"/>
              </p:cNvSpPr>
              <p:nvPr/>
            </p:nvSpPr>
            <p:spPr bwMode="auto">
              <a:xfrm flipH="1">
                <a:off x="218" y="916"/>
                <a:ext cx="238" cy="240"/>
              </a:xfrm>
              <a:custGeom>
                <a:avLst/>
                <a:gdLst/>
                <a:ahLst/>
                <a:cxnLst>
                  <a:cxn ang="0">
                    <a:pos x="21113" y="5"/>
                  </a:cxn>
                  <a:cxn ang="0">
                    <a:pos x="21595" y="0"/>
                  </a:cxn>
                  <a:cxn ang="0">
                    <a:pos x="43195" y="21600"/>
                  </a:cxn>
                  <a:cxn ang="0">
                    <a:pos x="21595" y="43200"/>
                  </a:cxn>
                  <a:cxn ang="0">
                    <a:pos x="0" y="22057"/>
                  </a:cxn>
                  <a:cxn ang="0">
                    <a:pos x="21113" y="5"/>
                  </a:cxn>
                  <a:cxn ang="0">
                    <a:pos x="21595" y="0"/>
                  </a:cxn>
                  <a:cxn ang="0">
                    <a:pos x="43195" y="21600"/>
                  </a:cxn>
                  <a:cxn ang="0">
                    <a:pos x="21595" y="43200"/>
                  </a:cxn>
                  <a:cxn ang="0">
                    <a:pos x="0" y="22057"/>
                  </a:cxn>
                  <a:cxn ang="0">
                    <a:pos x="21595" y="21600"/>
                  </a:cxn>
                </a:cxnLst>
                <a:rect l="0" t="0" r="r" b="b"/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087" name="标题 1337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88" name="文本占位符 13375" descr="Rectangle: Click to edit Master text styles&#10;Second level&#10;Third level&#10;Fourth level&#10;Fifth level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77" name="日期占位符 1337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78" name="页脚占位符 133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>
                <a:latin typeface="Tahoma" panose="020B060403050404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79" name="灯片编号占位符 133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FCCCFCFF-2FF1-4933-9259-4617C739AD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C6E1CFE-075A-4655-BFED-A86E301004A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B3574A-33FA-4DE1-872B-94BC13749AA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 flipH="1">
            <a:off x="0" y="165100"/>
            <a:ext cx="2771775" cy="287338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40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B987844-3135-4A6A-B226-21F48AEA0D4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3313"/>
          <p:cNvGrpSpPr/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27" name="组合 13314"/>
            <p:cNvGrpSpPr/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28" name="组合 13315"/>
              <p:cNvGrpSpPr/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29" name="直接连接符 13316"/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0" name="直接连接符 13317"/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1" name="直接连接符 13318"/>
                <p:cNvSpPr>
                  <a:spLocks noChangeShapeType="1"/>
                </p:cNvSpPr>
                <p:nvPr/>
              </p:nvSpPr>
              <p:spPr bwMode="auto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2" name="直接连接符 13319"/>
                <p:cNvSpPr>
                  <a:spLocks noChangeShapeType="1"/>
                </p:cNvSpPr>
                <p:nvPr/>
              </p:nvSpPr>
              <p:spPr bwMode="auto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3" name="直接连接符 13320"/>
                <p:cNvSpPr>
                  <a:spLocks noChangeShapeType="1"/>
                </p:cNvSpPr>
                <p:nvPr/>
              </p:nvSpPr>
              <p:spPr bwMode="auto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4" name="直接连接符 13321"/>
                <p:cNvSpPr>
                  <a:spLocks noChangeShapeType="1"/>
                </p:cNvSpPr>
                <p:nvPr/>
              </p:nvSpPr>
              <p:spPr bwMode="auto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5" name="直接连接符 13322"/>
                <p:cNvSpPr>
                  <a:spLocks noChangeShapeType="1"/>
                </p:cNvSpPr>
                <p:nvPr/>
              </p:nvSpPr>
              <p:spPr bwMode="auto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6" name="直接连接符 13323"/>
                <p:cNvSpPr>
                  <a:spLocks noChangeShapeType="1"/>
                </p:cNvSpPr>
                <p:nvPr/>
              </p:nvSpPr>
              <p:spPr bwMode="auto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7" name="直接连接符 13324"/>
                <p:cNvSpPr>
                  <a:spLocks noChangeShapeType="1"/>
                </p:cNvSpPr>
                <p:nvPr/>
              </p:nvSpPr>
              <p:spPr bwMode="auto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8" name="直接连接符 13325"/>
                <p:cNvSpPr>
                  <a:spLocks noChangeShapeType="1"/>
                </p:cNvSpPr>
                <p:nvPr/>
              </p:nvSpPr>
              <p:spPr bwMode="auto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9" name="直接连接符 13326"/>
                <p:cNvSpPr>
                  <a:spLocks noChangeShapeType="1"/>
                </p:cNvSpPr>
                <p:nvPr/>
              </p:nvSpPr>
              <p:spPr bwMode="auto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0" name="直接连接符 13327"/>
                <p:cNvSpPr>
                  <a:spLocks noChangeShapeType="1"/>
                </p:cNvSpPr>
                <p:nvPr/>
              </p:nvSpPr>
              <p:spPr bwMode="auto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1" name="直接连接符 13328"/>
                <p:cNvSpPr>
                  <a:spLocks noChangeShapeType="1"/>
                </p:cNvSpPr>
                <p:nvPr/>
              </p:nvSpPr>
              <p:spPr bwMode="auto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2" name="直接连接符 13329"/>
                <p:cNvSpPr>
                  <a:spLocks noChangeShapeType="1"/>
                </p:cNvSpPr>
                <p:nvPr/>
              </p:nvSpPr>
              <p:spPr bwMode="auto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3" name="直接连接符 13330"/>
                <p:cNvSpPr>
                  <a:spLocks noChangeShapeType="1"/>
                </p:cNvSpPr>
                <p:nvPr/>
              </p:nvSpPr>
              <p:spPr bwMode="auto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4" name="直接连接符 13331"/>
                <p:cNvSpPr>
                  <a:spLocks noChangeShapeType="1"/>
                </p:cNvSpPr>
                <p:nvPr/>
              </p:nvSpPr>
              <p:spPr bwMode="auto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5" name="直接连接符 13332"/>
                <p:cNvSpPr>
                  <a:spLocks noChangeShapeType="1"/>
                </p:cNvSpPr>
                <p:nvPr/>
              </p:nvSpPr>
              <p:spPr bwMode="auto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6" name="直接连接符 13333"/>
                <p:cNvSpPr>
                  <a:spLocks noChangeShapeType="1"/>
                </p:cNvSpPr>
                <p:nvPr/>
              </p:nvSpPr>
              <p:spPr bwMode="auto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7" name="直接连接符 13334"/>
                <p:cNvSpPr>
                  <a:spLocks noChangeShapeType="1"/>
                </p:cNvSpPr>
                <p:nvPr/>
              </p:nvSpPr>
              <p:spPr bwMode="auto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8" name="直接连接符 13335"/>
                <p:cNvSpPr>
                  <a:spLocks noChangeShapeType="1"/>
                </p:cNvSpPr>
                <p:nvPr/>
              </p:nvSpPr>
              <p:spPr bwMode="auto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9" name="直接连接符 13336"/>
                <p:cNvSpPr>
                  <a:spLocks noChangeShapeType="1"/>
                </p:cNvSpPr>
                <p:nvPr/>
              </p:nvSpPr>
              <p:spPr bwMode="auto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0" name="直接连接符 13337"/>
                <p:cNvSpPr>
                  <a:spLocks noChangeShapeType="1"/>
                </p:cNvSpPr>
                <p:nvPr/>
              </p:nvSpPr>
              <p:spPr bwMode="auto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1" name="组合 13338"/>
              <p:cNvGrpSpPr/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2" name="直接连接符 13339"/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3" name="直接连接符 13340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4" name="直接连接符 13341"/>
                <p:cNvSpPr>
                  <a:spLocks noChangeShapeType="1"/>
                </p:cNvSpPr>
                <p:nvPr/>
              </p:nvSpPr>
              <p:spPr bwMode="auto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5" name="直接连接符 13342"/>
                <p:cNvSpPr>
                  <a:spLocks noChangeShapeType="1"/>
                </p:cNvSpPr>
                <p:nvPr/>
              </p:nvSpPr>
              <p:spPr bwMode="auto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6" name="直接连接符 13343"/>
                <p:cNvSpPr>
                  <a:spLocks noChangeShapeType="1"/>
                </p:cNvSpPr>
                <p:nvPr/>
              </p:nvSpPr>
              <p:spPr bwMode="auto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7" name="直接连接符 13344"/>
                <p:cNvSpPr>
                  <a:spLocks noChangeShapeType="1"/>
                </p:cNvSpPr>
                <p:nvPr/>
              </p:nvSpPr>
              <p:spPr bwMode="auto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8" name="直接连接符 13345"/>
                <p:cNvSpPr>
                  <a:spLocks noChangeShapeType="1"/>
                </p:cNvSpPr>
                <p:nvPr/>
              </p:nvSpPr>
              <p:spPr bwMode="auto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9" name="直接连接符 13346"/>
                <p:cNvSpPr>
                  <a:spLocks noChangeShapeType="1"/>
                </p:cNvSpPr>
                <p:nvPr/>
              </p:nvSpPr>
              <p:spPr bwMode="auto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0" name="直接连接符 13347"/>
                <p:cNvSpPr>
                  <a:spLocks noChangeShapeType="1"/>
                </p:cNvSpPr>
                <p:nvPr/>
              </p:nvSpPr>
              <p:spPr bwMode="auto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1" name="直接连接符 13348"/>
                <p:cNvSpPr>
                  <a:spLocks noChangeShapeType="1"/>
                </p:cNvSpPr>
                <p:nvPr/>
              </p:nvSpPr>
              <p:spPr bwMode="auto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直接连接符 13349"/>
                <p:cNvSpPr>
                  <a:spLocks noChangeShapeType="1"/>
                </p:cNvSpPr>
                <p:nvPr/>
              </p:nvSpPr>
              <p:spPr bwMode="auto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3" name="直接连接符 13350"/>
                <p:cNvSpPr>
                  <a:spLocks noChangeShapeType="1"/>
                </p:cNvSpPr>
                <p:nvPr/>
              </p:nvSpPr>
              <p:spPr bwMode="auto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4" name="直接连接符 13351"/>
                <p:cNvSpPr>
                  <a:spLocks noChangeShapeType="1"/>
                </p:cNvSpPr>
                <p:nvPr/>
              </p:nvSpPr>
              <p:spPr bwMode="auto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5" name="直接连接符 13352"/>
                <p:cNvSpPr>
                  <a:spLocks noChangeShapeType="1"/>
                </p:cNvSpPr>
                <p:nvPr/>
              </p:nvSpPr>
              <p:spPr bwMode="auto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6" name="直接连接符 13353"/>
                <p:cNvSpPr>
                  <a:spLocks noChangeShapeType="1"/>
                </p:cNvSpPr>
                <p:nvPr/>
              </p:nvSpPr>
              <p:spPr bwMode="auto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7" name="直接连接符 13354"/>
                <p:cNvSpPr>
                  <a:spLocks noChangeShapeType="1"/>
                </p:cNvSpPr>
                <p:nvPr/>
              </p:nvSpPr>
              <p:spPr bwMode="auto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8" name="直接连接符 13355"/>
                <p:cNvSpPr>
                  <a:spLocks noChangeShapeType="1"/>
                </p:cNvSpPr>
                <p:nvPr/>
              </p:nvSpPr>
              <p:spPr bwMode="auto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9" name="直接连接符 13356"/>
                <p:cNvSpPr>
                  <a:spLocks noChangeShapeType="1"/>
                </p:cNvSpPr>
                <p:nvPr/>
              </p:nvSpPr>
              <p:spPr bwMode="auto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0" name="直接连接符 13357"/>
                <p:cNvSpPr>
                  <a:spLocks noChangeShapeType="1"/>
                </p:cNvSpPr>
                <p:nvPr/>
              </p:nvSpPr>
              <p:spPr bwMode="auto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1" name="直接连接符 13358"/>
                <p:cNvSpPr>
                  <a:spLocks noChangeShapeType="1"/>
                </p:cNvSpPr>
                <p:nvPr/>
              </p:nvSpPr>
              <p:spPr bwMode="auto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2" name="直接连接符 13359"/>
                <p:cNvSpPr>
                  <a:spLocks noChangeShapeType="1"/>
                </p:cNvSpPr>
                <p:nvPr/>
              </p:nvSpPr>
              <p:spPr bwMode="auto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3" name="直接连接符 13360"/>
                <p:cNvSpPr>
                  <a:spLocks noChangeShapeType="1"/>
                </p:cNvSpPr>
                <p:nvPr/>
              </p:nvSpPr>
              <p:spPr bwMode="auto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4" name="直接连接符 13361"/>
                <p:cNvSpPr>
                  <a:spLocks noChangeShapeType="1"/>
                </p:cNvSpPr>
                <p:nvPr/>
              </p:nvSpPr>
              <p:spPr bwMode="auto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5" name="直接连接符 13362"/>
                <p:cNvSpPr>
                  <a:spLocks noChangeShapeType="1"/>
                </p:cNvSpPr>
                <p:nvPr/>
              </p:nvSpPr>
              <p:spPr bwMode="auto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6" name="直接连接符 13363"/>
                <p:cNvSpPr>
                  <a:spLocks noChangeShapeType="1"/>
                </p:cNvSpPr>
                <p:nvPr/>
              </p:nvSpPr>
              <p:spPr bwMode="auto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7" name="直接连接符 13364"/>
                <p:cNvSpPr>
                  <a:spLocks noChangeShapeType="1"/>
                </p:cNvSpPr>
                <p:nvPr/>
              </p:nvSpPr>
              <p:spPr bwMode="auto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8" name="直接连接符 13365"/>
                <p:cNvSpPr>
                  <a:spLocks noChangeShapeType="1"/>
                </p:cNvSpPr>
                <p:nvPr/>
              </p:nvSpPr>
              <p:spPr bwMode="auto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9" name="直接连接符 13366"/>
                <p:cNvSpPr>
                  <a:spLocks noChangeShapeType="1"/>
                </p:cNvSpPr>
                <p:nvPr/>
              </p:nvSpPr>
              <p:spPr bwMode="auto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0" name="直接连接符 13367"/>
                <p:cNvSpPr>
                  <a:spLocks noChangeShapeType="1"/>
                </p:cNvSpPr>
                <p:nvPr/>
              </p:nvSpPr>
              <p:spPr bwMode="auto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81" name="矩形 13368"/>
            <p:cNvSpPr>
              <a:spLocks noChangeArrowheads="1"/>
            </p:cNvSpPr>
            <p:nvPr/>
          </p:nvSpPr>
          <p:spPr bwMode="auto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82" name="直接连接符 13369"/>
            <p:cNvSpPr>
              <a:spLocks noChangeShapeType="1"/>
            </p:cNvSpPr>
            <p:nvPr/>
          </p:nvSpPr>
          <p:spPr bwMode="auto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83" name="组合 13370"/>
            <p:cNvGrpSpPr/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直接连接符 13371"/>
              <p:cNvSpPr>
                <a:spLocks noChangeShapeType="1"/>
              </p:cNvSpPr>
              <p:nvPr/>
            </p:nvSpPr>
            <p:spPr bwMode="auto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5" name="直接连接符 13372"/>
              <p:cNvSpPr>
                <a:spLocks noChangeShapeType="1"/>
              </p:cNvSpPr>
              <p:nvPr/>
            </p:nvSpPr>
            <p:spPr bwMode="auto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086" name="任意多边形 13373"/>
              <p:cNvSpPr>
                <a:spLocks noChangeArrowheads="1"/>
              </p:cNvSpPr>
              <p:nvPr/>
            </p:nvSpPr>
            <p:spPr bwMode="auto">
              <a:xfrm flipH="1">
                <a:off x="218" y="916"/>
                <a:ext cx="238" cy="240"/>
              </a:xfrm>
              <a:custGeom>
                <a:avLst/>
                <a:gdLst/>
                <a:ahLst/>
                <a:cxnLst>
                  <a:cxn ang="0">
                    <a:pos x="21113" y="5"/>
                  </a:cxn>
                  <a:cxn ang="0">
                    <a:pos x="21595" y="0"/>
                  </a:cxn>
                  <a:cxn ang="0">
                    <a:pos x="43195" y="21600"/>
                  </a:cxn>
                  <a:cxn ang="0">
                    <a:pos x="21595" y="43200"/>
                  </a:cxn>
                  <a:cxn ang="0">
                    <a:pos x="0" y="22057"/>
                  </a:cxn>
                  <a:cxn ang="0">
                    <a:pos x="21113" y="5"/>
                  </a:cxn>
                  <a:cxn ang="0">
                    <a:pos x="21595" y="0"/>
                  </a:cxn>
                  <a:cxn ang="0">
                    <a:pos x="43195" y="21600"/>
                  </a:cxn>
                  <a:cxn ang="0">
                    <a:pos x="21595" y="43200"/>
                  </a:cxn>
                  <a:cxn ang="0">
                    <a:pos x="0" y="22057"/>
                  </a:cxn>
                  <a:cxn ang="0">
                    <a:pos x="21595" y="21600"/>
                  </a:cxn>
                </a:cxnLst>
                <a:rect l="0" t="0" r="r" b="b"/>
                <a:pathLst>
                  <a:path w="43195" h="43200" fill="none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</a:path>
                  <a:path w="43195" h="43200" stroke="0">
                    <a:moveTo>
                      <a:pt x="21113" y="5"/>
                    </a:moveTo>
                    <a:cubicBezTo>
                      <a:pt x="21273" y="2"/>
                      <a:pt x="21434" y="0"/>
                      <a:pt x="21595" y="0"/>
                    </a:cubicBezTo>
                    <a:cubicBezTo>
                      <a:pt x="33524" y="0"/>
                      <a:pt x="43195" y="9671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18" y="43200"/>
                      <a:pt x="242" y="33774"/>
                      <a:pt x="0" y="22057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087" name="标题 1337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88" name="文本占位符 13375" descr="Rectangle: Click to edit Master text styles&#10;Second level&#10;Third level&#10;Fourth level&#10;Fifth level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77" name="日期占位符 1337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78" name="页脚占位符 133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>
                <a:latin typeface="Tahoma" panose="020B060403050404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79" name="灯片编号占位符 133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FCCCFCFF-2FF1-4933-9259-4617C739AD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3.GIF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jpe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1.png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2.xml"/><Relationship Id="rId2" Type="http://schemas.openxmlformats.org/officeDocument/2006/relationships/image" Target="../media/image21.png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slide" Target="slide5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5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图片 63489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2" name="图片 63492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522922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图片 63493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9418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图片 63494" descr="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4581525"/>
            <a:ext cx="13493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6" name="矩形 63495"/>
          <p:cNvSpPr/>
          <p:nvPr/>
        </p:nvSpPr>
        <p:spPr>
          <a:xfrm>
            <a:off x="900113" y="606425"/>
            <a:ext cx="7453312" cy="41179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400" noProof="1"/>
              <a:t>  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anose="02010800040101010101" pitchFamily="2" charset="-122"/>
              </a:rPr>
              <a:t>桂花： </a:t>
            </a:r>
            <a:r>
              <a:rPr lang="zh-CN" altLang="en-US" sz="2800" b="1" noProof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也称木犀，木犀科。常绿小乔木，高达</a:t>
            </a:r>
            <a:r>
              <a:rPr lang="en-US" altLang="zh-CN" sz="2800" b="1" noProof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15m</a:t>
            </a:r>
            <a:r>
              <a:rPr lang="zh-CN" altLang="en-US" sz="2800" b="1" noProof="1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冠卵圆形。叶对生，硬革质，椭圆形至卵状椭圆形，全缘或具疏齿。花簇生叶腋或顶生聚伞花序，黄色或白色，极香，花期中秋。核果椭圆形，蓝紫色，翌年夏初成熟。原产我国西南、华中等地，今各地普遍栽培。变种较多，有金桂、银桂、四季桂。是传统的名贵香花，城市绿化、美化的重要树种。桂花经蜜饯后，可做各种甜食。</a:t>
            </a:r>
            <a:r>
              <a:rPr lang="zh-CN" altLang="en-US" sz="2800" b="1" noProof="1">
                <a:solidFill>
                  <a:srgbClr val="00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2800" b="1" noProof="1">
              <a:solidFill>
                <a:srgbClr val="0033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图片 107521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8" name="图片 107522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522922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图片 107523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9418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0" name="图片 107524" descr="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4581525"/>
            <a:ext cx="13493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6" name="文本框 107525"/>
          <p:cNvSpPr txBox="1">
            <a:spLocks noChangeArrowheads="1"/>
          </p:cNvSpPr>
          <p:nvPr/>
        </p:nvSpPr>
        <p:spPr bwMode="auto">
          <a:xfrm>
            <a:off x="395288" y="495300"/>
            <a:ext cx="8534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为什么要摇花？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7528" name="文本框 107527"/>
          <p:cNvSpPr txBox="1">
            <a:spLocks noChangeArrowheads="1"/>
          </p:cNvSpPr>
          <p:nvPr/>
        </p:nvSpPr>
        <p:spPr bwMode="auto">
          <a:xfrm>
            <a:off x="468313" y="1125538"/>
            <a:ext cx="8207375" cy="423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en-US" altLang="zh-CN" sz="4800" b="1" dirty="0">
                <a:solidFill>
                  <a:srgbClr val="000099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桂花成熟时，就应当“摇”，摇下来的桂花，朵朵完整、新鲜。如果让它开过了，落在泥土里，尤其是被风雨吹落，比摇下来的香味就差多了。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130000"/>
              </a:lnSpc>
              <a:spcBef>
                <a:spcPct val="30000"/>
              </a:spcBef>
              <a:spcAft>
                <a:spcPct val="3000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Char char="w"/>
            </a:pP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505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第五节</a:t>
            </a:r>
            <a:endParaRPr lang="zh-CN" altLang="en-US" smtClean="0"/>
          </a:p>
        </p:txBody>
      </p:sp>
      <p:sp>
        <p:nvSpPr>
          <p:cNvPr id="150531" name="内容占位符 150530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4400" smtClean="0"/>
              <a:t>1</a:t>
            </a:r>
            <a:r>
              <a:rPr lang="zh-CN" altLang="en-US" sz="4400" smtClean="0"/>
              <a:t>、读课文，划出</a:t>
            </a:r>
            <a:r>
              <a:rPr lang="zh-CN" altLang="en-US" sz="4400" smtClean="0">
                <a:latin typeface="Times New Roman" panose="02020603050405020304" pitchFamily="18" charset="0"/>
              </a:rPr>
              <a:t>“</a:t>
            </a:r>
            <a:r>
              <a:rPr lang="zh-CN" altLang="en-US" sz="4400" smtClean="0"/>
              <a:t>摇桂花</a:t>
            </a:r>
            <a:r>
              <a:rPr lang="zh-CN" altLang="en-US" sz="4400" smtClean="0">
                <a:latin typeface="Times New Roman" panose="02020603050405020304" pitchFamily="18" charset="0"/>
              </a:rPr>
              <a:t>”</a:t>
            </a:r>
            <a:r>
              <a:rPr lang="zh-CN" altLang="en-US" sz="4400" smtClean="0"/>
              <a:t>的句子并找出动词。</a:t>
            </a:r>
            <a:endParaRPr lang="zh-CN" altLang="en-US" sz="44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800" smtClean="0">
                <a:solidFill>
                  <a:srgbClr val="FF0000"/>
                </a:solidFill>
              </a:rPr>
              <a:t>        </a:t>
            </a:r>
            <a:endParaRPr lang="zh-CN" altLang="en-US" sz="4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5" name="图片 135174" descr="SCD400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765175"/>
            <a:ext cx="8064500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4" name="文本框 135169"/>
          <p:cNvSpPr txBox="1">
            <a:spLocks noChangeArrowheads="1"/>
          </p:cNvSpPr>
          <p:nvPr/>
        </p:nvSpPr>
        <p:spPr bwMode="auto">
          <a:xfrm>
            <a:off x="323850" y="2708275"/>
            <a:ext cx="215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/>
          </a:p>
        </p:txBody>
      </p:sp>
      <p:sp>
        <p:nvSpPr>
          <p:cNvPr id="135171" name="文本框 135170"/>
          <p:cNvSpPr txBox="1">
            <a:spLocks noChangeArrowheads="1"/>
          </p:cNvSpPr>
          <p:nvPr/>
        </p:nvSpPr>
        <p:spPr bwMode="auto">
          <a:xfrm>
            <a:off x="468313" y="1268413"/>
            <a:ext cx="94678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        </a:t>
            </a: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这下，我可乐了，帮大人抱着桂花树，</a:t>
            </a:r>
            <a:endParaRPr lang="en-US" altLang="zh-CN" sz="3200" b="1">
              <a:solidFill>
                <a:schemeClr val="bg1"/>
              </a:solidFill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使劲地摇。</a:t>
            </a:r>
            <a:endParaRPr lang="zh-CN" altLang="en-US" sz="3200" b="1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135172" name="文本框 135171"/>
          <p:cNvSpPr txBox="1"/>
          <p:nvPr/>
        </p:nvSpPr>
        <p:spPr>
          <a:xfrm>
            <a:off x="468313" y="2057400"/>
            <a:ext cx="2951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使劲地摇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6326" name="文本框 135173"/>
          <p:cNvSpPr txBox="1">
            <a:spLocks noChangeArrowheads="1"/>
          </p:cNvSpPr>
          <p:nvPr/>
        </p:nvSpPr>
        <p:spPr bwMode="auto">
          <a:xfrm flipH="1" flipV="1">
            <a:off x="0" y="1917700"/>
            <a:ext cx="539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5176" name="文本框 135175"/>
          <p:cNvSpPr txBox="1"/>
          <p:nvPr/>
        </p:nvSpPr>
        <p:spPr>
          <a:xfrm>
            <a:off x="5724525" y="1268413"/>
            <a:ext cx="10080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抱着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  <p:bldP spid="135172" grpId="0"/>
      <p:bldP spid="56326" grpId="0"/>
      <p:bldP spid="1351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图片 131074" descr="200692210347558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765175"/>
            <a:ext cx="8135937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8" name="文本框 131075"/>
          <p:cNvSpPr txBox="1">
            <a:spLocks noChangeArrowheads="1"/>
          </p:cNvSpPr>
          <p:nvPr/>
        </p:nvSpPr>
        <p:spPr bwMode="auto">
          <a:xfrm rot="4965231" flipH="1">
            <a:off x="5411788" y="3317875"/>
            <a:ext cx="83788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200">
                <a:solidFill>
                  <a:srgbClr val="FF3399"/>
                </a:solidFill>
                <a:latin typeface="Arial" panose="020B0604020202020204" pitchFamily="34" charset="0"/>
              </a:rPr>
              <a:t> 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文本框 131076"/>
          <p:cNvSpPr txBox="1">
            <a:spLocks noChangeArrowheads="1"/>
          </p:cNvSpPr>
          <p:nvPr/>
        </p:nvSpPr>
        <p:spPr bwMode="auto">
          <a:xfrm>
            <a:off x="7648575" y="1381125"/>
            <a:ext cx="311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altLang="zh-CN" sz="1800" b="1">
              <a:latin typeface="Arial" panose="020B0604020202020204" pitchFamily="34" charset="0"/>
            </a:endParaRPr>
          </a:p>
          <a:p>
            <a:endParaRPr lang="en-US" altLang="zh-CN" sz="1800">
              <a:latin typeface="Arial" panose="020B0604020202020204" pitchFamily="34" charset="0"/>
            </a:endParaRPr>
          </a:p>
          <a:p>
            <a:endParaRPr lang="en-US" altLang="zh-CN" sz="1800">
              <a:latin typeface="Arial" panose="020B0604020202020204" pitchFamily="34" charset="0"/>
            </a:endParaRPr>
          </a:p>
        </p:txBody>
      </p:sp>
      <p:sp>
        <p:nvSpPr>
          <p:cNvPr id="131078" name="文本框 131077"/>
          <p:cNvSpPr txBox="1">
            <a:spLocks noChangeArrowheads="1"/>
          </p:cNvSpPr>
          <p:nvPr/>
        </p:nvSpPr>
        <p:spPr bwMode="auto">
          <a:xfrm>
            <a:off x="7472363" y="17463"/>
            <a:ext cx="141446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文本框 135170"/>
          <p:cNvSpPr txBox="1">
            <a:spLocks noChangeArrowheads="1"/>
          </p:cNvSpPr>
          <p:nvPr/>
        </p:nvSpPr>
        <p:spPr bwMode="auto">
          <a:xfrm>
            <a:off x="611188" y="2565400"/>
            <a:ext cx="70564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       桂花纷纷落下来，我们满头满身都是桂花。我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</a:rPr>
              <a:t>喊</a:t>
            </a: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着“啊！真像下雨，好香的雨呀！”</a:t>
            </a:r>
            <a:endParaRPr lang="zh-CN" altLang="en-US" sz="3200" b="1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3930" y="4365625"/>
            <a:ext cx="34512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solidFill>
                  <a:srgbClr val="FF0000"/>
                </a:solidFill>
              </a:rPr>
              <a:t>--</a:t>
            </a:r>
            <a:r>
              <a:rPr lang="zh-CN" altLang="en-US" sz="4800" b="1">
                <a:solidFill>
                  <a:srgbClr val="FF0000"/>
                </a:solidFill>
              </a:rPr>
              <a:t>摇桂花乐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8" grpId="0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图片 115713" descr="桂花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2636838"/>
            <a:ext cx="6697662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6" name="图片 115714" descr="小学语文（散文）02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027113"/>
            <a:ext cx="171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15717"/>
          <p:cNvGrpSpPr/>
          <p:nvPr/>
        </p:nvGrpSpPr>
        <p:grpSpPr bwMode="auto">
          <a:xfrm>
            <a:off x="5810250" y="404813"/>
            <a:ext cx="3333750" cy="2190750"/>
            <a:chOff x="3379" y="799"/>
            <a:chExt cx="2100" cy="1380"/>
          </a:xfrm>
        </p:grpSpPr>
        <p:sp>
          <p:nvSpPr>
            <p:cNvPr id="82949" name="云形标注 115718" descr="羊皮纸"/>
            <p:cNvSpPr>
              <a:spLocks noChangeArrowheads="1"/>
            </p:cNvSpPr>
            <p:nvPr/>
          </p:nvSpPr>
          <p:spPr bwMode="auto">
            <a:xfrm rot="378878">
              <a:off x="3379" y="799"/>
              <a:ext cx="2100" cy="1380"/>
            </a:xfrm>
            <a:prstGeom prst="cloudCallout">
              <a:avLst>
                <a:gd name="adj1" fmla="val -65676"/>
                <a:gd name="adj2" fmla="val 69380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82950" name="文本框 115719"/>
            <p:cNvSpPr txBox="1">
              <a:spLocks noChangeArrowheads="1"/>
            </p:cNvSpPr>
            <p:nvPr/>
          </p:nvSpPr>
          <p:spPr bwMode="auto">
            <a:xfrm>
              <a:off x="3560" y="898"/>
              <a:ext cx="1814" cy="1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600" b="1">
                  <a:latin typeface="Times New Roman" panose="02020603050405020304" pitchFamily="18" charset="0"/>
                  <a:ea typeface="楷体_GB2312" pitchFamily="49" charset="-122"/>
                </a:rPr>
                <a:t>        </a:t>
              </a:r>
              <a:r>
                <a:rPr lang="zh-CN" altLang="en-US" sz="2600" b="1">
                  <a:latin typeface="Times New Roman" panose="02020603050405020304" pitchFamily="18" charset="0"/>
                  <a:ea typeface="楷体_GB2312" pitchFamily="49" charset="-122"/>
                </a:rPr>
                <a:t>想象一下“桂花纷纷落下来，我们满头满身都是桂花。”的场景。</a:t>
              </a:r>
              <a:endParaRPr lang="zh-CN" altLang="en-US" sz="26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图片 152577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9" name="矩形 152578"/>
          <p:cNvSpPr>
            <a:spLocks noChangeArrowheads="1"/>
          </p:cNvSpPr>
          <p:nvPr/>
        </p:nvSpPr>
        <p:spPr bwMode="auto">
          <a:xfrm>
            <a:off x="2771775" y="1011555"/>
            <a:ext cx="5040313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飘落的桂花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桂花纷纷扬扬落下，</a:t>
            </a:r>
            <a:endParaRPr lang="zh-CN" altLang="en-US" sz="320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轻轻地落在我的头发上，</a:t>
            </a:r>
            <a:endParaRPr lang="zh-CN" altLang="en-US" sz="320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我的头发</a:t>
            </a:r>
            <a:r>
              <a:rPr lang="en-US" altLang="zh-CN" sz="3200" u="sng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              </a:t>
            </a:r>
            <a:endParaRPr lang="en-US" altLang="zh-CN" sz="3200" u="sng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endParaRPr lang="en-US" altLang="zh-CN" sz="3200" u="sng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轻轻地落在我的脖子里，</a:t>
            </a:r>
            <a:endParaRPr lang="zh-CN" altLang="en-US" sz="320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我的脖子</a:t>
            </a:r>
            <a:r>
              <a:rPr lang="en-US" altLang="zh-CN" sz="3200" u="sng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               </a:t>
            </a:r>
            <a:endParaRPr lang="en-US" altLang="zh-CN" sz="320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200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轻轻地落在</a:t>
            </a:r>
            <a:r>
              <a:rPr lang="en-US" altLang="zh-CN" sz="3200" u="sng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             </a:t>
            </a:r>
            <a:r>
              <a:rPr lang="zh-CN" altLang="en-US" sz="3200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en-US" altLang="zh-CN" sz="3200" u="sng">
                <a:solidFill>
                  <a:srgbClr val="00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                     </a:t>
            </a:r>
            <a:endParaRPr lang="en-US" altLang="zh-CN" sz="3200" u="sng">
              <a:solidFill>
                <a:srgbClr val="00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7043" name="矩形 152579"/>
          <p:cNvSpPr>
            <a:spLocks noChangeArrowheads="1" noChangeShapeType="1" noTextEdit="1"/>
          </p:cNvSpPr>
          <p:nvPr/>
        </p:nvSpPr>
        <p:spPr bwMode="auto">
          <a:xfrm>
            <a:off x="1979613" y="188913"/>
            <a:ext cx="2808287" cy="8270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solidFill>
                    <a:srgbClr val="FF9900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我想说</a:t>
            </a:r>
            <a:endParaRPr lang="zh-CN" altLang="en-US" sz="4400" b="1" kern="10">
              <a:ln w="9525">
                <a:solidFill>
                  <a:srgbClr val="FF9900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123931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52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52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52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52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2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52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标题 129025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FF"/>
                </a:solidFill>
              </a:rPr>
              <a:t>读第六节</a:t>
            </a:r>
            <a:endParaRPr lang="zh-CN" altLang="en-US" smtClean="0">
              <a:solidFill>
                <a:srgbClr val="0000FF"/>
              </a:solidFill>
            </a:endParaRPr>
          </a:p>
        </p:txBody>
      </p:sp>
      <p:sp>
        <p:nvSpPr>
          <p:cNvPr id="88066" name="文本占位符 129026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4000" smtClean="0">
                <a:solidFill>
                  <a:srgbClr val="000000"/>
                </a:solidFill>
              </a:rPr>
              <a:t>1</a:t>
            </a:r>
            <a:r>
              <a:rPr lang="zh-CN" altLang="en-US" sz="4000" smtClean="0">
                <a:solidFill>
                  <a:srgbClr val="000000"/>
                </a:solidFill>
              </a:rPr>
              <a:t>、桂花摇落后，全家人怎么做的？</a:t>
            </a:r>
            <a:endParaRPr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88067" name="太阳形 12902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8243888" y="5805488"/>
            <a:ext cx="649287" cy="647700"/>
          </a:xfrm>
          <a:prstGeom prst="sun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内容占位符 12083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611188" y="1773238"/>
            <a:ext cx="7705725" cy="3671887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Aft>
                <a:spcPct val="15000"/>
              </a:spcAft>
              <a:buFont typeface="Wingdings" panose="05000000000000000000" pitchFamily="2" charset="2"/>
              <a:buNone/>
            </a:pPr>
            <a:r>
              <a:rPr lang="en-US" altLang="zh-CN" sz="2000" smtClean="0"/>
              <a:t>          </a:t>
            </a:r>
            <a:r>
              <a:rPr lang="zh-CN" altLang="en-US" sz="3600" b="1" smtClean="0">
                <a:solidFill>
                  <a:srgbClr val="800000"/>
                </a:solidFill>
                <a:ea typeface="楷体_GB2312" pitchFamily="49" charset="-122"/>
              </a:rPr>
              <a:t>桂花摇落以后，挑去小枝小叶，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晒</a:t>
            </a:r>
            <a:r>
              <a:rPr lang="zh-CN" altLang="en-US" sz="3600" b="1" smtClean="0">
                <a:solidFill>
                  <a:srgbClr val="800000"/>
                </a:solidFill>
                <a:ea typeface="楷体_GB2312" pitchFamily="49" charset="-122"/>
              </a:rPr>
              <a:t>上几天太阳，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收</a:t>
            </a:r>
            <a:r>
              <a:rPr lang="zh-CN" altLang="en-US" sz="3600" b="1" smtClean="0">
                <a:solidFill>
                  <a:srgbClr val="800000"/>
                </a:solidFill>
                <a:ea typeface="楷体_GB2312" pitchFamily="49" charset="-122"/>
              </a:rPr>
              <a:t>在铁盒子里，可以加在茶叶里</a:t>
            </a:r>
            <a:r>
              <a:rPr lang="zh-CN" altLang="en-US" sz="3600" b="1" smtClean="0">
                <a:solidFill>
                  <a:srgbClr val="FF0000"/>
                </a:solidFill>
                <a:ea typeface="楷体_GB2312" pitchFamily="49" charset="-122"/>
              </a:rPr>
              <a:t>泡茶</a:t>
            </a:r>
            <a:r>
              <a:rPr lang="zh-CN" altLang="en-US" sz="3600" b="1" smtClean="0">
                <a:solidFill>
                  <a:srgbClr val="800000"/>
                </a:solidFill>
                <a:ea typeface="楷体_GB2312" pitchFamily="49" charset="-122"/>
              </a:rPr>
              <a:t>，过年时还可以做糕饼。全年整个村子都浸在桂花的香气里。</a:t>
            </a:r>
            <a:endParaRPr lang="zh-CN" altLang="en-US" sz="3600" b="1" smtClean="0">
              <a:solidFill>
                <a:srgbClr val="800000"/>
              </a:solidFill>
            </a:endParaRPr>
          </a:p>
        </p:txBody>
      </p:sp>
      <p:pic>
        <p:nvPicPr>
          <p:cNvPr id="89090" name="图片 120834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092509">
            <a:off x="-107950" y="-171450"/>
            <a:ext cx="158591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6" name="文本框 120835"/>
          <p:cNvSpPr txBox="1">
            <a:spLocks noChangeArrowheads="1"/>
          </p:cNvSpPr>
          <p:nvPr/>
        </p:nvSpPr>
        <p:spPr bwMode="auto">
          <a:xfrm>
            <a:off x="2195513" y="620713"/>
            <a:ext cx="42672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桂花的收藏和作用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4155" y="4958715"/>
            <a:ext cx="39465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--</a:t>
            </a:r>
            <a:r>
              <a:rPr lang="zh-CN" altLang="en-US" sz="4400" b="1">
                <a:solidFill>
                  <a:srgbClr val="FF0000"/>
                </a:solidFill>
              </a:rPr>
              <a:t>泡桂花茶</a:t>
            </a:r>
            <a:endParaRPr lang="zh-CN" altLang="en-US" sz="4400" b="1">
              <a:solidFill>
                <a:srgbClr val="FF0000"/>
              </a:solidFill>
            </a:endParaRPr>
          </a:p>
          <a:p>
            <a:pPr algn="ctr"/>
            <a:r>
              <a:rPr lang="en-US" altLang="zh-CN" sz="4400" b="1">
                <a:solidFill>
                  <a:srgbClr val="FF0000"/>
                </a:solidFill>
              </a:rPr>
              <a:t>--</a:t>
            </a:r>
            <a:r>
              <a:rPr lang="zh-CN" altLang="en-US" sz="4400" b="1">
                <a:solidFill>
                  <a:srgbClr val="FF0000"/>
                </a:solidFill>
              </a:rPr>
              <a:t>做桂花糕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0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build="p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内容占位符 128001" descr="Rectangle: Click to edit Master text styles&#10;Second level&#10;Third level&#10;Fourth level&#10;Fifth level"/>
          <p:cNvPicPr>
            <a:picLocks noChangeAspect="1" noChangeArrowheads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0825" y="620713"/>
            <a:ext cx="4176713" cy="2663825"/>
          </a:xfrm>
        </p:spPr>
      </p:pic>
      <p:pic>
        <p:nvPicPr>
          <p:cNvPr id="90114" name="内容占位符 128002" descr="Rectangle: Click to edit Master text styles&#10;Second level&#10;Third level&#10;Fourth level&#10;Fifth level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620713"/>
            <a:ext cx="4033837" cy="2663825"/>
          </a:xfrm>
        </p:spPr>
      </p:pic>
      <p:pic>
        <p:nvPicPr>
          <p:cNvPr id="90115" name="内容占位符 128003" descr="Rectangle: Click to edit Master text styles&#10;Second level&#10;Third level&#10;Fourth level&#10;Fifth level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3573463"/>
            <a:ext cx="4249738" cy="3024187"/>
          </a:xfrm>
        </p:spPr>
      </p:pic>
      <p:pic>
        <p:nvPicPr>
          <p:cNvPr id="90116" name="内容占位符 128004" descr="Rectangle: Click to edit Master text styles&#10;Second level&#10;Third level&#10;Fourth level&#10;Fifth level"/>
          <p:cNvPicPr>
            <a:picLocks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859338" y="3573463"/>
            <a:ext cx="4032250" cy="3024187"/>
          </a:xfrm>
        </p:spPr>
      </p:pic>
      <p:sp>
        <p:nvSpPr>
          <p:cNvPr id="90117" name="文本框 128005"/>
          <p:cNvSpPr txBox="1">
            <a:spLocks noChangeArrowheads="1"/>
          </p:cNvSpPr>
          <p:nvPr/>
        </p:nvSpPr>
        <p:spPr bwMode="auto">
          <a:xfrm>
            <a:off x="7524750" y="6021388"/>
            <a:ext cx="1296988" cy="45720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桂花糕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8" name="文本框 128006"/>
          <p:cNvSpPr txBox="1">
            <a:spLocks noChangeArrowheads="1"/>
          </p:cNvSpPr>
          <p:nvPr/>
        </p:nvSpPr>
        <p:spPr bwMode="auto">
          <a:xfrm>
            <a:off x="3059113" y="2781300"/>
            <a:ext cx="1296987" cy="45720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桂花茶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9" name="文本框 128007"/>
          <p:cNvSpPr txBox="1">
            <a:spLocks noChangeArrowheads="1"/>
          </p:cNvSpPr>
          <p:nvPr/>
        </p:nvSpPr>
        <p:spPr bwMode="auto">
          <a:xfrm>
            <a:off x="2843213" y="6021388"/>
            <a:ext cx="1584325" cy="45720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桂花沙冰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0" name="文本框 128008"/>
          <p:cNvSpPr txBox="1">
            <a:spLocks noChangeArrowheads="1"/>
          </p:cNvSpPr>
          <p:nvPr/>
        </p:nvSpPr>
        <p:spPr bwMode="auto">
          <a:xfrm>
            <a:off x="7235825" y="2781300"/>
            <a:ext cx="1584325" cy="457200"/>
          </a:xfrm>
          <a:prstGeom prst="rect">
            <a:avLst/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楷体_GB2312" pitchFamily="49" charset="-122"/>
              </a:rPr>
              <a:t>桂花酒冻</a:t>
            </a:r>
            <a:endParaRPr lang="zh-CN" altLang="en-US" sz="2400">
              <a:solidFill>
                <a:srgbClr val="FFFF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图片 57345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8" name="图片 57350" descr="7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4724400"/>
            <a:ext cx="18351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矩形 57351"/>
          <p:cNvSpPr>
            <a:spLocks noChangeArrowheads="1" noChangeShapeType="1" noTextEdit="1"/>
          </p:cNvSpPr>
          <p:nvPr/>
        </p:nvSpPr>
        <p:spPr bwMode="auto">
          <a:xfrm>
            <a:off x="5606415" y="2925128"/>
            <a:ext cx="2051050" cy="10080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b="1" kern="10">
                <a:ln w="12700">
                  <a:solidFill>
                    <a:srgbClr val="FF0000"/>
                  </a:solidFill>
                  <a:round/>
                </a:ln>
                <a:solidFill>
                  <a:srgbClr val="0033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思乡之“情”</a:t>
            </a:r>
            <a:endParaRPr lang="zh-CN" altLang="en-US" b="1" kern="10">
              <a:ln w="12700">
                <a:solidFill>
                  <a:srgbClr val="FF0000"/>
                </a:solidFill>
                <a:round/>
              </a:ln>
              <a:solidFill>
                <a:srgbClr val="0033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1141" name="文本框 57353"/>
          <p:cNvSpPr txBox="1">
            <a:spLocks noChangeArrowheads="1"/>
          </p:cNvSpPr>
          <p:nvPr/>
        </p:nvSpPr>
        <p:spPr bwMode="auto">
          <a:xfrm>
            <a:off x="539750" y="981075"/>
            <a:ext cx="7775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CC0066"/>
                </a:solidFill>
                <a:latin typeface="Arial" panose="020B0604020202020204" pitchFamily="34" charset="0"/>
                <a:ea typeface="楷体_GB2312" pitchFamily="49" charset="-122"/>
              </a:rPr>
              <a:t>可是母亲常常说：“这里的桂花再香，也比不上家乡院子里的桂花。”</a:t>
            </a:r>
            <a:endParaRPr lang="zh-CN" altLang="en-US" sz="3200" b="1">
              <a:solidFill>
                <a:srgbClr val="CC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3620" y="2491105"/>
            <a:ext cx="35483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母亲为什么这样说？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24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810000" y="2667000"/>
          <a:ext cx="15240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位图图像" r:id="rId1" imgW="1524000" imgH="1524000" progId="Paint.Picture">
                  <p:embed/>
                </p:oleObj>
              </mc:Choice>
              <mc:Fallback>
                <p:oleObj name="位图图像" r:id="rId1" imgW="1524000" imgH="1524000" progId="Paint.Picture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667000"/>
                        <a:ext cx="1524000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9" name="Picture 11" descr="197676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文本框 123905"/>
          <p:cNvSpPr txBox="1">
            <a:spLocks noChangeArrowheads="1"/>
          </p:cNvSpPr>
          <p:nvPr/>
        </p:nvSpPr>
        <p:spPr bwMode="auto">
          <a:xfrm>
            <a:off x="0" y="533400"/>
            <a:ext cx="8915400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现在，我们来到了母亲的身边，假如，我对她说：</a:t>
            </a:r>
            <a:endParaRPr lang="en-US" altLang="zh-CN" sz="36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）这里的水真甜，她会说：“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_________”</a:t>
            </a:r>
            <a:endParaRPr lang="en-US" altLang="zh-CN" sz="36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）这里的橘子真红，她会说：“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_______”</a:t>
            </a:r>
            <a:endParaRPr lang="en-US" altLang="zh-CN" sz="36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）这里的人真好，她会说：“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________”</a:t>
            </a:r>
            <a:endParaRPr lang="en-US" altLang="zh-CN" sz="360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600">
                <a:latin typeface="Times New Roman" panose="02020603050405020304" pitchFamily="18" charset="0"/>
                <a:ea typeface="楷体_GB2312" pitchFamily="49" charset="-122"/>
              </a:rPr>
              <a:t>）十多年后，作者来到了国外定居，她打电话给母亲：“国外的生活真好呀！”母亲一定会说“</a:t>
            </a:r>
            <a:r>
              <a:rPr lang="en-US" altLang="zh-CN" sz="3600">
                <a:latin typeface="Times New Roman" panose="02020603050405020304" pitchFamily="18" charset="0"/>
                <a:ea typeface="楷体_GB2312" pitchFamily="49" charset="-122"/>
              </a:rPr>
              <a:t>_________________________”</a:t>
            </a:r>
            <a:endParaRPr lang="en-US" altLang="zh-CN" sz="360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标题 96257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00FF"/>
                </a:solidFill>
              </a:rPr>
              <a:t>第八节</a:t>
            </a:r>
            <a:endParaRPr lang="zh-CN" altLang="en-US" smtClean="0">
              <a:solidFill>
                <a:srgbClr val="0000FF"/>
              </a:solidFill>
            </a:endParaRPr>
          </a:p>
        </p:txBody>
      </p:sp>
      <p:sp>
        <p:nvSpPr>
          <p:cNvPr id="96259" name="内容占位符 96258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8540750" cy="38862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于是，我又想起了童年时代的</a:t>
            </a:r>
            <a:r>
              <a:rPr lang="zh-CN" altLang="en-US" sz="40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4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摇花乐</a:t>
            </a:r>
            <a:r>
              <a:rPr lang="zh-CN" altLang="en-US" sz="40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4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，还有那摇落的阵阵桂花雨。</a:t>
            </a:r>
            <a:endParaRPr lang="zh-CN" altLang="en-US" sz="4000" b="1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淡淡的一句话，却传递出了作者对于故乡桂花的深深怀念。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</a:rPr>
              <a:t>摇花乐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b="1" smtClean="0">
                <a:solidFill>
                  <a:srgbClr val="FF0000"/>
                </a:solidFill>
              </a:rPr>
              <a:t>和桂花雨已经植入了作者的生命，成为他幸福童年的最美好、最耐人回味的记忆。这是作者难忘的原因。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sp>
        <p:nvSpPr>
          <p:cNvPr id="93187" name="任意多边形 96259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956550" y="5876925"/>
            <a:ext cx="719138" cy="647700"/>
          </a:xfrm>
          <a:custGeom>
            <a:avLst/>
            <a:gdLst>
              <a:gd name="T0" fmla="*/ 10860 w 21600"/>
              <a:gd name="T1" fmla="*/ 2187 h 21600"/>
              <a:gd name="T2" fmla="*/ 9015 w 21600"/>
              <a:gd name="T3" fmla="*/ 730 h 21600"/>
              <a:gd name="T4" fmla="*/ 5415 w 21600"/>
              <a:gd name="T5" fmla="*/ 0 h 21600"/>
              <a:gd name="T6" fmla="*/ 1967 w 21600"/>
              <a:gd name="T7" fmla="*/ 1305 h 21600"/>
              <a:gd name="T8" fmla="*/ 242 w 21600"/>
              <a:gd name="T9" fmla="*/ 4220 h 21600"/>
              <a:gd name="T10" fmla="*/ 575 w 21600"/>
              <a:gd name="T11" fmla="*/ 7597 h 21600"/>
              <a:gd name="T12" fmla="*/ 10860 w 21600"/>
              <a:gd name="T13" fmla="*/ 21600 h 21600"/>
              <a:gd name="T14" fmla="*/ 20995 w 21600"/>
              <a:gd name="T15" fmla="*/ 7597 h 21600"/>
              <a:gd name="T16" fmla="*/ 21480 w 21600"/>
              <a:gd name="T17" fmla="*/ 4220 h 21600"/>
              <a:gd name="T18" fmla="*/ 19632 w 21600"/>
              <a:gd name="T19" fmla="*/ 1305 h 21600"/>
              <a:gd name="T20" fmla="*/ 16275 w 21600"/>
              <a:gd name="T21" fmla="*/ 0 h 21600"/>
              <a:gd name="T22" fmla="*/ 12705 w 21600"/>
              <a:gd name="T23" fmla="*/ 730 h 21600"/>
              <a:gd name="T24" fmla="*/ 10860 w 21600"/>
              <a:gd name="T25" fmla="*/ 218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77825"/>
          <p:cNvSpPr txBox="1">
            <a:spLocks noChangeArrowheads="1"/>
          </p:cNvSpPr>
          <p:nvPr/>
        </p:nvSpPr>
        <p:spPr bwMode="auto">
          <a:xfrm>
            <a:off x="0" y="0"/>
            <a:ext cx="8982075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endParaRPr lang="en-US" altLang="zh-CN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b="1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课文通过回忆描写了小时候在家乡摇落桂花时的情景。</a:t>
            </a:r>
            <a:r>
              <a:rPr lang="zh-CN" altLang="en-US" b="1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表达了作者对童年往事的无比怀念以及对家乡的热爱。</a:t>
            </a:r>
            <a:endParaRPr lang="zh-CN" altLang="en-US" b="1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77827" name="图片 77826" descr="桂花雨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09788" y="620713"/>
            <a:ext cx="489585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EMIND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内容占位符 80898" descr="Rectangle: Click to edit Master text styles&#10;Second level&#10;Third level&#10;Fourth level&#10;Fifth level"/>
          <p:cNvPicPr>
            <a:picLocks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50825" y="620713"/>
            <a:ext cx="8677275" cy="5949950"/>
          </a:xfrm>
        </p:spPr>
      </p:pic>
      <p:sp>
        <p:nvSpPr>
          <p:cNvPr id="80900" name="文本框 80899"/>
          <p:cNvSpPr txBox="1">
            <a:spLocks noChangeArrowheads="1"/>
          </p:cNvSpPr>
          <p:nvPr/>
        </p:nvSpPr>
        <p:spPr bwMode="auto">
          <a:xfrm>
            <a:off x="1116013" y="765175"/>
            <a:ext cx="41640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与古人一起赏桂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0901" name="文本框 80900"/>
          <p:cNvSpPr txBox="1">
            <a:spLocks noChangeArrowheads="1"/>
          </p:cNvSpPr>
          <p:nvPr/>
        </p:nvSpPr>
        <p:spPr bwMode="auto">
          <a:xfrm>
            <a:off x="0" y="1549400"/>
            <a:ext cx="8820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桂子月中落，天香云外飘。</a:t>
            </a:r>
            <a:endParaRPr lang="zh-CN" altLang="en-US" sz="3600" b="1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                        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宋之问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《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灵隐寺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》</a:t>
            </a:r>
            <a:endParaRPr lang="en-US" altLang="zh-CN" sz="3600" b="1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0902" name="文本框 80901"/>
          <p:cNvSpPr txBox="1">
            <a:spLocks noChangeArrowheads="1"/>
          </p:cNvSpPr>
          <p:nvPr/>
        </p:nvSpPr>
        <p:spPr bwMode="auto">
          <a:xfrm>
            <a:off x="250825" y="2924175"/>
            <a:ext cx="8661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人闲桂花落，夜静春山空。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                                       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王维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鸟鸣涧</a:t>
            </a: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》  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0903" name="文本框 80902"/>
          <p:cNvSpPr txBox="1">
            <a:spLocks noChangeArrowheads="1"/>
          </p:cNvSpPr>
          <p:nvPr/>
        </p:nvSpPr>
        <p:spPr bwMode="auto">
          <a:xfrm>
            <a:off x="120650" y="4292600"/>
            <a:ext cx="9023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何须浅碧深红色，自是花中第一流。</a:t>
            </a:r>
            <a:endParaRPr lang="zh-CN" altLang="en-US" sz="36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en-US" altLang="zh-CN" sz="36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李清照</a:t>
            </a: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鹧鸪天</a:t>
            </a: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桂花</a:t>
            </a:r>
            <a:r>
              <a:rPr lang="en-US" altLang="zh-CN" sz="32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3200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9575" y="836613"/>
            <a:ext cx="20193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0" name="直线连接符 21"/>
          <p:cNvSpPr>
            <a:spLocks noChangeShapeType="1"/>
          </p:cNvSpPr>
          <p:nvPr/>
        </p:nvSpPr>
        <p:spPr bwMode="auto">
          <a:xfrm flipV="1">
            <a:off x="482600" y="1604963"/>
            <a:ext cx="207327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331" name="文本框 57353"/>
          <p:cNvSpPr txBox="1">
            <a:spLocks noChangeArrowheads="1"/>
          </p:cNvSpPr>
          <p:nvPr/>
        </p:nvSpPr>
        <p:spPr bwMode="auto">
          <a:xfrm>
            <a:off x="468313" y="1773238"/>
            <a:ext cx="7775575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</a:rPr>
              <a:t>       </a:t>
            </a:r>
            <a:r>
              <a:rPr lang="zh-CN" altLang="en-US" sz="2000" b="1" dirty="0">
                <a:latin typeface="Arial" panose="020B0604020202020204" pitchFamily="34" charset="0"/>
              </a:rPr>
              <a:t>选择恰当的关联词语填空。</a:t>
            </a:r>
            <a:endParaRPr lang="en-US" altLang="zh-CN" sz="20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 A.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无论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都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  B.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如果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就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endParaRPr lang="en-US" altLang="zh-CN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C.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只要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就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  D.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因为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所以</a:t>
            </a: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、</a:t>
            </a:r>
            <a:endParaRPr lang="en-US" altLang="zh-CN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1.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（   ）桂花香气太迷人，（   ）我喜欢桂花。（     ）</a:t>
            </a:r>
            <a:endParaRPr lang="en-US" altLang="zh-CN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2.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小时候，我（   ）对什么花，（   ）不懂得欣赏。 （     ）</a:t>
            </a:r>
            <a:endParaRPr lang="en-US" altLang="zh-CN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3.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（    ）让它开过了，落在泥土里，尤其是被风雨吹落，比 摇下来的香味（       ）差远了。 （     ）</a:t>
            </a:r>
            <a:endParaRPr lang="en-US" altLang="zh-CN" sz="2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楷体_GB2312" pitchFamily="49" charset="-122"/>
              </a:rPr>
              <a:t>4.</a:t>
            </a:r>
            <a:r>
              <a:rPr lang="zh-CN" altLang="en-US" sz="2000" b="1" dirty="0">
                <a:latin typeface="Arial" panose="020B0604020202020204" pitchFamily="34" charset="0"/>
                <a:ea typeface="楷体_GB2312" pitchFamily="49" charset="-122"/>
              </a:rPr>
              <a:t>（     ）不来台风，我（            ）可以收几大筐。 （     </a:t>
            </a:r>
            <a:r>
              <a:rPr lang="zh-CN" altLang="en-US" sz="2000" b="1" dirty="0" smtClean="0">
                <a:latin typeface="Arial" panose="020B0604020202020204" pitchFamily="34" charset="0"/>
                <a:ea typeface="楷体_GB2312" pitchFamily="49" charset="-122"/>
              </a:rPr>
              <a:t>） </a:t>
            </a:r>
            <a:endParaRPr lang="zh-CN" altLang="en-US" sz="2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6688" y="3003868"/>
            <a:ext cx="5762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altLang="zh-CN" b="1" noProof="1"/>
              <a:t>A</a:t>
            </a:r>
            <a:endParaRPr lang="en-US" altLang="zh-CN" b="1" noProof="1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ea typeface="华文行楷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26485" y="3769995"/>
            <a:ext cx="5765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altLang="zh-CN" b="1" noProof="1"/>
              <a:t>B</a:t>
            </a:r>
            <a:endParaRPr lang="en-US" altLang="zh-CN" b="1" noProof="1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ea typeface="华文行楷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7005" y="4204335"/>
            <a:ext cx="5762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altLang="zh-CN" b="1" noProof="1"/>
              <a:t>C</a:t>
            </a:r>
            <a:endParaRPr lang="en-US" altLang="zh-CN" b="1" noProof="1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ea typeface="华文行楷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0743" y="2571115"/>
            <a:ext cx="576262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defRPr/>
            </a:pPr>
            <a:r>
              <a:rPr lang="en-US" altLang="zh-CN" b="1" noProof="1"/>
              <a:t>D</a:t>
            </a:r>
            <a:endParaRPr lang="en-US" altLang="zh-CN" b="1" noProof="1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1"/>
          <p:cNvSpPr>
            <a:spLocks noChangeArrowheads="1"/>
          </p:cNvSpPr>
          <p:nvPr/>
        </p:nvSpPr>
        <p:spPr bwMode="auto">
          <a:xfrm>
            <a:off x="1306195" y="1078230"/>
            <a:ext cx="67500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3  </a:t>
            </a:r>
            <a:r>
              <a:rPr lang="zh-CN" altLang="en-US" sz="5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桂 </a:t>
            </a:r>
            <a:r>
              <a:rPr lang="zh-CN" altLang="en-US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花 雨</a:t>
            </a:r>
            <a:endParaRPr lang="zh-CN" altLang="en-US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65538" name="直线连接符 21"/>
          <p:cNvSpPr>
            <a:spLocks noChangeShapeType="1"/>
          </p:cNvSpPr>
          <p:nvPr/>
        </p:nvSpPr>
        <p:spPr bwMode="auto">
          <a:xfrm>
            <a:off x="2232025" y="2144812"/>
            <a:ext cx="46799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39" name="Rectangle 8"/>
          <p:cNvSpPr>
            <a:spLocks noChangeArrowheads="1"/>
          </p:cNvSpPr>
          <p:nvPr/>
        </p:nvSpPr>
        <p:spPr bwMode="auto">
          <a:xfrm>
            <a:off x="395288" y="6453188"/>
            <a:ext cx="3095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altLang="zh-CN" sz="100">
                <a:solidFill>
                  <a:srgbClr val="FFFFFF"/>
                </a:solidFill>
                <a:latin typeface="Calibri" panose="020F0502020204030204" pitchFamily="34" charset="0"/>
              </a:rPr>
              <a:t>  </a:t>
            </a:r>
            <a:r>
              <a:rPr lang="zh-CN" altLang="en-US" sz="10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endParaRPr lang="en-US" altLang="zh-CN" sz="1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65540" name="图片 32769" descr="未命名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9711" y="2276872"/>
            <a:ext cx="5400601" cy="3577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050">
              <a:solidFill>
                <a:prstClr val="white"/>
              </a:solidFill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750" y="1312863"/>
            <a:ext cx="8280400" cy="5187950"/>
            <a:chOff x="626990" y="1188113"/>
            <a:chExt cx="12513077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12513077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69636" name="Rectangle 7"/>
            <p:cNvSpPr>
              <a:spLocks noChangeArrowheads="1"/>
            </p:cNvSpPr>
            <p:nvPr/>
          </p:nvSpPr>
          <p:spPr bwMode="auto">
            <a:xfrm>
              <a:off x="883280" y="1653890"/>
              <a:ext cx="11712727" cy="3752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  <a:buFontTx/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琦君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1917—2006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），台湾当代女作家、散文大家。原名潘希真，浙江温州人。著作有散文集、小说集及儿童文学作品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40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余本，包括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烟愁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三更有梦书当枕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桂花雨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细雨灯花落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读书与生活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千里怀人月在峰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与我同车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留予他年说梦痕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琦君寄小读者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琴心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七月的哀伤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等。她也是著名电视剧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《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橘子红了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》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的原作者。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69637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585788"/>
            <a:ext cx="17827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342900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614363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2707" name="组合 5"/>
          <p:cNvGrpSpPr/>
          <p:nvPr/>
        </p:nvGrpSpPr>
        <p:grpSpPr bwMode="auto">
          <a:xfrm>
            <a:off x="119063" y="614363"/>
            <a:ext cx="2073275" cy="661987"/>
            <a:chOff x="0" y="0"/>
            <a:chExt cx="2071702" cy="661806"/>
          </a:xfrm>
        </p:grpSpPr>
        <p:sp>
          <p:nvSpPr>
            <p:cNvPr id="72708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88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我会写</a:t>
            </a:r>
            <a:endParaRPr lang="zh-CN" altLang="en-US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710" name="TextBox 3"/>
          <p:cNvSpPr txBox="1">
            <a:spLocks noChangeArrowheads="1"/>
          </p:cNvSpPr>
          <p:nvPr/>
        </p:nvSpPr>
        <p:spPr bwMode="auto">
          <a:xfrm>
            <a:off x="433388" y="1335088"/>
            <a:ext cx="2163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dǒng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11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91135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2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750" y="1911350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3" name="文本框 6"/>
          <p:cNvSpPr txBox="1">
            <a:spLocks noChangeArrowheads="1"/>
          </p:cNvSpPr>
          <p:nvPr/>
        </p:nvSpPr>
        <p:spPr bwMode="auto">
          <a:xfrm>
            <a:off x="3605213" y="1985963"/>
            <a:ext cx="2478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兰（兰花）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4" name="TextBox 23"/>
          <p:cNvSpPr txBox="1">
            <a:spLocks noChangeArrowheads="1"/>
          </p:cNvSpPr>
          <p:nvPr/>
        </p:nvSpPr>
        <p:spPr bwMode="auto">
          <a:xfrm>
            <a:off x="3563938" y="1335088"/>
            <a:ext cx="20335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lán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2715" name="文本框 6"/>
          <p:cNvSpPr txBox="1">
            <a:spLocks noChangeArrowheads="1"/>
          </p:cNvSpPr>
          <p:nvPr/>
        </p:nvSpPr>
        <p:spPr bwMode="auto">
          <a:xfrm>
            <a:off x="419100" y="1982788"/>
            <a:ext cx="250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懂（懂得）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6" name="TextBox 3"/>
          <p:cNvSpPr txBox="1">
            <a:spLocks noChangeArrowheads="1"/>
          </p:cNvSpPr>
          <p:nvPr/>
        </p:nvSpPr>
        <p:spPr bwMode="auto">
          <a:xfrm>
            <a:off x="323850" y="2889250"/>
            <a:ext cx="18716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pó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17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9088" y="3448050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18" name="文本框 6"/>
          <p:cNvSpPr txBox="1">
            <a:spLocks noChangeArrowheads="1"/>
          </p:cNvSpPr>
          <p:nvPr/>
        </p:nvSpPr>
        <p:spPr bwMode="auto">
          <a:xfrm>
            <a:off x="307975" y="3519488"/>
            <a:ext cx="2733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婆（外婆）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719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1575" y="3432175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0" name="文本框 6"/>
          <p:cNvSpPr txBox="1">
            <a:spLocks noChangeArrowheads="1"/>
          </p:cNvSpPr>
          <p:nvPr/>
        </p:nvSpPr>
        <p:spPr bwMode="auto">
          <a:xfrm>
            <a:off x="6413500" y="3481388"/>
            <a:ext cx="250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浸（沉浸）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1" name="TextBox 23"/>
          <p:cNvSpPr txBox="1">
            <a:spLocks noChangeArrowheads="1"/>
          </p:cNvSpPr>
          <p:nvPr/>
        </p:nvSpPr>
        <p:spPr bwMode="auto">
          <a:xfrm>
            <a:off x="6210300" y="2760980"/>
            <a:ext cx="13722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jìn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2722" name="TextBox 3"/>
          <p:cNvSpPr txBox="1">
            <a:spLocks noChangeArrowheads="1"/>
          </p:cNvSpPr>
          <p:nvPr/>
        </p:nvSpPr>
        <p:spPr bwMode="auto">
          <a:xfrm>
            <a:off x="6151563" y="1263650"/>
            <a:ext cx="2308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luó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23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4588" y="183991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文本框 6"/>
          <p:cNvSpPr txBox="1">
            <a:spLocks noChangeArrowheads="1"/>
          </p:cNvSpPr>
          <p:nvPr/>
        </p:nvSpPr>
        <p:spPr bwMode="auto">
          <a:xfrm>
            <a:off x="6221413" y="1911350"/>
            <a:ext cx="24784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箩（箩筐）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5" name="TextBox 3"/>
          <p:cNvSpPr txBox="1">
            <a:spLocks noChangeArrowheads="1"/>
          </p:cNvSpPr>
          <p:nvPr/>
        </p:nvSpPr>
        <p:spPr bwMode="auto">
          <a:xfrm>
            <a:off x="3492500" y="2841625"/>
            <a:ext cx="2374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gāo  b ǐng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26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59175" y="347186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7" name="文本框 6"/>
          <p:cNvSpPr txBox="1">
            <a:spLocks noChangeArrowheads="1"/>
          </p:cNvSpPr>
          <p:nvPr/>
        </p:nvSpPr>
        <p:spPr bwMode="auto">
          <a:xfrm>
            <a:off x="3711575" y="3543300"/>
            <a:ext cx="15763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  饼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28" name="TextBox 3"/>
          <p:cNvSpPr txBox="1">
            <a:spLocks noChangeArrowheads="1"/>
          </p:cNvSpPr>
          <p:nvPr/>
        </p:nvSpPr>
        <p:spPr bwMode="auto">
          <a:xfrm>
            <a:off x="331788" y="4576763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chán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29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025" y="5135563"/>
            <a:ext cx="841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30" name="文本框 6"/>
          <p:cNvSpPr txBox="1">
            <a:spLocks noChangeArrowheads="1"/>
          </p:cNvSpPr>
          <p:nvPr/>
        </p:nvSpPr>
        <p:spPr bwMode="auto">
          <a:xfrm>
            <a:off x="315913" y="5207000"/>
            <a:ext cx="273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缠（纠缠）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731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9513" y="5119688"/>
            <a:ext cx="84137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32" name="文本框 6"/>
          <p:cNvSpPr txBox="1">
            <a:spLocks noChangeArrowheads="1"/>
          </p:cNvSpPr>
          <p:nvPr/>
        </p:nvSpPr>
        <p:spPr bwMode="auto">
          <a:xfrm>
            <a:off x="6421438" y="5168900"/>
            <a:ext cx="25003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捡（捡拾）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33" name="TextBox 23"/>
          <p:cNvSpPr txBox="1">
            <a:spLocks noChangeArrowheads="1"/>
          </p:cNvSpPr>
          <p:nvPr/>
        </p:nvSpPr>
        <p:spPr bwMode="auto">
          <a:xfrm>
            <a:off x="6218555" y="4448175"/>
            <a:ext cx="12934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jiǎn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2734" name="TextBox 3"/>
          <p:cNvSpPr txBox="1">
            <a:spLocks noChangeArrowheads="1"/>
          </p:cNvSpPr>
          <p:nvPr/>
        </p:nvSpPr>
        <p:spPr bwMode="auto">
          <a:xfrm>
            <a:off x="3500438" y="4529138"/>
            <a:ext cx="13001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3200">
                <a:solidFill>
                  <a:srgbClr val="000000"/>
                </a:solidFill>
                <a:latin typeface="方正中等线简体"/>
                <a:ea typeface="方正中等线简体"/>
                <a:cs typeface="方正中等线简体"/>
              </a:rPr>
              <a:t>chá</a:t>
            </a:r>
            <a:endParaRPr lang="zh-CN" altLang="en-US" sz="3200">
              <a:solidFill>
                <a:srgbClr val="000000"/>
              </a:solidFill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72735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7113" y="5159375"/>
            <a:ext cx="841375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36" name="文本框 6"/>
          <p:cNvSpPr txBox="1">
            <a:spLocks noChangeArrowheads="1"/>
          </p:cNvSpPr>
          <p:nvPr/>
        </p:nvSpPr>
        <p:spPr bwMode="auto">
          <a:xfrm>
            <a:off x="3719513" y="5230813"/>
            <a:ext cx="2501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defTabSz="685800"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茶（茶树）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  <p:bldP spid="72714" grpId="0"/>
      <p:bldP spid="72722" grpId="0"/>
      <p:bldP spid="72716" grpId="0"/>
      <p:bldP spid="72725" grpId="0"/>
      <p:bldP spid="72721" grpId="0"/>
      <p:bldP spid="72728" grpId="0"/>
      <p:bldP spid="72734" grpId="0"/>
      <p:bldP spid="727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1026"/>
          <p:cNvGraphicFramePr>
            <a:graphicFrameLocks noChangeAspect="1"/>
          </p:cNvGraphicFramePr>
          <p:nvPr/>
        </p:nvGraphicFramePr>
        <p:xfrm>
          <a:off x="0" y="3657600"/>
          <a:ext cx="91440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位图图像" r:id="rId1" imgW="7515225" imgH="2619375" progId="Paint.Picture">
                  <p:embed/>
                </p:oleObj>
              </mc:Choice>
              <mc:Fallback>
                <p:oleObj name="位图图像" r:id="rId1" imgW="7515225" imgH="2619375" progId="Paint.Picture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657600"/>
                        <a:ext cx="91440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 Box 1028"/>
          <p:cNvSpPr txBox="1">
            <a:spLocks noChangeArrowheads="1"/>
          </p:cNvSpPr>
          <p:nvPr/>
        </p:nvSpPr>
        <p:spPr bwMode="auto">
          <a:xfrm>
            <a:off x="179705" y="260350"/>
            <a:ext cx="871156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课文写了一件什么事？</a:t>
            </a:r>
            <a:endParaRPr lang="zh-CN" altLang="en-US" sz="44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9701" name="AutoShape 1029"/>
          <p:cNvSpPr>
            <a:spLocks noChangeArrowheads="1"/>
          </p:cNvSpPr>
          <p:nvPr/>
        </p:nvSpPr>
        <p:spPr bwMode="auto">
          <a:xfrm>
            <a:off x="1497013" y="1752283"/>
            <a:ext cx="6769100" cy="1439862"/>
          </a:xfrm>
          <a:prstGeom prst="wedgeRoundRectCallout">
            <a:avLst>
              <a:gd name="adj1" fmla="val -42356"/>
              <a:gd name="adj2" fmla="val -10016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a typeface="楷体_GB2312" pitchFamily="49" charset="-122"/>
              </a:rPr>
              <a:t>课文主要写了作者小时候对桂花的回忆和帮母亲摇桂花的快乐。</a:t>
            </a:r>
            <a:endParaRPr lang="zh-CN" altLang="en-US" sz="36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9702" name="Text Box 1030"/>
          <p:cNvSpPr txBox="1">
            <a:spLocks noChangeArrowheads="1"/>
          </p:cNvSpPr>
          <p:nvPr/>
        </p:nvSpPr>
        <p:spPr bwMode="auto">
          <a:xfrm>
            <a:off x="179705" y="3427413"/>
            <a:ext cx="52260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ea typeface="楷体_GB2312" pitchFamily="49" charset="-122"/>
              </a:rPr>
              <a:t>桂花雨”是指什么？</a:t>
            </a:r>
            <a:endParaRPr lang="zh-CN" altLang="en-US" sz="44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9703" name="AutoShape 1031"/>
          <p:cNvSpPr>
            <a:spLocks noChangeArrowheads="1"/>
          </p:cNvSpPr>
          <p:nvPr/>
        </p:nvSpPr>
        <p:spPr bwMode="auto">
          <a:xfrm>
            <a:off x="588963" y="4609465"/>
            <a:ext cx="5689600" cy="1296988"/>
          </a:xfrm>
          <a:prstGeom prst="wedgeRoundRectCallout">
            <a:avLst>
              <a:gd name="adj1" fmla="val -39870"/>
              <a:gd name="adj2" fmla="val -8819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楷体_GB2312" pitchFamily="49" charset="-122"/>
              </a:rPr>
              <a:t>摇桂花时，桂花纷纷</a:t>
            </a:r>
            <a:endParaRPr lang="zh-CN" altLang="en-US" sz="3600" b="1" dirty="0">
              <a:solidFill>
                <a:schemeClr val="bg1"/>
              </a:solidFill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ea typeface="楷体_GB2312" pitchFamily="49" charset="-122"/>
              </a:rPr>
              <a:t>飘落下来，像</a:t>
            </a:r>
            <a:r>
              <a:rPr lang="zh-CN" altLang="en-US" sz="3600" b="1" dirty="0">
                <a:solidFill>
                  <a:schemeClr val="bg1"/>
                </a:solidFill>
                <a:ea typeface="楷体_GB2312" pitchFamily="49" charset="-122"/>
              </a:rPr>
              <a:t>下雨一样。</a:t>
            </a:r>
            <a:endParaRPr lang="zh-CN" altLang="en-US" sz="3600" b="1" dirty="0">
              <a:solidFill>
                <a:schemeClr val="bg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  <p:bldP spid="29702" grpId="0" bldLvl="0" animBg="1"/>
      <p:bldP spid="2970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8130" y="688975"/>
            <a:ext cx="7736205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桂花带给了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</a:t>
            </a:r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哪些美好的回忆呢？我们一起到课文中去寻找。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9698" name="Object 1026"/>
          <p:cNvGraphicFramePr>
            <a:graphicFrameLocks noChangeAspect="1"/>
          </p:cNvGraphicFramePr>
          <p:nvPr/>
        </p:nvGraphicFramePr>
        <p:xfrm>
          <a:off x="0" y="3657600"/>
          <a:ext cx="91440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位图图像" r:id="rId1" imgW="7515225" imgH="2619375" progId="Paint.Picture">
                  <p:embed/>
                </p:oleObj>
              </mc:Choice>
              <mc:Fallback>
                <p:oleObj name="位图图像" r:id="rId1" imgW="7515225" imgH="2619375" progId="Paint.Picture">
                  <p:embed/>
                  <p:pic>
                    <p:nvPicPr>
                      <p:cNvPr id="0" name="Object 10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657600"/>
                        <a:ext cx="91440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104449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6" name="图片 104450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522922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图片 104451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9418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图片 104452" descr="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4581525"/>
            <a:ext cx="13493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4" name="文本框 104453"/>
          <p:cNvSpPr txBox="1">
            <a:spLocks noChangeArrowheads="1"/>
          </p:cNvSpPr>
          <p:nvPr/>
        </p:nvSpPr>
        <p:spPr bwMode="auto">
          <a:xfrm>
            <a:off x="304800" y="549275"/>
            <a:ext cx="883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我”为什么喜欢桂花？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4455" name="文本框 104454"/>
          <p:cNvSpPr txBox="1">
            <a:spLocks noChangeArrowheads="1"/>
          </p:cNvSpPr>
          <p:nvPr/>
        </p:nvSpPr>
        <p:spPr bwMode="auto">
          <a:xfrm>
            <a:off x="609600" y="1773238"/>
            <a:ext cx="8355013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6600"/>
                </a:solidFill>
              </a:rPr>
              <a:t>       </a:t>
            </a:r>
            <a:r>
              <a:rPr lang="zh-CN" altLang="en-US" sz="3200" b="1" dirty="0">
                <a:solidFill>
                  <a:srgbClr val="006600"/>
                </a:solidFill>
              </a:rPr>
              <a:t>桂花树不像梅花那么有姿态，笨笨拙拙的。不开花时，只见到满树的叶子；开花时，仔细地在树丛里寻找，才能看到那些小花。</a:t>
            </a:r>
            <a:r>
              <a:rPr lang="zh-CN" altLang="en-US" sz="3200" b="1" dirty="0">
                <a:solidFill>
                  <a:srgbClr val="006600"/>
                </a:solidFill>
                <a:hlinkClick r:id="rId5" action="ppaction://hlinksldjump"/>
              </a:rPr>
              <a:t>可是桂花的香气，太迷人了。</a:t>
            </a:r>
            <a:endParaRPr lang="zh-CN" altLang="en-US" sz="32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图片 108545" descr="未标题-1 拷贝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16013" y="3716338"/>
            <a:ext cx="10944226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4" name="图片 108546" descr="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5229225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图片 108547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4941888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图片 108548" descr="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4581525"/>
            <a:ext cx="134937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50" name="文本框 108549"/>
          <p:cNvSpPr txBox="1">
            <a:spLocks noChangeArrowheads="1"/>
          </p:cNvSpPr>
          <p:nvPr/>
        </p:nvSpPr>
        <p:spPr bwMode="auto">
          <a:xfrm>
            <a:off x="827405" y="347663"/>
            <a:ext cx="4813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桂  花  有  多  香？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1" name="文本框 108550"/>
          <p:cNvSpPr txBox="1">
            <a:spLocks noChangeArrowheads="1"/>
          </p:cNvSpPr>
          <p:nvPr/>
        </p:nvSpPr>
        <p:spPr bwMode="auto">
          <a:xfrm>
            <a:off x="826453" y="1157605"/>
            <a:ext cx="70580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/>
              <a:t>       </a:t>
            </a:r>
            <a:r>
              <a:rPr lang="zh-CN" altLang="en-US" b="1" dirty="0"/>
              <a:t>桂花盛开的时候，不说香飘十里，至少前后十几家邻居，没有不浸在桂花香里的。</a:t>
            </a:r>
            <a:endParaRPr lang="zh-CN" altLang="en-US" b="1" dirty="0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26770" y="3565525"/>
            <a:ext cx="78390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400" b="1">
                <a:solidFill>
                  <a:srgbClr val="006600"/>
                </a:solidFill>
              </a:rPr>
              <a:t>写出了对桂花香气的喜爱！</a:t>
            </a:r>
            <a:endParaRPr lang="zh-CN" altLang="en-US" sz="4400" b="1">
              <a:solidFill>
                <a:srgbClr val="0066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770" y="4742815"/>
            <a:ext cx="3538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rgbClr val="FF0000"/>
                </a:solidFill>
                <a:sym typeface="+mn-ea"/>
              </a:rPr>
              <a:t>--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闻桂花香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2643505" y="2996565"/>
            <a:ext cx="132080" cy="99695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8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</p:tagLst>
</file>

<file path=ppt/tags/tag5.xml><?xml version="1.0" encoding="utf-8"?>
<p:tagLst xmlns:p="http://schemas.openxmlformats.org/presentationml/2006/main">
  <p:tag name="KSO_WM_DECORATE_SHAPE_ID" val="234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63A78"/>
      </a:accent4>
      <a:accent5>
        <a:srgbClr val="F4E8C1"/>
      </a:accent5>
      <a:accent6>
        <a:srgbClr val="9F9F9F"/>
      </a:accent6>
      <a:hlink>
        <a:srgbClr val="6F89F7"/>
      </a:hlink>
      <a:folHlink>
        <a:srgbClr val="CFDBFD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第一PPT模板网-WWW.1PPT.COM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第一PPT模板网-WWW.1PPT.COM">
  <a:themeElements>
    <a:clrScheme name="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63A78"/>
      </a:accent4>
      <a:accent5>
        <a:srgbClr val="F4E8C1"/>
      </a:accent5>
      <a:accent6>
        <a:srgbClr val="9F9F9F"/>
      </a:accent6>
      <a:hlink>
        <a:srgbClr val="6F89F7"/>
      </a:hlink>
      <a:folHlink>
        <a:srgbClr val="CFDBFD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2000</Words>
  <Application>WPS 演示</Application>
  <PresentationFormat>全屏显示(4:3)</PresentationFormat>
  <Paragraphs>182</Paragraphs>
  <Slides>24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53" baseType="lpstr">
      <vt:lpstr>Arial</vt:lpstr>
      <vt:lpstr>宋体</vt:lpstr>
      <vt:lpstr>Wingdings</vt:lpstr>
      <vt:lpstr>Tahoma</vt:lpstr>
      <vt:lpstr>Times New Roman</vt:lpstr>
      <vt:lpstr>Calibri</vt:lpstr>
      <vt:lpstr>黑体</vt:lpstr>
      <vt:lpstr>Calibri Light</vt:lpstr>
      <vt:lpstr>Calibri</vt:lpstr>
      <vt:lpstr>Impact</vt:lpstr>
      <vt:lpstr>微软雅黑</vt:lpstr>
      <vt:lpstr>楷体</vt:lpstr>
      <vt:lpstr>华文行楷</vt:lpstr>
      <vt:lpstr>隶书</vt:lpstr>
      <vt:lpstr>方正中等线简体</vt:lpstr>
      <vt:lpstr>Segoe Print</vt:lpstr>
      <vt:lpstr>楷体_GB2312</vt:lpstr>
      <vt:lpstr>新宋体</vt:lpstr>
      <vt:lpstr>Arial Unicode MS</vt:lpstr>
      <vt:lpstr>华文新魏</vt:lpstr>
      <vt:lpstr>第一PPT模板网-WWW.1PPT.COM</vt:lpstr>
      <vt:lpstr>第一PPT模板网-WWW.1PPT.COM </vt:lpstr>
      <vt:lpstr>2_Office 主题</vt:lpstr>
      <vt:lpstr>2_Office 主题​​</vt:lpstr>
      <vt:lpstr>1_第一PPT模板网-WWW.1PPT.COM</vt:lpstr>
      <vt:lpstr>2_第一PPT模板网-WWW.1PPT.COM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第五节</vt:lpstr>
      <vt:lpstr>PowerPoint 演示文稿</vt:lpstr>
      <vt:lpstr>PowerPoint 演示文稿</vt:lpstr>
      <vt:lpstr>PowerPoint 演示文稿</vt:lpstr>
      <vt:lpstr>PowerPoint 演示文稿</vt:lpstr>
      <vt:lpstr>读第六节</vt:lpstr>
      <vt:lpstr>PowerPoint 演示文稿</vt:lpstr>
      <vt:lpstr>PowerPoint 演示文稿</vt:lpstr>
      <vt:lpstr>PowerPoint 演示文稿</vt:lpstr>
      <vt:lpstr>PowerPoint 演示文稿</vt:lpstr>
      <vt:lpstr>第八节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lxq</cp:lastModifiedBy>
  <cp:revision>318</cp:revision>
  <dcterms:created xsi:type="dcterms:W3CDTF">2004-05-03T06:46:00Z</dcterms:created>
  <dcterms:modified xsi:type="dcterms:W3CDTF">2020-09-07T07:08:33Z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