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447" r:id="rId3"/>
    <p:sldId id="448" r:id="rId4"/>
    <p:sldId id="449" r:id="rId5"/>
    <p:sldId id="450" r:id="rId6"/>
    <p:sldId id="451" r:id="rId7"/>
    <p:sldId id="452" r:id="rId8"/>
    <p:sldId id="326" r:id="rId9"/>
    <p:sldId id="453" r:id="rId10"/>
    <p:sldId id="413" r:id="rId11"/>
    <p:sldId id="454" r:id="rId12"/>
    <p:sldId id="425" r:id="rId13"/>
    <p:sldId id="455" r:id="rId14"/>
    <p:sldId id="417" r:id="rId15"/>
    <p:sldId id="434" r:id="rId16"/>
    <p:sldId id="426" r:id="rId17"/>
    <p:sldId id="421" r:id="rId18"/>
    <p:sldId id="301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FF6699"/>
    <a:srgbClr val="CC00CC"/>
    <a:srgbClr val="339933"/>
    <a:srgbClr val="003366"/>
    <a:srgbClr val="00CC00"/>
    <a:srgbClr val="FF99FF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42"/>
  </p:normalViewPr>
  <p:slideViewPr>
    <p:cSldViewPr showGuides="1">
      <p:cViewPr varScale="1">
        <p:scale>
          <a:sx n="107" d="100"/>
          <a:sy n="107" d="100"/>
        </p:scale>
        <p:origin x="-108" y="-78"/>
      </p:cViewPr>
      <p:guideLst>
        <p:guide orient="horz" pos="216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552450" y="1959610"/>
            <a:ext cx="2097405" cy="245872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3203848" y="2316510"/>
            <a:ext cx="4392488" cy="76708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  <a:r>
              <a:rPr lang="zh-CN" alt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：商量</a:t>
            </a:r>
            <a:endParaRPr lang="en-US" altLang="zh-CN" sz="4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9" descr="500453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3175"/>
            <a:ext cx="9174163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1"/>
          <p:cNvSpPr txBox="1"/>
          <p:nvPr/>
        </p:nvSpPr>
        <p:spPr>
          <a:xfrm>
            <a:off x="1603375" y="649288"/>
            <a:ext cx="61245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一言不发：一句话也不说。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571625" y="1279525"/>
            <a:ext cx="65039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不言不语：不说话，闷声不响。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1625600" y="1836738"/>
            <a:ext cx="68881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三言两语：几句话。形容话很少。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1609725" y="2465388"/>
            <a:ext cx="61007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千言万语：形容说得话很多。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1593850" y="3095625"/>
            <a:ext cx="60991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默默无语：沉默，毫无言语的表情。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1647825" y="3724275"/>
            <a:ext cx="61007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少言寡语：指平时说话不多。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631950" y="4352925"/>
            <a:ext cx="61007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自言自语：自己一个人低声嘀咕。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631950" y="5070475"/>
            <a:ext cx="6100763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甜言蜜语：像蜜糖一样甜的话。比喻为了骗人而说的动听的话。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6" grpId="0"/>
      <p:bldP spid="3" grpId="0"/>
      <p:bldP spid="7" grpId="0"/>
      <p:bldP spid="8" grpId="0"/>
      <p:bldP spid="9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4048" y="40466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FF"/>
                </a:solidFill>
                <a:cs typeface="宋体" panose="02010600030101010101" pitchFamily="2" charset="-122"/>
              </a:rPr>
              <a:t>板块二：字词句运用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119971" y="1202330"/>
            <a:ext cx="90444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  </a:t>
            </a:r>
            <a:r>
              <a:rPr lang="en-US" altLang="zh-CN" sz="4000" b="1" dirty="0"/>
              <a:t>2.</a:t>
            </a:r>
            <a:r>
              <a:rPr lang="zh-CN" altLang="en-US" sz="4000" b="1" dirty="0"/>
              <a:t>仿照例子试着把下面的句子说具体。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5" t="75047" r="13373" b="13557"/>
          <a:stretch>
            <a:fillRect/>
          </a:stretch>
        </p:blipFill>
        <p:spPr>
          <a:xfrm>
            <a:off x="0" y="2132856"/>
            <a:ext cx="8964488" cy="22322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1" t="14300" r="20339" b="75200"/>
          <a:stretch>
            <a:fillRect/>
          </a:stretch>
        </p:blipFill>
        <p:spPr>
          <a:xfrm>
            <a:off x="2339752" y="3789040"/>
            <a:ext cx="627957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2843808" y="41034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 smtClean="0">
                <a:solidFill>
                  <a:srgbClr val="FF0000"/>
                </a:solidFill>
                <a:cs typeface="宋体" panose="02010600030101010101" pitchFamily="2" charset="-122"/>
              </a:rPr>
              <a:t>蓝蓝的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7855" y="41034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</a:rPr>
              <a:t>鲜红的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7305" y="49940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清清的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5638" y="49833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</a:rPr>
              <a:t>洁白的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4" descr="500453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3175"/>
            <a:ext cx="9174163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1"/>
          <p:cNvSpPr txBox="1"/>
          <p:nvPr/>
        </p:nvSpPr>
        <p:spPr>
          <a:xfrm>
            <a:off x="1144588" y="444500"/>
            <a:ext cx="60213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一、书写提示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11"/>
          <p:cNvSpPr txBox="1"/>
          <p:nvPr/>
        </p:nvSpPr>
        <p:spPr>
          <a:xfrm>
            <a:off x="927100" y="4672013"/>
            <a:ext cx="75438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小朋友们，书写的时候要注意，有的字左边短，右边长；有的字左边长，右边短。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RD4Z)2WSI4U9TW7`Z4V$LJ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3" y="1495425"/>
            <a:ext cx="5591175" cy="2732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11"/>
          <p:cNvSpPr txBox="1"/>
          <p:nvPr/>
        </p:nvSpPr>
        <p:spPr>
          <a:xfrm>
            <a:off x="909638" y="5732463"/>
            <a:ext cx="75438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试着在自已的作业本上，认真写这四个字。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0727"/>
            <a:ext cx="9144000" cy="5317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36469" y="404664"/>
            <a:ext cx="3151825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FF00FF"/>
                </a:solidFill>
                <a:cs typeface="宋体" panose="02010600030101010101" pitchFamily="2" charset="-122"/>
              </a:rPr>
              <a:t> 板块</a:t>
            </a:r>
            <a:r>
              <a:rPr lang="zh-CN" altLang="en-US" sz="2800" b="1" kern="100" dirty="0" smtClean="0">
                <a:solidFill>
                  <a:srgbClr val="FF00FF"/>
                </a:solidFill>
                <a:cs typeface="宋体" panose="02010600030101010101" pitchFamily="2" charset="-122"/>
              </a:rPr>
              <a:t>四</a:t>
            </a:r>
            <a:r>
              <a:rPr lang="zh-CN" altLang="zh-CN" sz="2800" b="1" kern="100" dirty="0" smtClean="0">
                <a:solidFill>
                  <a:srgbClr val="FF00FF"/>
                </a:solidFill>
                <a:cs typeface="宋体" panose="02010600030101010101" pitchFamily="2" charset="-122"/>
              </a:rPr>
              <a:t>：</a:t>
            </a:r>
            <a:r>
              <a:rPr lang="zh-CN" altLang="en-US" sz="2800" b="1" kern="100" dirty="0">
                <a:solidFill>
                  <a:srgbClr val="FF00FF"/>
                </a:solidFill>
                <a:cs typeface="宋体" panose="02010600030101010101" pitchFamily="2" charset="-122"/>
              </a:rPr>
              <a:t>日积月累</a:t>
            </a:r>
            <a:endParaRPr lang="zh-CN" altLang="zh-CN" sz="2000" kern="100" dirty="0"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5568" y="1556792"/>
            <a:ext cx="2124744" cy="156966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zh-CN" sz="3200" b="1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这首诗中你能读懂哪个词语？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内容占位符 2" descr="H{R8ND%W}T5})J)E4N)28FJ"/>
          <p:cNvPicPr>
            <a:picLocks noChangeAspect="1"/>
          </p:cNvPicPr>
          <p:nvPr>
            <p:ph idx="1"/>
          </p:nvPr>
        </p:nvPicPr>
        <p:blipFill>
          <a:blip r:embed="rId2"/>
          <a:srcRect l="50626" r="18622" b="11600"/>
          <a:stretch>
            <a:fillRect/>
          </a:stretch>
        </p:blipFill>
        <p:spPr>
          <a:xfrm>
            <a:off x="1216025" y="1281430"/>
            <a:ext cx="3442335" cy="4537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43250" y="992505"/>
            <a:ext cx="5565140" cy="53117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3055" y="1188720"/>
            <a:ext cx="22923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>
                <a:solidFill>
                  <a:srgbClr val="3A0F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这首诗写的是冬天一个身披蓑衣，头戴斗笠的老翁，在大雪覆盖的寒冷江面上独自垂钓的情景。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0727"/>
            <a:ext cx="9144000" cy="5317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36469" y="404664"/>
            <a:ext cx="3151825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FF00FF"/>
                </a:solidFill>
                <a:cs typeface="宋体" panose="02010600030101010101" pitchFamily="2" charset="-122"/>
              </a:rPr>
              <a:t> 板块</a:t>
            </a:r>
            <a:r>
              <a:rPr lang="zh-CN" altLang="en-US" sz="2800" b="1" kern="100" dirty="0" smtClean="0">
                <a:solidFill>
                  <a:srgbClr val="FF00FF"/>
                </a:solidFill>
                <a:cs typeface="宋体" panose="02010600030101010101" pitchFamily="2" charset="-122"/>
              </a:rPr>
              <a:t>四</a:t>
            </a:r>
            <a:r>
              <a:rPr lang="zh-CN" altLang="zh-CN" sz="2800" b="1" kern="100" dirty="0" smtClean="0">
                <a:solidFill>
                  <a:srgbClr val="FF00FF"/>
                </a:solidFill>
                <a:cs typeface="宋体" panose="02010600030101010101" pitchFamily="2" charset="-122"/>
              </a:rPr>
              <a:t>：</a:t>
            </a:r>
            <a:r>
              <a:rPr lang="zh-CN" altLang="en-US" sz="2800" b="1" kern="100" dirty="0">
                <a:solidFill>
                  <a:srgbClr val="FF00FF"/>
                </a:solidFill>
                <a:cs typeface="宋体" panose="02010600030101010101" pitchFamily="2" charset="-122"/>
              </a:rPr>
              <a:t>日积月累</a:t>
            </a:r>
            <a:endParaRPr lang="zh-CN" altLang="zh-CN" sz="2000" kern="100" dirty="0">
              <a:cs typeface="Times New Roman" panose="02020603050405020304" pitchFamily="18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99592" y="1731410"/>
            <a:ext cx="4104456" cy="3816424"/>
          </a:xfr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zh-CN" altLang="zh-CN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江雪</a:t>
            </a:r>
            <a:endParaRPr lang="zh-CN" altLang="zh-CN" sz="4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千山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鸟飞绝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径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人踪灭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蓑笠翁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钓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寒江雪。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16016" y="476672"/>
            <a:ext cx="3890809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200"/>
              </a:lnSpc>
              <a:spcAft>
                <a:spcPts val="0"/>
              </a:spcAft>
            </a:pPr>
            <a:r>
              <a:rPr lang="zh-CN" altLang="en-US" sz="3600" b="1" kern="100" dirty="0">
                <a:solidFill>
                  <a:srgbClr val="FF00FF"/>
                </a:solidFill>
                <a:cs typeface="宋体" panose="02010600030101010101" pitchFamily="2" charset="-122"/>
              </a:rPr>
              <a:t>板块五：我爱阅读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162" y="987197"/>
            <a:ext cx="81369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思考：</a:t>
            </a:r>
            <a:endParaRPr lang="en-US" altLang="zh-CN" sz="4000" kern="0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4000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4000" kern="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）他能否求到剑，为什么？</a:t>
            </a:r>
            <a:endParaRPr lang="zh-CN" altLang="en-US" sz="4000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4000" kern="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4000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4000" kern="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）这个故事告诉我们什么道理？    </a:t>
            </a:r>
            <a:endParaRPr lang="zh-CN" altLang="en-US" sz="4000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en-US" sz="4000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8945" y="1245235"/>
            <a:ext cx="8074025" cy="5015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zh-CN" altLang="en-US" sz="4000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（告诉我们世界上的事物，总是在不断的发生变化，不能凭主观做事情。</a:t>
            </a:r>
            <a:endParaRPr lang="zh-CN" altLang="en-US" sz="4000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人不能死守教条，情况变了，解决问题的方法和手段也要随之变化，否则就会失败。</a:t>
            </a:r>
            <a:endParaRPr lang="zh-CN" altLang="en-US" sz="4000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告诫人们不能片面、狭隘的看待问题。）</a:t>
            </a:r>
            <a:endParaRPr lang="zh-CN" altLang="en-US" sz="40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9570" y="1379220"/>
            <a:ext cx="487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小丽我想跟你商量一件事情。</a:t>
            </a:r>
            <a:r>
              <a:rPr 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en-US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9570" y="2605722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我想和你调换一下值日时间，因为今天是我生日，想早一点儿回家，你看行吗？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64" y="983753"/>
            <a:ext cx="684287" cy="99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63" y="1786211"/>
            <a:ext cx="731912" cy="97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748790" y="2044700"/>
            <a:ext cx="2995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你说吧，有什么事？</a:t>
            </a:r>
            <a:r>
              <a:rPr 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884" y="2605543"/>
            <a:ext cx="684287" cy="99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23060" y="3804602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哎呀，不行啊。真不巧，今天，我放学要去学舞蹈，不能和你调换。真抱歉！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18" y="3804241"/>
            <a:ext cx="731912" cy="97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84" y="4956948"/>
            <a:ext cx="684287" cy="99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053715" y="5222240"/>
            <a:ext cx="356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没关系，我再问问别人。</a:t>
            </a:r>
            <a:r>
              <a:rPr 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en-US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7020" y="1365885"/>
            <a:ext cx="82061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同学们，听了上面的对话，你知道和别人时要怎样说话了吗？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382" y="1954530"/>
            <a:ext cx="1421606" cy="18954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20385" y="1867535"/>
            <a:ext cx="16440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懂礼貌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不能生硬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490" y="2697480"/>
            <a:ext cx="6614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和别人商量时要有礼貌，语气要委婉一点，征求别人意见时，可以用上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行不行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可不可以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490" y="4362450"/>
            <a:ext cx="82670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和别人商量，不一定都能成功。没有达成自己的意愿，你也要表示理解。当别人同意自己的意见或建议时，你要礼貌地表示感谢。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9906" y="2289527"/>
            <a:ext cx="7676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遇到下面的情况，你会怎样和别人商量？</a:t>
            </a:r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55" y="1346835"/>
            <a:ext cx="3785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情境讨论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8496" y="2984852"/>
            <a:ext cx="8802074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向同学借的书没看完，想再多借几天。</a:t>
            </a:r>
            <a:r>
              <a:rPr 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en-US" altLang="en-US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55" y="3717032"/>
            <a:ext cx="9202143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最爱开的电视节目就要开始了，但爸爸正在看足球比赛。</a:t>
            </a:r>
            <a:r>
              <a:rPr lang="en-US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en-US" altLang="en-US" sz="2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518361" y="4458052"/>
            <a:ext cx="4438015" cy="105918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l">
              <a:defRPr/>
            </a:pP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    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要用商量的语气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  <a:p>
            <a:pPr algn="l"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         把自己的想法说清楚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13230" y="2159882"/>
            <a:ext cx="4329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小明我有件事想和你商量一下。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6" y="1377246"/>
            <a:ext cx="1713160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306070"/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情境</a:t>
            </a: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1645" y="2878702"/>
            <a:ext cx="1433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你说吧。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9915" y="3336537"/>
            <a:ext cx="40906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我上次像你借的书我还没看完，想在多借几天，你看可以吗？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3950" y="4838947"/>
            <a:ext cx="2207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好呀，没问题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4530" y="5104536"/>
            <a:ext cx="2979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真的是太感谢你了！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08" y="1901393"/>
            <a:ext cx="731912" cy="97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314" y="2471805"/>
            <a:ext cx="684287" cy="99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48" y="3339033"/>
            <a:ext cx="731912" cy="97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314" y="4437765"/>
            <a:ext cx="684287" cy="99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93" y="4797152"/>
            <a:ext cx="731912" cy="97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2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9512" y="1557120"/>
            <a:ext cx="741682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想一想</a:t>
            </a:r>
            <a:r>
              <a:rPr lang="zh-CN" sz="280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结合上面的对话，说一说你的感受。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7410" y="2955290"/>
            <a:ext cx="4304030" cy="2418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9715" y="3138805"/>
            <a:ext cx="40906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别人商量时除了有礼貌，用商量的语气，还要把自己的想法说清楚。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4"/>
          <a:stretch>
            <a:fillRect/>
          </a:stretch>
        </p:blipFill>
        <p:spPr>
          <a:xfrm>
            <a:off x="0" y="1124744"/>
            <a:ext cx="9144000" cy="52565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7584" y="2651602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语文园地五</a:t>
            </a:r>
            <a:endParaRPr lang="zh-CN" altLang="en-US" sz="6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" descr="500453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3175"/>
            <a:ext cx="9174163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1"/>
          <p:cNvSpPr txBox="1"/>
          <p:nvPr/>
        </p:nvSpPr>
        <p:spPr>
          <a:xfrm>
            <a:off x="1144588" y="444500"/>
            <a:ext cx="60213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一、识字加油站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438275" y="1222375"/>
            <a:ext cx="602138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猜一猜，连一连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的方法，认识下列生字！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11"/>
          <p:cNvSpPr txBox="1"/>
          <p:nvPr/>
        </p:nvSpPr>
        <p:spPr>
          <a:xfrm>
            <a:off x="1522413" y="4932363"/>
            <a:ext cx="59372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小朋友们，你发现什么方法了吗？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DRW2F(]AN[{NJZFZIA_N_C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2198688"/>
            <a:ext cx="5265738" cy="2401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>
            <a:off x="2654300" y="3397250"/>
            <a:ext cx="406400" cy="5349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622550" y="2781300"/>
            <a:ext cx="438150" cy="1198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81488" y="2782888"/>
            <a:ext cx="579438" cy="5730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70375" y="3340100"/>
            <a:ext cx="590550" cy="5921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302125" y="2852738"/>
            <a:ext cx="558800" cy="10429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867400" y="3317875"/>
            <a:ext cx="360363" cy="5429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772150" y="2781300"/>
            <a:ext cx="528638" cy="10620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98488" y="5661025"/>
            <a:ext cx="8132762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其实，认识生字可以从字的部首入手的！比如山峰的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与山有关的，所以它的部首是山！还有抄写的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需要手去写，所以它的部首是扌！小朋友们可以按这样的方法，再认识其它的生字！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矩形 12303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2305" name="矩形 12304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5" grpId="0"/>
      <p:bldP spid="1229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4048" y="40466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FF"/>
                </a:solidFill>
                <a:cs typeface="宋体" panose="02010600030101010101" pitchFamily="2" charset="-122"/>
              </a:rPr>
              <a:t>板块二：字词句运用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755575" y="1484784"/>
            <a:ext cx="73853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 </a:t>
            </a:r>
            <a:r>
              <a:rPr lang="en-US" altLang="zh-CN" sz="4000" b="1" dirty="0"/>
              <a:t>1.</a:t>
            </a:r>
            <a:r>
              <a:rPr lang="zh-CN" altLang="en-US" sz="4000" b="1" dirty="0"/>
              <a:t>读一读，猜一猜词语的意思。</a:t>
            </a:r>
            <a:endParaRPr lang="zh-CN" altLang="en-US" sz="4000" b="1" dirty="0"/>
          </a:p>
        </p:txBody>
      </p:sp>
      <p:sp>
        <p:nvSpPr>
          <p:cNvPr id="4" name="矩形 3"/>
          <p:cNvSpPr/>
          <p:nvPr/>
        </p:nvSpPr>
        <p:spPr>
          <a:xfrm>
            <a:off x="1691680" y="4941168"/>
            <a:ext cx="4698722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3200" kern="100" dirty="0">
                <a:solidFill>
                  <a:srgbClr val="FF0000"/>
                </a:solidFill>
                <a:cs typeface="宋体" panose="02010600030101010101" pitchFamily="2" charset="-122"/>
              </a:rPr>
              <a:t>这些词语都和说话</a:t>
            </a:r>
            <a:r>
              <a:rPr lang="zh-CN" altLang="zh-CN" sz="3200" kern="100" dirty="0" smtClean="0">
                <a:solidFill>
                  <a:srgbClr val="FF0000"/>
                </a:solidFill>
                <a:cs typeface="宋体" panose="02010600030101010101" pitchFamily="2" charset="-122"/>
              </a:rPr>
              <a:t>有</a:t>
            </a:r>
            <a:r>
              <a:rPr lang="zh-CN" altLang="zh-CN" sz="3200" kern="100" dirty="0" smtClean="0">
                <a:solidFill>
                  <a:srgbClr val="0000CC"/>
                </a:solidFill>
                <a:cs typeface="宋体" panose="02010600030101010101" pitchFamily="2" charset="-122"/>
              </a:rPr>
              <a:t>关</a:t>
            </a:r>
            <a:r>
              <a:rPr lang="zh-CN" altLang="zh-CN" sz="3200" kern="100" dirty="0" smtClean="0">
                <a:solidFill>
                  <a:srgbClr val="FF0000"/>
                </a:solidFill>
                <a:cs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0825" y="2637155"/>
            <a:ext cx="880300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不言不语    只言片语    </a:t>
            </a:r>
            <a:r>
              <a:rPr lang="zh-CN" altLang="en-US" sz="3600" b="1" dirty="0"/>
              <a:t>三言两语    千言万语</a:t>
            </a:r>
            <a:endParaRPr lang="zh-CN" altLang="en-US" sz="3600" b="1" dirty="0"/>
          </a:p>
          <a:p>
            <a:pPr>
              <a:lnSpc>
                <a:spcPct val="150000"/>
              </a:lnSpc>
            </a:pPr>
            <a:r>
              <a:rPr lang="zh-CN" altLang="en-US" sz="3600" b="1" dirty="0"/>
              <a:t>豪言壮语    少言寡语    自言自语    </a:t>
            </a:r>
            <a:r>
              <a:rPr lang="zh-CN" altLang="en-US" sz="3600" b="1" dirty="0" smtClean="0"/>
              <a:t>甜言蜜语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1294</Words>
  <Application>WPS 演示</Application>
  <PresentationFormat>全屏显示(4:3)</PresentationFormat>
  <Paragraphs>130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Times New Roman</vt:lpstr>
      <vt:lpstr>楷体</vt:lpstr>
      <vt:lpstr>微软雅黑</vt:lpstr>
      <vt:lpstr>Arial Unicode MS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Cathy</cp:lastModifiedBy>
  <cp:revision>408</cp:revision>
  <dcterms:created xsi:type="dcterms:W3CDTF">2013-11-14T01:26:00Z</dcterms:created>
  <dcterms:modified xsi:type="dcterms:W3CDTF">2019-10-29T06:56:56Z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