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9" r:id="rId3"/>
    <p:sldId id="258" r:id="rId4"/>
    <p:sldId id="260" r:id="rId5"/>
    <p:sldId id="256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00"/>
    <a:srgbClr val="3333CC"/>
    <a:srgbClr val="990000"/>
    <a:srgbClr val="CC0000"/>
    <a:srgbClr val="000066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49" d="100"/>
          <a:sy n="49" d="100"/>
        </p:scale>
        <p:origin x="102" y="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5C52C-3212-47FC-B862-EB7663B1695F}" type="datetimeFigureOut">
              <a:rPr lang="zh-CN" altLang="en-US" smtClean="0"/>
              <a:t>2017/1/2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823F-A5F8-41EE-B3A9-5BD2FD9D4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5C52C-3212-47FC-B862-EB7663B1695F}" type="datetimeFigureOut">
              <a:rPr lang="zh-CN" altLang="en-US" smtClean="0"/>
              <a:t>2017/1/2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823F-A5F8-41EE-B3A9-5BD2FD9D4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5C52C-3212-47FC-B862-EB7663B1695F}" type="datetimeFigureOut">
              <a:rPr lang="zh-CN" altLang="en-US" smtClean="0"/>
              <a:t>2017/1/2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823F-A5F8-41EE-B3A9-5BD2FD9D4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5C52C-3212-47FC-B862-EB7663B1695F}" type="datetimeFigureOut">
              <a:rPr lang="zh-CN" altLang="en-US" smtClean="0"/>
              <a:t>2017/1/2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823F-A5F8-41EE-B3A9-5BD2FD9D4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5C52C-3212-47FC-B862-EB7663B1695F}" type="datetimeFigureOut">
              <a:rPr lang="zh-CN" altLang="en-US" smtClean="0"/>
              <a:t>2017/1/2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823F-A5F8-41EE-B3A9-5BD2FD9D4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5C52C-3212-47FC-B862-EB7663B1695F}" type="datetimeFigureOut">
              <a:rPr lang="zh-CN" altLang="en-US" smtClean="0"/>
              <a:t>2017/1/2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823F-A5F8-41EE-B3A9-5BD2FD9D4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5C52C-3212-47FC-B862-EB7663B1695F}" type="datetimeFigureOut">
              <a:rPr lang="zh-CN" altLang="en-US" smtClean="0"/>
              <a:t>2017/1/2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823F-A5F8-41EE-B3A9-5BD2FD9D4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5C52C-3212-47FC-B862-EB7663B1695F}" type="datetimeFigureOut">
              <a:rPr lang="zh-CN" altLang="en-US" smtClean="0"/>
              <a:t>2017/1/2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823F-A5F8-41EE-B3A9-5BD2FD9D4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5C52C-3212-47FC-B862-EB7663B1695F}" type="datetimeFigureOut">
              <a:rPr lang="zh-CN" altLang="en-US" smtClean="0"/>
              <a:t>2017/1/2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823F-A5F8-41EE-B3A9-5BD2FD9D4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5C52C-3212-47FC-B862-EB7663B1695F}" type="datetimeFigureOut">
              <a:rPr lang="zh-CN" altLang="en-US" smtClean="0"/>
              <a:t>2017/1/2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823F-A5F8-41EE-B3A9-5BD2FD9D4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5C52C-3212-47FC-B862-EB7663B1695F}" type="datetimeFigureOut">
              <a:rPr lang="zh-CN" altLang="en-US" smtClean="0"/>
              <a:t>2017/1/2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823F-A5F8-41EE-B3A9-5BD2FD9D4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5C52C-3212-47FC-B862-EB7663B1695F}" type="datetimeFigureOut">
              <a:rPr lang="zh-CN" altLang="en-US" smtClean="0"/>
              <a:t>2017/1/2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7823F-A5F8-41EE-B3A9-5BD2FD9D4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3829" y="653143"/>
            <a:ext cx="9405257" cy="937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五年级语文（上）第一单元</a:t>
            </a:r>
            <a:endParaRPr lang="zh-CN" altLang="en-US" sz="5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82056" y="2767280"/>
            <a:ext cx="93472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师恩难忘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24000" y="5428342"/>
            <a:ext cx="9405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      </a:t>
            </a:r>
            <a:r>
              <a:rPr lang="zh-CN" altLang="en-US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楼园小学   吴   平</a:t>
            </a:r>
            <a:endParaRPr lang="zh-CN" alt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1703" y="2383676"/>
            <a:ext cx="3509294" cy="1446550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800" b="1" spc="50" dirty="0" smtClean="0">
                <a:ln w="9525" cmpd="sng">
                  <a:noFill/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再    见</a:t>
            </a:r>
            <a:endParaRPr lang="zh-CN" altLang="en-US" sz="8800" b="1" spc="50" dirty="0">
              <a:ln w="9525" cmpd="sng">
                <a:noFill/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20722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8343" y="2830285"/>
            <a:ext cx="1085668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刘绍棠（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1936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～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1997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 北京人，现代著名作家。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1949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年读中学时开始发表短篇小说。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1956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年加入中国作家协会。作品有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青枝绿叶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运河的桨声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蒲柳人家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瓜棚柳巷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豆棚瓜架雨如丝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等。他的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蒲柳人家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获首届全国优秀中篇小说二等奖，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蛾眉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获</a:t>
            </a:r>
            <a:r>
              <a:rPr lang="en-US" altLang="zh-CN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1981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年全国优秀短篇小说奖。他的作品格调清新淳朴，文笔通俗晓畅，描写从容自然，结构简洁完整，乡土色彩浓郁。</a:t>
            </a:r>
            <a:endParaRPr lang="zh-CN" altLang="en-US" sz="32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30628" y="2561770"/>
            <a:ext cx="11930743" cy="14515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43" y="148770"/>
            <a:ext cx="1609725" cy="2286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744744" y="568495"/>
            <a:ext cx="51525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作者简介</a:t>
            </a:r>
            <a:endParaRPr lang="zh-CN" altLang="en-US" sz="88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83087" y="53788"/>
            <a:ext cx="4085617" cy="1200329"/>
          </a:xfrm>
          <a:prstGeom prst="rect">
            <a:avLst/>
          </a:prstGeom>
          <a:noFill/>
          <a:scene3d>
            <a:camera prst="orthographicFront"/>
            <a:lightRig rig="harsh" dir="t"/>
          </a:scene3d>
          <a:sp3d>
            <a:bevelT w="57150"/>
          </a:sp3d>
        </p:spPr>
        <p:txBody>
          <a:bodyPr wrap="square" lIns="91440" tIns="45720" rIns="91440" bIns="45720">
            <a:spAutoFit/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7200" b="1" cap="none" spc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认</a:t>
            </a:r>
            <a:r>
              <a:rPr lang="zh-CN" altLang="en-US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读生字</a:t>
            </a:r>
            <a:endParaRPr lang="zh-CN" altLang="en-US" sz="7200" b="1" cap="none" spc="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04900" y="1819989"/>
            <a:ext cx="11681012" cy="52174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         滋 </a:t>
            </a:r>
            <a:r>
              <a:rPr lang="en-US" altLang="zh-CN" sz="4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宋体" panose="02010600030101010101" pitchFamily="2" charset="-122"/>
              </a:rPr>
              <a:t>zī</a:t>
            </a:r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r>
              <a:rPr lang="en-US" altLang="zh-CN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宋体" panose="02010600030101010101" pitchFamily="2" charset="-122"/>
              </a:rPr>
              <a:t>  </a:t>
            </a:r>
            <a:r>
              <a:rPr lang="zh-CN" altLang="en-US" sz="4400" b="1" dirty="0" smtClean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杖</a:t>
            </a:r>
            <a:r>
              <a:rPr lang="en-US" altLang="zh-CN" sz="4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宋体" panose="02010600030101010101" pitchFamily="2" charset="-122"/>
              </a:rPr>
              <a:t>zhàng</a:t>
            </a:r>
            <a:r>
              <a:rPr lang="en-US" altLang="zh-CN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宋体" panose="02010600030101010101" pitchFamily="2" charset="-122"/>
              </a:rPr>
              <a:t>   </a:t>
            </a:r>
            <a:r>
              <a:rPr lang="zh-CN" altLang="en-US" sz="4400" b="1" dirty="0" smtClean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姥 </a:t>
            </a:r>
            <a:r>
              <a:rPr lang="en-US" altLang="zh-CN" sz="4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宋体" panose="02010600030101010101" pitchFamily="2" charset="-122"/>
              </a:rPr>
              <a:t>lǎo</a:t>
            </a:r>
            <a:r>
              <a:rPr lang="en-US" altLang="zh-CN" sz="4400" b="1" dirty="0" smtClean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      </a:t>
            </a:r>
            <a:r>
              <a:rPr lang="zh-CN" altLang="en-US" sz="4400" b="1" dirty="0" smtClean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醒 </a:t>
            </a:r>
            <a:r>
              <a:rPr lang="en-US" altLang="zh-CN" sz="4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宋体" panose="02010600030101010101" pitchFamily="2" charset="-122"/>
              </a:rPr>
              <a:t>xĭng</a:t>
            </a:r>
            <a:r>
              <a:rPr lang="en-US" altLang="zh-CN" sz="4400" b="1" dirty="0" smtClean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r>
              <a:rPr lang="en-US" altLang="zh-CN" sz="4400" b="1" dirty="0" smtClean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        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r>
              <a:rPr lang="en-US" altLang="zh-CN" sz="4400" b="1" dirty="0" smtClean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        </a:t>
            </a:r>
            <a:r>
              <a:rPr lang="zh-CN" altLang="en-US" sz="4400" b="1" dirty="0" smtClean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歇  </a:t>
            </a:r>
            <a:r>
              <a:rPr lang="en-US" altLang="zh-CN" sz="4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宋体" panose="02010600030101010101" pitchFamily="2" charset="-122"/>
              </a:rPr>
              <a:t>xiē</a:t>
            </a:r>
            <a:r>
              <a:rPr lang="zh-CN" altLang="en-US" sz="4400" b="1" dirty="0" smtClean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叨 </a:t>
            </a:r>
            <a:r>
              <a:rPr lang="en-US" altLang="zh-CN" sz="4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宋体" panose="02010600030101010101" pitchFamily="2" charset="-122"/>
              </a:rPr>
              <a:t>dāo</a:t>
            </a:r>
            <a:r>
              <a:rPr lang="en-US" altLang="zh-CN" sz="4400" b="1" dirty="0" smtClean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     </a:t>
            </a:r>
            <a:r>
              <a:rPr lang="zh-CN" altLang="en-US" sz="4400" b="1" dirty="0" smtClean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恍 </a:t>
            </a:r>
            <a:r>
              <a:rPr lang="en-US" altLang="zh-CN" sz="4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宋体" panose="02010600030101010101" pitchFamily="2" charset="-122"/>
              </a:rPr>
              <a:t>huǎng</a:t>
            </a:r>
            <a:r>
              <a:rPr lang="en-US" altLang="zh-CN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r>
              <a:rPr lang="zh-CN" altLang="en-US" sz="4400" b="1" dirty="0" smtClean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炊  </a:t>
            </a:r>
            <a:r>
              <a:rPr lang="en-US" altLang="zh-CN" sz="4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宋体" panose="02010600030101010101" pitchFamily="2" charset="-122"/>
              </a:rPr>
              <a:t>chuī</a:t>
            </a:r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endParaRPr lang="en-US" altLang="zh-CN" sz="44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00B050"/>
                </a:solidFill>
                <a:latin typeface="Arial" panose="020B0604020202020204"/>
                <a:ea typeface="宋体" panose="02010600030101010101" pitchFamily="2" charset="-122"/>
              </a:rPr>
              <a:t>        </a:t>
            </a:r>
            <a:endParaRPr lang="en-US" altLang="zh-CN" sz="4400" b="1" dirty="0" smtClean="0">
              <a:solidFill>
                <a:srgbClr val="00B050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srgbClr val="00B050"/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r>
              <a:rPr lang="en-US" altLang="zh-CN" sz="4400" b="1" dirty="0" smtClean="0">
                <a:solidFill>
                  <a:srgbClr val="00B050"/>
                </a:solidFill>
                <a:latin typeface="Arial" panose="020B0604020202020204"/>
                <a:ea typeface="宋体" panose="02010600030101010101" pitchFamily="2" charset="-122"/>
              </a:rPr>
              <a:t>       </a:t>
            </a:r>
            <a:r>
              <a:rPr lang="zh-CN" altLang="en-US" sz="4400" b="1" dirty="0" smtClean="0">
                <a:solidFill>
                  <a:srgbClr val="00B050"/>
                </a:solidFill>
                <a:latin typeface="Arial" panose="020B0604020202020204"/>
                <a:ea typeface="宋体" panose="02010600030101010101" pitchFamily="2" charset="-122"/>
              </a:rPr>
              <a:t>诲</a:t>
            </a:r>
            <a:r>
              <a:rPr lang="zh-CN" altLang="en-US" sz="4400" b="1" dirty="0" smtClean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huì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  </a:t>
            </a:r>
            <a:r>
              <a:rPr lang="zh-CN" altLang="en-US" sz="4400" b="1" dirty="0" smtClean="0">
                <a:solidFill>
                  <a:srgbClr val="00B050"/>
                </a:solidFill>
                <a:latin typeface="Arial" panose="020B0604020202020204"/>
                <a:ea typeface="宋体" panose="02010600030101010101" pitchFamily="2" charset="-122"/>
              </a:rPr>
              <a:t>拄</a:t>
            </a:r>
            <a:r>
              <a:rPr lang="zh-CN" altLang="en-US" sz="4400" b="1" dirty="0" smtClean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zhǚ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    </a:t>
            </a:r>
            <a:r>
              <a:rPr lang="zh-CN" altLang="en-US" sz="4400" b="1" dirty="0" smtClean="0">
                <a:solidFill>
                  <a:srgbClr val="00B050"/>
                </a:solidFill>
                <a:latin typeface="Arial" panose="020B0604020202020204"/>
                <a:ea typeface="宋体" panose="02010600030101010101" pitchFamily="2" charset="-122"/>
              </a:rPr>
              <a:t>捅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tǒng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latin typeface="Arial" panose="020B0604020202020204"/>
                <a:ea typeface="宋体" panose="02010600030101010101" pitchFamily="2" charset="-122"/>
              </a:rPr>
              <a:t>正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zh</a:t>
            </a:r>
            <a:r>
              <a:rPr lang="az-Cyrl-AZ" altLang="zh-CN" sz="4400" b="1" dirty="0" smtClean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ѐ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ng</a:t>
            </a:r>
            <a:endParaRPr lang="en-US" altLang="zh-CN" sz="4400" b="1" dirty="0">
              <a:solidFill>
                <a:srgbClr val="FF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67" b="99167" l="9275" r="930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5850" y="53788"/>
            <a:ext cx="4381500" cy="30480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0196" y="272375"/>
            <a:ext cx="4708187" cy="1418314"/>
          </a:xfrm>
        </p:spPr>
        <p:txBody>
          <a:bodyPr>
            <a:norm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读说新词</a:t>
            </a:r>
            <a:endParaRPr lang="zh-CN" altLang="en-US" sz="72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4703" y="2551837"/>
            <a:ext cx="2967479" cy="1754326"/>
          </a:xfrm>
          <a:prstGeom prst="rect">
            <a:avLst/>
          </a:prstGeom>
          <a:noFill/>
          <a:scene3d>
            <a:camera prst="orthographicFront"/>
            <a:lightRig rig="harsh" dir="t"/>
          </a:scene3d>
          <a:sp3d>
            <a:bevelT w="165100" prst="coolSlant"/>
          </a:sp3d>
        </p:spPr>
        <p:txBody>
          <a:bodyPr wrap="none" lIns="91440" tIns="45720" rIns="91440" bIns="45720">
            <a:spAutoFit/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娓娓动听</a:t>
            </a:r>
          </a:p>
          <a:p>
            <a:pPr algn="ctr"/>
            <a:r>
              <a:rPr lang="zh-CN" altLang="en-US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戛然而止</a:t>
            </a:r>
            <a:endParaRPr lang="zh-CN" altLang="en-US" sz="5400" b="1" cap="none" spc="0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54889" y="2551837"/>
            <a:ext cx="2967479" cy="1754326"/>
          </a:xfrm>
          <a:prstGeom prst="rect">
            <a:avLst/>
          </a:prstGeom>
          <a:noFill/>
          <a:scene3d>
            <a:camera prst="orthographicFront"/>
            <a:lightRig rig="harsh" dir="t"/>
          </a:scene3d>
          <a:sp3d prstMaterial="flat"/>
        </p:spPr>
        <p:txBody>
          <a:bodyPr wrap="none" lIns="91440" tIns="45720" rIns="91440" bIns="45720">
            <a:spAutoFit/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引人入胜</a:t>
            </a:r>
          </a:p>
          <a:p>
            <a:pPr algn="ctr"/>
            <a:r>
              <a:rPr lang="zh-CN" altLang="en-US" sz="5400" b="1" cap="none" spc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身临其境</a:t>
            </a:r>
          </a:p>
        </p:txBody>
      </p:sp>
      <p:sp>
        <p:nvSpPr>
          <p:cNvPr id="12" name="矩形 11"/>
          <p:cNvSpPr/>
          <p:nvPr/>
        </p:nvSpPr>
        <p:spPr>
          <a:xfrm>
            <a:off x="7405077" y="2551837"/>
            <a:ext cx="296747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十年树木</a:t>
            </a:r>
          </a:p>
          <a:p>
            <a:pPr algn="ctr"/>
            <a:r>
              <a:rPr lang="zh-CN" altLang="en-US" sz="5400" b="1" cap="none" spc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百年树人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67" b="95000" l="3509" r="982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2556" y="3231863"/>
            <a:ext cx="2171700" cy="3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97505" y="3429000"/>
            <a:ext cx="4132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35315" y="285575"/>
            <a:ext cx="413258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54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自读思考</a:t>
            </a:r>
          </a:p>
        </p:txBody>
      </p:sp>
      <p:pic>
        <p:nvPicPr>
          <p:cNvPr id="5" name="图片 4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143" y="226152"/>
            <a:ext cx="1190172" cy="196550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49780" y="2002971"/>
            <a:ext cx="683622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课文主要讲了一件什么事？</a:t>
            </a:r>
            <a:endParaRPr lang="en-US" altLang="zh-CN" sz="32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课文分为几部分？重点部分是哪几个自然段？主要讲了什么</a:t>
            </a:r>
            <a:endParaRPr lang="en-US" altLang="zh-CN" sz="32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0" indent="-45720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开学头一天，田老师是怎样上课的？他讲了一个什么故事？</a:t>
            </a:r>
          </a:p>
          <a:p>
            <a:pPr marL="457200" lvl="0" indent="-45720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4</a:t>
            </a:r>
            <a:r>
              <a:rPr lang="en-US" altLang="zh-CN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.</a:t>
            </a: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作者喜欢这个故事吗 ？从哪些语言看出来的？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宋体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64981" y="383705"/>
            <a:ext cx="45525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集体交流</a:t>
            </a:r>
            <a:endParaRPr lang="zh-CN" altLang="en-US" sz="60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877"/>
            <a:ext cx="1964981" cy="182340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64981" y="1829279"/>
            <a:ext cx="762648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“我听得入了迷，恍如身临其境。</a:t>
            </a:r>
            <a:r>
              <a:rPr lang="en-US" altLang="zh-CN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·······</a:t>
            </a:r>
            <a:r>
              <a:rPr lang="zh-CN" altLang="en-US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直到三年级的大学兄捅了我一下，我才惊醒。”从这段话中体会到什么？</a:t>
            </a:r>
            <a:endParaRPr lang="en-US" altLang="zh-CN" sz="36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+mj-lt"/>
              <a:buAutoNum type="arabicPeriod"/>
            </a:pPr>
            <a:endParaRPr lang="en-US" altLang="zh-CN" sz="36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可以</a:t>
            </a:r>
            <a:r>
              <a:rPr lang="zh-CN" altLang="en-US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用课文中的哪些词语形容田老师的课讲得好？</a:t>
            </a:r>
            <a:endParaRPr lang="en-US" altLang="zh-CN" sz="36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4853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026" y="1841242"/>
            <a:ext cx="109079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457200" algn="just"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田老师是只讲了这一个故事吗？对作者有什么影响呢？</a:t>
            </a:r>
          </a:p>
          <a:p>
            <a:pPr marL="742950" indent="-457200" algn="just">
              <a:buFont typeface="Wingdings" panose="05000000000000000000" pitchFamily="2" charset="2"/>
              <a:buChar char="u"/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田老师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每讲一课，都要编一个引人入胜的故事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。我在田老师那里学习四年，听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了上千个故事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，这些有如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春雨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点点，滋润着我。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42950" indent="-457200" algn="just">
              <a:buFont typeface="Wingdings" panose="05000000000000000000" pitchFamily="2" charset="2"/>
              <a:buChar char="u"/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为什么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说田老师在“我”幼小的心灵里“播下了文学的种子”呢？</a:t>
            </a:r>
          </a:p>
          <a:p>
            <a:pPr marL="742950" indent="-457200" algn="just">
              <a:buFont typeface="Wingdings" panose="05000000000000000000" pitchFamily="2" charset="2"/>
              <a:buChar char="u"/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此时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此刻，假如你就是作者，你取得了这么多成绩，你想对田老师说点什么？</a:t>
            </a:r>
          </a:p>
          <a:p>
            <a:pPr marL="742950" indent="-457200" algn="just">
              <a:buFont typeface="Wingdings" panose="05000000000000000000" pitchFamily="2" charset="2"/>
              <a:buChar char="u"/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是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啊，田老师在文学方面对“我”影响这么大，“我”又是怎样做的呢 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1285"/>
            <a:ext cx="2684834" cy="143969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40477" y="466928"/>
            <a:ext cx="3404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FF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小组学习</a:t>
            </a:r>
            <a:endParaRPr lang="zh-CN" altLang="en-US" sz="6000" dirty="0">
              <a:solidFill>
                <a:srgbClr val="00FF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304010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29055" y="2066754"/>
            <a:ext cx="10933889" cy="319067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742950" lvl="0" indent="457200" algn="just"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是</a:t>
            </a: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啊，田老师在文学方面对“我”影响这么大，“我”又是怎样做的呢 ？</a:t>
            </a:r>
            <a:endParaRPr lang="en-US" altLang="zh-CN" sz="3200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0" indent="45720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36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读一读</a:t>
            </a: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，想想那些句子反映了“我”难忘田老师的教诲之恩？</a:t>
            </a:r>
          </a:p>
          <a:p>
            <a:pPr marL="457200" lvl="0" indent="45720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36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2</a:t>
            </a:r>
            <a:r>
              <a:rPr lang="en-US" altLang="zh-CN" sz="36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. </a:t>
            </a: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说说怎样读才能表达作者对教师的尊敬与感激之情？</a:t>
            </a:r>
          </a:p>
          <a:p>
            <a:pPr marL="457200" lvl="0" indent="45720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36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3</a:t>
            </a:r>
            <a:r>
              <a:rPr lang="en-US" altLang="zh-CN" sz="36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.</a:t>
            </a: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最后一自然段，与标题有何关系？</a:t>
            </a:r>
          </a:p>
          <a:p>
            <a:pPr lvl="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宋体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55" y="101168"/>
            <a:ext cx="1548384" cy="7315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4010" y="680936"/>
            <a:ext cx="35842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小组学习</a:t>
            </a:r>
            <a:endParaRPr lang="zh-CN" altLang="en-US" sz="6600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21860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500336" cy="1325563"/>
          </a:xfrm>
        </p:spPr>
        <p:txBody>
          <a:bodyPr>
            <a:noAutofit/>
          </a:bodyPr>
          <a:lstStyle/>
          <a:p>
            <a:r>
              <a:rPr lang="zh-CN" altLang="en-US" sz="60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总结延伸</a:t>
            </a:r>
            <a:endParaRPr lang="zh-CN" altLang="en-US" sz="6000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48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1.</a:t>
            </a:r>
            <a:r>
              <a:rPr lang="zh-CN" altLang="en-US" sz="48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学完课文你认为田老师是个怎样的老师 ？</a:t>
            </a: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zh-CN" altLang="en-US" sz="48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48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2.</a:t>
            </a:r>
            <a:r>
              <a:rPr lang="zh-CN" altLang="en-US" sz="48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说一说，这节课你最深的感受是什么 ？</a:t>
            </a: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zh-CN" altLang="en-US" sz="4800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48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3.</a:t>
            </a:r>
            <a:r>
              <a:rPr lang="zh-CN" altLang="en-US" sz="4800" dirty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你想对教过你的老师说几句话吗 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3918013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522</Words>
  <Application>Microsoft Office PowerPoint</Application>
  <PresentationFormat>宽屏</PresentationFormat>
  <Paragraphs>45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DFKai-SB</vt:lpstr>
      <vt:lpstr>方正舒体</vt:lpstr>
      <vt:lpstr>华文行楷</vt:lpstr>
      <vt:lpstr>华文楷体</vt:lpstr>
      <vt:lpstr>华文新魏</vt:lpstr>
      <vt:lpstr>隶书</vt:lpstr>
      <vt:lpstr>宋体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读说新词</vt:lpstr>
      <vt:lpstr>PowerPoint 演示文稿</vt:lpstr>
      <vt:lpstr>PowerPoint 演示文稿</vt:lpstr>
      <vt:lpstr>PowerPoint 演示文稿</vt:lpstr>
      <vt:lpstr>PowerPoint 演示文稿</vt:lpstr>
      <vt:lpstr>总结延伸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47</cp:revision>
  <dcterms:created xsi:type="dcterms:W3CDTF">2017-01-02T09:48:00Z</dcterms:created>
  <dcterms:modified xsi:type="dcterms:W3CDTF">2017-01-02T15:18:50Z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