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activeX/activeX4.xml" ContentType="application/vnd.ms-office.activeX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activeX/activeX2.xml" ContentType="application/vnd.ms-office.activeX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media/audio1.bin" ContentType="audio/unknown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activeX/activeX6.xml" ContentType="application/vnd.ms-office.activeX+xml"/>
  <Override PartName="/ppt/activeX/activeX7.xml" ContentType="application/vnd.ms-office.activeX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ms-office.activeX"/>
  <Override PartName="/ppt/activeX/activeX5.xml" ContentType="application/vnd.ms-office.activeX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activeX/activeX3.xml" ContentType="application/vnd.ms-office.activeX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activeX/activeX1.xml" ContentType="application/vnd.ms-office.activeX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activeX/activeX8.xml" ContentType="application/vnd.ms-office.activeX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45"/>
  </p:notesMasterIdLst>
  <p:handoutMasterIdLst>
    <p:handoutMasterId r:id="rId46"/>
  </p:handout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300" r:id="rId19"/>
    <p:sldId id="275" r:id="rId20"/>
    <p:sldId id="301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9" r:id="rId44"/>
  </p:sldIdLst>
  <p:sldSz cx="9144000" cy="6858000" type="screen4x3"/>
  <p:notesSz cx="6858000" cy="9144000"/>
  <p:embeddedFontLst>
    <p:embeddedFont>
      <p:font typeface="楷体" pitchFamily="49" charset="-122"/>
      <p:regular r:id="rId47"/>
    </p:embeddedFont>
    <p:embeddedFont>
      <p:font typeface="Calibri" pitchFamily="34" charset="0"/>
      <p:regular r:id="rId48"/>
      <p:bold r:id="rId49"/>
      <p:italic r:id="rId50"/>
      <p:boldItalic r:id="rId51"/>
    </p:embeddedFont>
    <p:embeddedFont>
      <p:font typeface="方正楷体拼音字库01" charset="-122"/>
      <p:regular r:id="rId52"/>
    </p:embeddedFont>
    <p:embeddedFont>
      <p:font typeface="Arial Rounded MT Bold" pitchFamily="34" charset="0"/>
      <p:regular r:id="rId53"/>
    </p:embeddedFont>
    <p:embeddedFont>
      <p:font typeface="黑体" pitchFamily="49" charset="-122"/>
      <p:regular r:id="rId54"/>
    </p:embeddedFont>
    <p:embeddedFont>
      <p:font typeface="Tahoma" pitchFamily="34" charset="0"/>
      <p:regular r:id="rId55"/>
      <p:bold r:id="rId56"/>
    </p:embeddedFont>
    <p:embeddedFont>
      <p:font typeface="楷体_GB2312" charset="-122"/>
      <p:regular r:id="rId57"/>
    </p:embeddedFont>
    <p:embeddedFont>
      <p:font typeface="新宋体" pitchFamily="49" charset="-122"/>
      <p:regular r:id="rId58"/>
    </p:embeddedFont>
    <p:embeddedFont>
      <p:font typeface="Arial Black" pitchFamily="34" charset="0"/>
      <p:bold r:id="rId59"/>
    </p:embeddedFont>
    <p:embeddedFont>
      <p:font typeface="等线" pitchFamily="2" charset="-122"/>
      <p:regular r:id="rId60"/>
      <p:bold r:id="rId6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546F9C"/>
    <a:srgbClr val="F7C4A7"/>
    <a:srgbClr val="FFFF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559" autoAdjust="0"/>
    <p:restoredTop sz="94048" autoAdjust="0"/>
  </p:normalViewPr>
  <p:slideViewPr>
    <p:cSldViewPr snapToGrid="0">
      <p:cViewPr varScale="1">
        <p:scale>
          <a:sx n="114" d="100"/>
          <a:sy n="114" d="100"/>
        </p:scale>
        <p:origin x="-157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1980" y="84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1.fntdata"/><Relationship Id="rId50" Type="http://schemas.openxmlformats.org/officeDocument/2006/relationships/font" Target="fonts/font4.fntdata"/><Relationship Id="rId55" Type="http://schemas.openxmlformats.org/officeDocument/2006/relationships/font" Target="fonts/font9.fntdata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8.fntdata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3" Type="http://schemas.openxmlformats.org/officeDocument/2006/relationships/font" Target="fonts/font7.fntdata"/><Relationship Id="rId58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3.fntdata"/><Relationship Id="rId57" Type="http://schemas.openxmlformats.org/officeDocument/2006/relationships/font" Target="fonts/font11.fntdata"/><Relationship Id="rId61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6.fntdata"/><Relationship Id="rId60" Type="http://schemas.openxmlformats.org/officeDocument/2006/relationships/font" Target="fonts/font14.fntdata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2.fntdata"/><Relationship Id="rId56" Type="http://schemas.openxmlformats.org/officeDocument/2006/relationships/font" Target="fonts/font10.fntdata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font" Target="fonts/font5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59" Type="http://schemas.openxmlformats.org/officeDocument/2006/relationships/font" Target="fonts/font13.fntdata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_rels/activeX7.xml.rels><?xml version="1.0" encoding="UTF-8" standalone="yes"?>
<Relationships xmlns="http://schemas.openxmlformats.org/package/2006/relationships"><Relationship Id="rId1" Type="http://schemas.microsoft.com/office/2006/relationships/activeXControlBinary" Target="activeX7.bin"/></Relationships>
</file>

<file path=ppt/activeX/_rels/activeX8.xml.rels><?xml version="1.0" encoding="UTF-8" standalone="yes"?>
<Relationships xmlns="http://schemas.openxmlformats.org/package/2006/relationships"><Relationship Id="rId1" Type="http://schemas.microsoft.com/office/2006/relationships/activeXControlBinary" Target="activeX8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6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7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8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 dirty="0" smtClean="0"/>
              <a:t>关注微信公众号：董不易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zh-CN" altLang="en-US" dirty="0" smtClean="0"/>
              <a:t>获取资源更新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38F478-0A80-4DA5-A67B-AE4CA1C806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236303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 dirty="0" smtClean="0"/>
              <a:t>微信公众号：董不易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zh-CN" altLang="en-US" dirty="0" smtClean="0"/>
              <a:t>关注获取资源更新</a:t>
            </a:r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r>
              <a:rPr lang="zh-CN" altLang="en-US" dirty="0" smtClean="0"/>
              <a:t>微信公众号：董不易</a:t>
            </a:r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8EC998-CF97-497C-B308-0BA247959C5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EC998-CF97-497C-B308-0BA247959C5A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1240387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EC998-CF97-497C-B308-0BA247959C5A}" type="slidenum">
              <a:rPr lang="zh-CN" altLang="en-US" smtClean="0"/>
              <a:pPr/>
              <a:t>43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370801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8313" y="1916113"/>
            <a:ext cx="7772400" cy="1470025"/>
          </a:xfrm>
        </p:spPr>
        <p:txBody>
          <a:bodyPr/>
          <a:lstStyle>
            <a:lvl1pPr>
              <a:defRPr sz="4400">
                <a:effectLst>
                  <a:outerShdw blurRad="38100" dist="38100" dir="2700000" algn="tl">
                    <a:srgbClr val="C0C0C0"/>
                  </a:outerShdw>
                </a:effectLst>
                <a:latin typeface="Arial Black" panose="020B0A04020102020204" pitchFamily="34" charset="0"/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noProof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54113" y="3860800"/>
            <a:ext cx="6400800" cy="792163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noProof="0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9034F2-AFB9-4732-B78D-1C7F3146D055}" type="datetimeFigureOut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Rounded MT Bold"/>
                <a:ea typeface="黑体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2017/11/1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17B2F5-8FB0-4DBA-BB08-648F47CE693E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Rounded MT Bold"/>
                <a:ea typeface="黑体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27502277"/>
      </p:ext>
    </p:extLst>
  </p:cSld>
  <p:clrMapOvr>
    <a:masterClrMapping/>
  </p:clrMapOvr>
  <p:transition spd="slow">
    <p:randomBar dir="vert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9034F2-AFB9-4732-B78D-1C7F3146D055}" type="datetimeFigureOut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Rounded MT Bold"/>
                <a:ea typeface="黑体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2017/11/1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17B2F5-8FB0-4DBA-BB08-648F47CE693E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Rounded MT Bold"/>
                <a:ea typeface="黑体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98291707"/>
      </p:ext>
    </p:extLst>
  </p:cSld>
  <p:clrMapOvr>
    <a:masterClrMapping/>
  </p:clrMapOvr>
  <p:transition spd="slow">
    <p:randomBar dir="vert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7475"/>
            <a:ext cx="2057400" cy="56769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7475"/>
            <a:ext cx="6019800" cy="56769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9034F2-AFB9-4732-B78D-1C7F3146D055}" type="datetimeFigureOut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Rounded MT Bold"/>
                <a:ea typeface="黑体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2017/11/1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17B2F5-8FB0-4DBA-BB08-648F47CE693E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Rounded MT Bold"/>
                <a:ea typeface="黑体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72079237"/>
      </p:ext>
    </p:extLst>
  </p:cSld>
  <p:clrMapOvr>
    <a:masterClrMapping/>
  </p:clrMapOvr>
  <p:transition spd="slow">
    <p:randomBar dir="vert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685800"/>
            <a:ext cx="854075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04800" y="1981200"/>
            <a:ext cx="4194175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联机映像占位符 3"/>
          <p:cNvSpPr>
            <a:spLocks noGrp="1"/>
          </p:cNvSpPr>
          <p:nvPr>
            <p:ph type="clipArt" sz="half" idx="2"/>
          </p:nvPr>
        </p:nvSpPr>
        <p:spPr>
          <a:xfrm>
            <a:off x="4651375" y="1981200"/>
            <a:ext cx="4194175" cy="3886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301625" y="601980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33CC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01980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33CC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01980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fld id="{39DF0D84-C10E-4A5D-975C-DE8005D37104}" type="slidenum">
              <a:rPr lang="en-US" altLang="zh-CN">
                <a:solidFill>
                  <a:srgbClr val="0033CC"/>
                </a:solidFill>
              </a:rPr>
              <a:pPr/>
              <a:t>‹#›</a:t>
            </a:fld>
            <a:endParaRPr lang="en-US" altLang="zh-CN">
              <a:solidFill>
                <a:srgbClr val="0033CC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74420707"/>
      </p:ext>
    </p:extLst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9034F2-AFB9-4732-B78D-1C7F3146D055}" type="datetimeFigureOut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Rounded MT Bold"/>
                <a:ea typeface="黑体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2017/11/1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17B2F5-8FB0-4DBA-BB08-648F47CE693E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Rounded MT Bold"/>
                <a:ea typeface="黑体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35347974"/>
      </p:ext>
    </p:extLst>
  </p:cSld>
  <p:clrMapOvr>
    <a:masterClrMapping/>
  </p:clrMapOvr>
  <p:transition spd="slow">
    <p:randomBar dir="vert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9034F2-AFB9-4732-B78D-1C7F3146D055}" type="datetimeFigureOut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Rounded MT Bold"/>
                <a:ea typeface="黑体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2017/11/1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17B2F5-8FB0-4DBA-BB08-648F47CE693E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Rounded MT Bold"/>
                <a:ea typeface="黑体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6475920"/>
      </p:ext>
    </p:extLst>
  </p:cSld>
  <p:clrMapOvr>
    <a:masterClrMapping/>
  </p:clrMapOvr>
  <p:transition spd="slow">
    <p:randomBar dir="vert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8413"/>
            <a:ext cx="4038600" cy="45259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8413"/>
            <a:ext cx="4038600" cy="45259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9034F2-AFB9-4732-B78D-1C7F3146D055}" type="datetimeFigureOut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Rounded MT Bold"/>
                <a:ea typeface="黑体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2017/11/1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17B2F5-8FB0-4DBA-BB08-648F47CE693E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Rounded MT Bold"/>
                <a:ea typeface="黑体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64364744"/>
      </p:ext>
    </p:extLst>
  </p:cSld>
  <p:clrMapOvr>
    <a:masterClrMapping/>
  </p:clrMapOvr>
  <p:transition spd="slow">
    <p:randomBar dir="vert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9034F2-AFB9-4732-B78D-1C7F3146D055}" type="datetimeFigureOut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Rounded MT Bold"/>
                <a:ea typeface="黑体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2017/11/1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17B2F5-8FB0-4DBA-BB08-648F47CE693E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Rounded MT Bold"/>
                <a:ea typeface="黑体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43913304"/>
      </p:ext>
    </p:extLst>
  </p:cSld>
  <p:clrMapOvr>
    <a:masterClrMapping/>
  </p:clrMapOvr>
  <p:transition spd="slow">
    <p:randomBar dir="vert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9034F2-AFB9-4732-B78D-1C7F3146D055}" type="datetimeFigureOut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Rounded MT Bold"/>
                <a:ea typeface="黑体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2017/11/1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17B2F5-8FB0-4DBA-BB08-648F47CE693E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Rounded MT Bold"/>
                <a:ea typeface="黑体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69404530"/>
      </p:ext>
    </p:extLst>
  </p:cSld>
  <p:clrMapOvr>
    <a:masterClrMapping/>
  </p:clrMapOvr>
  <p:transition spd="slow">
    <p:randomBar dir="vert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9034F2-AFB9-4732-B78D-1C7F3146D055}" type="datetimeFigureOut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Rounded MT Bold"/>
                <a:ea typeface="黑体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2017/11/1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17B2F5-8FB0-4DBA-BB08-648F47CE693E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Rounded MT Bold"/>
                <a:ea typeface="黑体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68775881"/>
      </p:ext>
    </p:extLst>
  </p:cSld>
  <p:clrMapOvr>
    <a:masterClrMapping/>
  </p:clrMapOvr>
  <p:transition spd="slow">
    <p:randomBar dir="vert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9034F2-AFB9-4732-B78D-1C7F3146D055}" type="datetimeFigureOut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Rounded MT Bold"/>
                <a:ea typeface="黑体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2017/11/1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17B2F5-8FB0-4DBA-BB08-648F47CE693E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Rounded MT Bold"/>
                <a:ea typeface="黑体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88280881"/>
      </p:ext>
    </p:extLst>
  </p:cSld>
  <p:clrMapOvr>
    <a:masterClrMapping/>
  </p:clrMapOvr>
  <p:transition spd="slow">
    <p:randomBar dir="vert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9034F2-AFB9-4732-B78D-1C7F3146D055}" type="datetimeFigureOut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Rounded MT Bold"/>
                <a:ea typeface="黑体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2017/11/1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17B2F5-8FB0-4DBA-BB08-648F47CE693E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Rounded MT Bold"/>
                <a:ea typeface="黑体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73487505"/>
      </p:ext>
    </p:extLst>
  </p:cSld>
  <p:clrMapOvr>
    <a:masterClrMapping/>
  </p:clrMapOvr>
  <p:transition spd="slow">
    <p:randomBar dir="vert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6" Type="http://schemas.openxmlformats.org/officeDocument/2006/relationships/audio" Target="../media/audio1.bin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control" Target="../activeX/activeX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17475"/>
            <a:ext cx="8229600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68413"/>
            <a:ext cx="8229600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9034F2-AFB9-4732-B78D-1C7F3146D055}" type="datetimeFigureOut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Rounded MT Bold"/>
                <a:ea typeface="黑体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2017/11/1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117B2F5-8FB0-4DBA-BB08-648F47CE693E}" type="slidenum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Rounded MT Bold"/>
                <a:ea typeface="黑体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 Rounded MT Bold"/>
              <a:ea typeface="黑体"/>
              <a:cs typeface="+mn-cs"/>
            </a:endParaRPr>
          </a:p>
        </p:txBody>
      </p:sp>
    </p:spTree>
    <p:controls>
      <p:control spid="27658" name="ShockwaveFlash1" r:id="rId15" imgW="971686" imgH="476316"/>
    </p:controls>
    <p:extLst>
      <p:ext uri="{BB962C8B-B14F-4D97-AF65-F5344CB8AC3E}">
        <p14:creationId xmlns="" xmlns:p14="http://schemas.microsoft.com/office/powerpoint/2010/main" val="3164002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ransition spd="slow">
    <p:randomBar dir="vert"/>
    <p:sndAc>
      <p:stSnd>
        <p:snd r:embed="rId16" name="chimes.wav"/>
      </p:stSnd>
    </p:sndAc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8.xml"/><Relationship Id="rId1" Type="http://schemas.openxmlformats.org/officeDocument/2006/relationships/vmlDrawing" Target="../drawings/vmlDrawing8.vml"/><Relationship Id="rId4" Type="http://schemas.openxmlformats.org/officeDocument/2006/relationships/audio" Target="../media/audio1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4.png"/><Relationship Id="rId4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2.png"/><Relationship Id="rId4" Type="http://schemas.openxmlformats.org/officeDocument/2006/relationships/slide" Target="slide2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2.png"/><Relationship Id="rId4" Type="http://schemas.openxmlformats.org/officeDocument/2006/relationships/slide" Target="slide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2.png"/><Relationship Id="rId4" Type="http://schemas.openxmlformats.org/officeDocument/2006/relationships/slide" Target="slide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2.png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gif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Relationship Id="rId4" Type="http://schemas.openxmlformats.org/officeDocument/2006/relationships/audio" Target="../media/audio1.bin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Relationship Id="rId4" Type="http://schemas.openxmlformats.org/officeDocument/2006/relationships/audio" Target="../media/audio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4.xml"/><Relationship Id="rId1" Type="http://schemas.openxmlformats.org/officeDocument/2006/relationships/vmlDrawing" Target="../drawings/vmlDrawing4.vml"/><Relationship Id="rId4" Type="http://schemas.openxmlformats.org/officeDocument/2006/relationships/audio" Target="../media/audio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5.xml"/><Relationship Id="rId1" Type="http://schemas.openxmlformats.org/officeDocument/2006/relationships/vmlDrawing" Target="../drawings/vmlDrawing5.vml"/><Relationship Id="rId4" Type="http://schemas.openxmlformats.org/officeDocument/2006/relationships/audio" Target="../media/audio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6.xml"/><Relationship Id="rId1" Type="http://schemas.openxmlformats.org/officeDocument/2006/relationships/vmlDrawing" Target="../drawings/vmlDrawing6.vml"/><Relationship Id="rId4" Type="http://schemas.openxmlformats.org/officeDocument/2006/relationships/audio" Target="../media/audio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7.xml"/><Relationship Id="rId1" Type="http://schemas.openxmlformats.org/officeDocument/2006/relationships/vmlDrawing" Target="../drawings/vmlDrawing7.vml"/><Relationship Id="rId4" Type="http://schemas.openxmlformats.org/officeDocument/2006/relationships/audio" Target="../media/audio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30722"/>
          <p:cNvSpPr txBox="1">
            <a:spLocks noChangeArrowheads="1"/>
          </p:cNvSpPr>
          <p:nvPr/>
        </p:nvSpPr>
        <p:spPr bwMode="auto">
          <a:xfrm>
            <a:off x="0" y="2147887"/>
            <a:ext cx="8763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7200" b="1" spc="38" dirty="0">
                <a:ln w="0"/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语文园地四</a:t>
            </a:r>
          </a:p>
        </p:txBody>
      </p:sp>
    </p:spTree>
    <p:extLst>
      <p:ext uri="{BB962C8B-B14F-4D97-AF65-F5344CB8AC3E}">
        <p14:creationId xmlns="" xmlns:p14="http://schemas.microsoft.com/office/powerpoint/2010/main" val="1037102833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85238" y="0"/>
            <a:ext cx="71416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5400" b="1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操作</a:t>
            </a:r>
            <a:r>
              <a:rPr lang="zh-CN" altLang="en-US" sz="5400" b="1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动画，学习生字。</a:t>
            </a:r>
            <a:endParaRPr lang="zh-CN" altLang="en-US" sz="5400" b="1" cap="none" spc="0">
              <a:solidFill>
                <a:schemeClr val="accent4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ontrols>
      <p:control spid="45058" name="Object" r:id="rId2" imgW="6826765" imgH="4559492"/>
    </p:controls>
    <p:extLst>
      <p:ext uri="{BB962C8B-B14F-4D97-AF65-F5344CB8AC3E}">
        <p14:creationId xmlns="" xmlns:p14="http://schemas.microsoft.com/office/powerpoint/2010/main" val="978085917"/>
      </p:ext>
    </p:extLst>
  </p:cSld>
  <p:clrMapOvr>
    <a:masterClrMapping/>
  </p:clrMapOvr>
  <p:transition spd="slow">
    <p:randomBar dir="vert"/>
    <p:sndAc>
      <p:stSnd>
        <p:snd r:embed="rId4" name="chimes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251218" y="0"/>
          <a:ext cx="2891227" cy="721217"/>
        </p:xfrm>
        <a:graphic>
          <a:graphicData uri="http://schemas.openxmlformats.org/drawingml/2006/table">
            <a:tbl>
              <a:tblPr firstRow="1" firstCol="1" bandRow="1"/>
              <a:tblGrid>
                <a:gridCol w="289122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2121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4200" b="1" kern="10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识字加油站</a:t>
                      </a:r>
                      <a:endParaRPr lang="zh-CN" sz="105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0" y="1970468"/>
          <a:ext cx="9144000" cy="2217573"/>
        </p:xfrm>
        <a:graphic>
          <a:graphicData uri="http://schemas.openxmlformats.org/drawingml/2006/table">
            <a:tbl>
              <a:tblPr firstRow="1" firstCol="1" bandRow="1"/>
              <a:tblGrid>
                <a:gridCol w="9144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1757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altLang="zh-CN" sz="3200" kern="100" smtClean="0">
                        <a:effectLst/>
                        <a:latin typeface="Calibri" panose="020F0502020204030204" pitchFamily="34" charset="0"/>
                        <a:ea typeface="方正楷体拼音字库01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9600" kern="100" smtClean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昌铺调硬卧限乘</a:t>
                      </a:r>
                      <a:endParaRPr lang="zh-CN" sz="9600" kern="100"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21902851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3312" y="3475219"/>
            <a:ext cx="2429679" cy="25453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0350" y="861444"/>
            <a:ext cx="752641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514350" indent="-514350" algn="ctr">
              <a:buFont typeface="+mj-ea"/>
              <a:buAutoNum type="circleNumDbPlain"/>
            </a:pPr>
            <a:r>
              <a:rPr lang="zh-CN" altLang="en-US" sz="28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下面的事物像什么？看谁想得妙，说得多。</a:t>
            </a:r>
            <a:endParaRPr lang="zh-CN" altLang="en-US" sz="2800" b="0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301514" y="0"/>
          <a:ext cx="2895096" cy="729581"/>
        </p:xfrm>
        <a:graphic>
          <a:graphicData uri="http://schemas.openxmlformats.org/drawingml/2006/table">
            <a:tbl>
              <a:tblPr firstRow="1" firstCol="1" bandRow="1"/>
              <a:tblGrid>
                <a:gridCol w="28950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295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4200" b="1" kern="10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字词句运用</a:t>
                      </a:r>
                      <a:endParaRPr lang="zh-CN" sz="105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-86261" y="2189123"/>
            <a:ext cx="714490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5400" b="1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柳条 云朵 群山</a:t>
            </a:r>
            <a:endParaRPr lang="en-US" altLang="zh-CN" sz="5400" b="1" smtClean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5400" b="1" cap="none" spc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椅子 路灯 爷爷的胡子</a:t>
            </a:r>
            <a:endParaRPr lang="zh-CN" altLang="en-US" sz="5400" b="1" cap="none" spc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云形标注 6"/>
          <p:cNvSpPr/>
          <p:nvPr/>
        </p:nvSpPr>
        <p:spPr>
          <a:xfrm>
            <a:off x="4868214" y="1648497"/>
            <a:ext cx="4058112" cy="1213106"/>
          </a:xfrm>
          <a:prstGeom prst="cloudCallout">
            <a:avLst/>
          </a:prstGeom>
          <a:solidFill>
            <a:srgbClr val="F7C4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mtClean="0"/>
              <a:t>      </a:t>
            </a:r>
            <a:r>
              <a:rPr lang="zh-CN" altLang="en-US" sz="360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爸爸的鞋像</a:t>
            </a:r>
            <a:r>
              <a:rPr lang="zh-CN" altLang="en-US" sz="3600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小船。</a:t>
            </a:r>
            <a:endParaRPr lang="zh-CN" altLang="en-US" sz="360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云形标注 7"/>
          <p:cNvSpPr/>
          <p:nvPr/>
        </p:nvSpPr>
        <p:spPr>
          <a:xfrm>
            <a:off x="-86261" y="4134118"/>
            <a:ext cx="3327816" cy="2421228"/>
          </a:xfrm>
          <a:prstGeom prst="cloudCallout">
            <a:avLst/>
          </a:prstGeom>
          <a:solidFill>
            <a:srgbClr val="F7C4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mtClean="0"/>
              <a:t>      </a:t>
            </a:r>
            <a:r>
              <a:rPr lang="zh-CN" altLang="en-US" sz="3600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弟弟的鞋像鸟窝。</a:t>
            </a:r>
            <a:endParaRPr lang="zh-CN" altLang="en-US" sz="360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41555" y="4000500"/>
            <a:ext cx="2857500" cy="28575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14074628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977" y="17039"/>
            <a:ext cx="188595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81901" y="4964339"/>
            <a:ext cx="43588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5400" b="1" cap="none" spc="0" smtClean="0">
                <a:solidFill>
                  <a:schemeClr val="accent4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云朵像什么？</a:t>
            </a:r>
            <a:endParaRPr lang="zh-CN" altLang="en-US" sz="5400" b="1" cap="none" spc="0">
              <a:solidFill>
                <a:schemeClr val="accent4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1901" y="357808"/>
            <a:ext cx="4762500" cy="2667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081903" y="4124287"/>
            <a:ext cx="43588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5400" b="1" cap="none" spc="0" smtClean="0">
                <a:solidFill>
                  <a:schemeClr val="accent4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柳条像什么？</a:t>
            </a:r>
            <a:endParaRPr lang="zh-CN" altLang="en-US" sz="5400" b="1" cap="none" spc="0">
              <a:solidFill>
                <a:schemeClr val="accent4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00907095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69" t="21675" r="-969" b="23082"/>
          <a:stretch>
            <a:fillRect/>
          </a:stretch>
        </p:blipFill>
        <p:spPr>
          <a:xfrm>
            <a:off x="397565" y="957282"/>
            <a:ext cx="8157265" cy="284609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68650" y="4521852"/>
            <a:ext cx="43588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5400" b="1" cap="none" spc="0" smtClean="0">
                <a:solidFill>
                  <a:schemeClr val="accent4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群山像什么？</a:t>
            </a:r>
            <a:endParaRPr lang="zh-CN" altLang="en-US" sz="5400" b="1" cap="none" spc="0">
              <a:solidFill>
                <a:schemeClr val="accent4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73511965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0822" y="0"/>
            <a:ext cx="3052804" cy="443947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1891" y="0"/>
            <a:ext cx="6352109" cy="31407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81900" y="4964339"/>
            <a:ext cx="43588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5400" b="1" cap="none" spc="0" smtClean="0">
                <a:solidFill>
                  <a:schemeClr val="accent4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路灯像什么？</a:t>
            </a:r>
            <a:endParaRPr lang="zh-CN" altLang="en-US" sz="5400" b="1" cap="none" spc="0">
              <a:solidFill>
                <a:schemeClr val="accent4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81899" y="3977813"/>
            <a:ext cx="43588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5400" b="1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椅子</a:t>
            </a:r>
            <a:r>
              <a:rPr lang="zh-CN" altLang="en-US" sz="5400" b="1" cap="none" spc="0" smtClean="0">
                <a:solidFill>
                  <a:schemeClr val="accent4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像什么？</a:t>
            </a:r>
            <a:endParaRPr lang="zh-CN" altLang="en-US" sz="5400" b="1" cap="none" spc="0">
              <a:solidFill>
                <a:schemeClr val="accent4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7868664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5519"/>
          <a:stretch>
            <a:fillRect/>
          </a:stretch>
        </p:blipFill>
        <p:spPr>
          <a:xfrm>
            <a:off x="0" y="0"/>
            <a:ext cx="9192316" cy="577794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54033" y="5934670"/>
            <a:ext cx="64459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5400" b="1" cap="none" spc="0" smtClean="0">
                <a:solidFill>
                  <a:schemeClr val="accent4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爷爷的胡子像什么？</a:t>
            </a:r>
            <a:endParaRPr lang="zh-CN" altLang="en-US" sz="5400" b="1" cap="none" spc="0">
              <a:solidFill>
                <a:schemeClr val="accent4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14874447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8454" y="1403579"/>
            <a:ext cx="85331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什么像什么，就是比喻句。</a:t>
            </a:r>
            <a:endParaRPr lang="zh-CN" altLang="en-US" sz="540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096" y="3020343"/>
            <a:ext cx="71416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你能</a:t>
            </a:r>
            <a:r>
              <a:rPr lang="zh-CN" altLang="en-US" sz="5400" b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说一个比喻句吗？</a:t>
            </a:r>
            <a:endParaRPr lang="zh-CN" altLang="en-US" sz="5400" b="1" cap="none" spc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24941979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" descr="50013890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9525" y="-7937"/>
            <a:ext cx="9163050" cy="6873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文本框 1"/>
          <p:cNvSpPr txBox="1"/>
          <p:nvPr/>
        </p:nvSpPr>
        <p:spPr>
          <a:xfrm>
            <a:off x="1144588" y="444500"/>
            <a:ext cx="6021387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　二、字词句运用</a:t>
            </a:r>
            <a:endParaRPr lang="en-US" altLang="zh-CN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294" name="文本框 11"/>
          <p:cNvSpPr txBox="1"/>
          <p:nvPr/>
        </p:nvSpPr>
        <p:spPr>
          <a:xfrm>
            <a:off x="1603375" y="1438275"/>
            <a:ext cx="6124575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柳枝像优雅的舞者般舞动起来。</a:t>
            </a:r>
          </a:p>
        </p:txBody>
      </p:sp>
      <p:sp>
        <p:nvSpPr>
          <p:cNvPr id="6" name="文本框 11"/>
          <p:cNvSpPr txBox="1"/>
          <p:nvPr/>
        </p:nvSpPr>
        <p:spPr>
          <a:xfrm>
            <a:off x="1643063" y="2068513"/>
            <a:ext cx="4740275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天上云朵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像一朵朵棉花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3" name="文本框 11"/>
          <p:cNvSpPr txBox="1"/>
          <p:nvPr/>
        </p:nvSpPr>
        <p:spPr>
          <a:xfrm>
            <a:off x="1625600" y="2625725"/>
            <a:ext cx="6100763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远方的群山像起伏的波浪连绵不绝。</a:t>
            </a:r>
          </a:p>
        </p:txBody>
      </p:sp>
      <p:sp>
        <p:nvSpPr>
          <p:cNvPr id="7" name="文本框 11"/>
          <p:cNvSpPr txBox="1"/>
          <p:nvPr/>
        </p:nvSpPr>
        <p:spPr>
          <a:xfrm>
            <a:off x="1609725" y="3254375"/>
            <a:ext cx="6100763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椅子就像小写字母h。</a:t>
            </a:r>
          </a:p>
        </p:txBody>
      </p:sp>
      <p:sp>
        <p:nvSpPr>
          <p:cNvPr id="8" name="文本框 11"/>
          <p:cNvSpPr txBox="1"/>
          <p:nvPr/>
        </p:nvSpPr>
        <p:spPr>
          <a:xfrm>
            <a:off x="1593850" y="3884613"/>
            <a:ext cx="6099175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一盏盏路灯就像萤火虫发出的光。</a:t>
            </a:r>
          </a:p>
        </p:txBody>
      </p:sp>
      <p:sp>
        <p:nvSpPr>
          <p:cNvPr id="9" name="文本框 11"/>
          <p:cNvSpPr txBox="1"/>
          <p:nvPr/>
        </p:nvSpPr>
        <p:spPr>
          <a:xfrm>
            <a:off x="1647825" y="4513263"/>
            <a:ext cx="6100763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爷爷的胡子像一支小小的毛笔。</a:t>
            </a:r>
          </a:p>
        </p:txBody>
      </p:sp>
    </p:spTree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4" grpId="0"/>
      <p:bldP spid="6" grpId="0"/>
      <p:bldP spid="3" grpId="0"/>
      <p:bldP spid="7" grpId="0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395202" y="861444"/>
            <a:ext cx="752641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514350" indent="-514350" algn="ctr">
              <a:buFont typeface="+mj-ea"/>
              <a:buAutoNum type="circleNumDbPlain" startAt="2"/>
            </a:pPr>
            <a:r>
              <a:rPr lang="zh-CN" altLang="en-US" sz="28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练习上下文，你能猜出加点词语的意思吗？</a:t>
            </a:r>
            <a:endParaRPr lang="zh-CN" altLang="en-US" sz="2800" b="0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1571291"/>
            <a:ext cx="914400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685800" indent="-6858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cap="none" spc="0" smtClean="0">
                <a:solidFill>
                  <a:schemeClr val="accent4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小白兔</a:t>
            </a:r>
            <a:r>
              <a:rPr lang="zh-CN" altLang="en-US" sz="3200" b="1" u="dottedHeavy" cap="none" spc="0" smtClean="0">
                <a:solidFill>
                  <a:schemeClr val="accent4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隐</a:t>
            </a:r>
            <a:r>
              <a:rPr lang="zh-CN" altLang="en-US" sz="3200" b="1" u="dottedHeavy" cap="none" spc="0" smtClean="0">
                <a:solidFill>
                  <a:schemeClr val="accent4"/>
                </a:solidFill>
                <a:effectLst/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蔽</a:t>
            </a:r>
            <a:r>
              <a:rPr lang="zh-CN" altLang="en-US" sz="3200" b="1" cap="none" spc="0" smtClean="0">
                <a:solidFill>
                  <a:schemeClr val="accent4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在草丛里，很难被发现。</a:t>
            </a:r>
            <a:endParaRPr lang="zh-CN" altLang="en-US" sz="3200" b="1" cap="none" spc="0">
              <a:solidFill>
                <a:schemeClr val="accent4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325020" y="1"/>
          <a:ext cx="2907577" cy="708338"/>
        </p:xfrm>
        <a:graphic>
          <a:graphicData uri="http://schemas.openxmlformats.org/drawingml/2006/table">
            <a:tbl>
              <a:tblPr firstRow="1" firstCol="1" bandRow="1"/>
              <a:tblGrid>
                <a:gridCol w="290757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83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4200" b="1" kern="10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字词句运用</a:t>
                      </a:r>
                      <a:endParaRPr lang="zh-CN" sz="105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-2" y="3569969"/>
            <a:ext cx="9144001" cy="7196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685800" indent="-6858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cap="none" spc="0" smtClean="0">
                <a:solidFill>
                  <a:schemeClr val="accent4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那美丽如画的山水，怎能不让人</a:t>
            </a:r>
            <a:r>
              <a:rPr lang="zh-CN" altLang="en-US" sz="3200" b="1" u="dottedHeavy" cap="none" spc="0" smtClean="0">
                <a:solidFill>
                  <a:schemeClr val="accent4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流连忘</a:t>
            </a:r>
            <a:r>
              <a:rPr lang="zh-CN" altLang="en-US" sz="3200" b="1" u="dottedHeavy">
                <a:solidFill>
                  <a:schemeClr val="accent4"/>
                </a:solidFill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返</a:t>
            </a:r>
            <a:r>
              <a:rPr lang="zh-CN" altLang="en-US" sz="3200" b="1" u="dottedHeavy" cap="none" spc="0" smtClean="0">
                <a:solidFill>
                  <a:schemeClr val="accent4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u="dottedHeavy" cap="none" spc="0">
              <a:solidFill>
                <a:schemeClr val="accent4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1" y="2570630"/>
            <a:ext cx="914400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685800" indent="-6858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cap="none" spc="0" smtClean="0">
                <a:solidFill>
                  <a:schemeClr val="accent4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去还是不去？小明拿不定主意，心里很</a:t>
            </a:r>
            <a:r>
              <a:rPr lang="zh-CN" altLang="en-US" sz="3200" b="1" u="dottedHeavy">
                <a:solidFill>
                  <a:schemeClr val="accent4"/>
                </a:solidFill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烦</a:t>
            </a:r>
            <a:r>
              <a:rPr lang="zh-CN" altLang="en-US" sz="3200" b="1" u="dottedHeavy" cap="none" spc="0" smtClean="0">
                <a:solidFill>
                  <a:schemeClr val="accent4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恼</a:t>
            </a:r>
            <a:r>
              <a:rPr lang="zh-CN" altLang="en-US" sz="3200" b="1" cap="none" spc="0" smtClean="0">
                <a:solidFill>
                  <a:schemeClr val="accent4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cap="none" spc="0">
              <a:solidFill>
                <a:schemeClr val="accent4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72232511"/>
      </p:ext>
    </p:extLst>
  </p:cSld>
  <p:clrMapOvr>
    <a:masterClrMapping/>
  </p:clrMapOvr>
  <p:transition spd="slow">
    <p:randomBar dir="vert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251218" y="0"/>
          <a:ext cx="2891227" cy="721217"/>
        </p:xfrm>
        <a:graphic>
          <a:graphicData uri="http://schemas.openxmlformats.org/drawingml/2006/table">
            <a:tbl>
              <a:tblPr firstRow="1" firstCol="1" bandRow="1"/>
              <a:tblGrid>
                <a:gridCol w="289122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2121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4200" b="1" kern="10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识字加油站</a:t>
                      </a:r>
                      <a:endParaRPr lang="zh-CN" sz="105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1228"/>
          <a:stretch>
            <a:fillRect/>
          </a:stretch>
        </p:blipFill>
        <p:spPr>
          <a:xfrm>
            <a:off x="1577324" y="1169232"/>
            <a:ext cx="6366078" cy="412229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77755284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" descr="50013890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9525" y="-7937"/>
            <a:ext cx="9163050" cy="6873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1"/>
          <p:cNvSpPr txBox="1"/>
          <p:nvPr/>
        </p:nvSpPr>
        <p:spPr>
          <a:xfrm>
            <a:off x="1509713" y="1222375"/>
            <a:ext cx="6199187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联系上下文，你能猜出加点词语的意思吗？</a:t>
            </a:r>
          </a:p>
        </p:txBody>
      </p:sp>
      <p:sp>
        <p:nvSpPr>
          <p:cNvPr id="12294" name="文本框 11"/>
          <p:cNvSpPr txBox="1"/>
          <p:nvPr/>
        </p:nvSpPr>
        <p:spPr>
          <a:xfrm>
            <a:off x="1343025" y="4243388"/>
            <a:ext cx="6880225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隐蔽：借助别的东西遮盖掩藏。</a:t>
            </a:r>
          </a:p>
        </p:txBody>
      </p:sp>
      <p:sp>
        <p:nvSpPr>
          <p:cNvPr id="6" name="文本框 11"/>
          <p:cNvSpPr txBox="1"/>
          <p:nvPr/>
        </p:nvSpPr>
        <p:spPr>
          <a:xfrm>
            <a:off x="1343025" y="4870450"/>
            <a:ext cx="6365875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烦恼：烦闷苦恼。</a:t>
            </a:r>
          </a:p>
        </p:txBody>
      </p:sp>
      <p:pic>
        <p:nvPicPr>
          <p:cNvPr id="2" name="图片 1" descr="}3{_9M`9Q{2QK(5~`21[CT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6688" y="1847850"/>
            <a:ext cx="6691312" cy="1974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11"/>
          <p:cNvSpPr txBox="1"/>
          <p:nvPr/>
        </p:nvSpPr>
        <p:spPr>
          <a:xfrm>
            <a:off x="1343025" y="5521325"/>
            <a:ext cx="6365875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流连忘返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：形容留恋景物,舍不得回去。</a:t>
            </a:r>
          </a:p>
        </p:txBody>
      </p:sp>
    </p:spTree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/>
      <p:bldP spid="6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367129" y="429519"/>
          <a:ext cx="1296780" cy="649774"/>
        </p:xfrm>
        <a:graphic>
          <a:graphicData uri="http://schemas.openxmlformats.org/drawingml/2006/table">
            <a:tbl>
              <a:tblPr firstRow="1" firstCol="1" bandRow="1"/>
              <a:tblGrid>
                <a:gridCol w="12967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64977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4200" b="1" kern="10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写话</a:t>
                      </a:r>
                      <a:endParaRPr lang="zh-CN" sz="105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3488345" y="359047"/>
            <a:ext cx="274947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学些留言条</a:t>
            </a:r>
            <a:endParaRPr lang="zh-CN" altLang="en-US" sz="4000" b="0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68817" y="1501648"/>
            <a:ext cx="5655655" cy="35394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3200" b="1" cap="none" spc="0" smtClean="0">
                <a:solidFill>
                  <a:schemeClr val="accent4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妈妈：</a:t>
            </a:r>
            <a:endParaRPr lang="en-US" altLang="zh-CN" sz="3200" b="1" cap="none" spc="0" smtClean="0">
              <a:solidFill>
                <a:schemeClr val="accent4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外婆做我爱</a:t>
            </a:r>
            <a:r>
              <a:rPr lang="zh-CN" altLang="en-US" sz="3200" b="1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吃的</a:t>
            </a:r>
            <a:r>
              <a:rPr lang="zh-CN" altLang="en-US" sz="3200" b="1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红烧肉，我就不在家吃饭了。外婆还要我给你们带些好吃的，晚饭你们少做点</a:t>
            </a:r>
            <a:r>
              <a:rPr lang="zh-CN" altLang="en-US" sz="3200" b="1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儿</a:t>
            </a:r>
            <a:r>
              <a:rPr lang="zh-CN" altLang="en-US" sz="3200" b="1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菜。</a:t>
            </a:r>
            <a:endParaRPr lang="en-US" altLang="zh-CN" sz="3200" b="1" smtClean="0">
              <a:solidFill>
                <a:schemeClr val="accent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200" b="1" cap="none" spc="0" smtClean="0">
                <a:solidFill>
                  <a:schemeClr val="accent4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               小新</a:t>
            </a:r>
            <a:endParaRPr lang="en-US" altLang="zh-CN" sz="3200" b="1" cap="none" spc="0" smtClean="0">
              <a:solidFill>
                <a:schemeClr val="accent4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/>
            <a:r>
              <a:rPr lang="en-US" altLang="zh-CN" sz="3200" b="1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3200" b="1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3200" b="1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日中午</a:t>
            </a:r>
            <a:endParaRPr lang="zh-CN" altLang="en-US" sz="3200" b="1" cap="none" spc="0">
              <a:solidFill>
                <a:schemeClr val="accent4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4872" y="1501648"/>
            <a:ext cx="2293496" cy="954107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2800" b="1" cap="none" spc="0" smtClean="0">
                <a:solidFill>
                  <a:schemeClr val="accent4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   先写是留给谁的。</a:t>
            </a:r>
            <a:endParaRPr lang="zh-CN" altLang="en-US" sz="2800" b="1" cap="none" spc="0">
              <a:solidFill>
                <a:schemeClr val="accent4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4872" y="2794309"/>
            <a:ext cx="2293496" cy="954107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2800" b="1" cap="none" spc="0" smtClean="0">
                <a:solidFill>
                  <a:schemeClr val="accent4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   再写有什么事。</a:t>
            </a:r>
            <a:endParaRPr lang="zh-CN" altLang="en-US" sz="2800" b="1" cap="none" spc="0">
              <a:solidFill>
                <a:schemeClr val="accent4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4872" y="4103393"/>
            <a:ext cx="2293496" cy="1384995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2800" b="1" cap="none" spc="0" smtClean="0">
                <a:solidFill>
                  <a:schemeClr val="accent4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   最后写自己的名字和时间。</a:t>
            </a:r>
            <a:endParaRPr lang="zh-CN" altLang="en-US" sz="2800" b="1" cap="none" spc="0">
              <a:solidFill>
                <a:schemeClr val="accent4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94544977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684213" y="1341438"/>
            <a:ext cx="7848600" cy="5265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000" smtClean="0">
                <a:solidFill>
                  <a:srgbClr val="0033CC"/>
                </a:solidFill>
                <a:latin typeface="Tahoma" panose="020B0604030504040204" pitchFamily="34" charset="0"/>
              </a:rPr>
              <a:t>留言条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zh-CN" altLang="en-US" sz="2000" smtClean="0">
              <a:solidFill>
                <a:srgbClr val="0033CC"/>
              </a:solidFill>
              <a:latin typeface="Tahoma" panose="020B0604030504040204" pitchFamily="34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mtClean="0">
                <a:solidFill>
                  <a:srgbClr val="0033CC"/>
                </a:solidFill>
                <a:latin typeface="Tahoma" panose="020B0604030504040204" pitchFamily="34" charset="0"/>
              </a:rPr>
              <a:t>汪洋：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mtClean="0">
                <a:solidFill>
                  <a:srgbClr val="0033CC"/>
                </a:solidFill>
                <a:latin typeface="Tahoma" panose="020B0604030504040204" pitchFamily="34" charset="0"/>
              </a:rPr>
              <a:t>       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mtClean="0">
                <a:solidFill>
                  <a:srgbClr val="0033CC"/>
                </a:solidFill>
                <a:latin typeface="Tahoma" panose="020B0604030504040204" pitchFamily="34" charset="0"/>
              </a:rPr>
              <a:t>       下午我来找你，你不在。明天下午两点半，我想请你和我一起去新华书店买书。如果你同意，请打电话告诉我。</a:t>
            </a:r>
          </a:p>
          <a:p>
            <a:pPr algn="r" fontAlgn="base">
              <a:spcBef>
                <a:spcPct val="50000"/>
              </a:spcBef>
              <a:spcAft>
                <a:spcPct val="0"/>
              </a:spcAft>
            </a:pPr>
            <a:endParaRPr lang="zh-CN" altLang="en-US" smtClean="0">
              <a:solidFill>
                <a:srgbClr val="0033CC"/>
              </a:solidFill>
              <a:latin typeface="Tahoma" panose="020B0604030504040204" pitchFamily="34" charset="0"/>
            </a:endParaRPr>
          </a:p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mtClean="0">
                <a:solidFill>
                  <a:srgbClr val="0033CC"/>
                </a:solidFill>
                <a:latin typeface="Tahoma" panose="020B0604030504040204" pitchFamily="34" charset="0"/>
              </a:rPr>
              <a:t>王路</a:t>
            </a:r>
          </a:p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mtClean="0">
                <a:solidFill>
                  <a:srgbClr val="0033CC"/>
                </a:solidFill>
                <a:latin typeface="Tahoma" panose="020B0604030504040204" pitchFamily="34" charset="0"/>
              </a:rPr>
              <a:t>2013</a:t>
            </a:r>
            <a:r>
              <a:rPr lang="zh-CN" altLang="en-US" smtClean="0">
                <a:solidFill>
                  <a:srgbClr val="0033CC"/>
                </a:solidFill>
                <a:latin typeface="Tahoma" panose="020B0604030504040204" pitchFamily="34" charset="0"/>
              </a:rPr>
              <a:t>年</a:t>
            </a:r>
            <a:r>
              <a:rPr lang="en-US" altLang="zh-CN" smtClean="0">
                <a:solidFill>
                  <a:srgbClr val="0033CC"/>
                </a:solidFill>
                <a:latin typeface="Tahoma" panose="020B0604030504040204" pitchFamily="34" charset="0"/>
              </a:rPr>
              <a:t>10</a:t>
            </a:r>
            <a:r>
              <a:rPr lang="zh-CN" altLang="en-US" smtClean="0">
                <a:solidFill>
                  <a:srgbClr val="0033CC"/>
                </a:solidFill>
                <a:latin typeface="Tahoma" panose="020B0604030504040204" pitchFamily="34" charset="0"/>
              </a:rPr>
              <a:t>月</a:t>
            </a:r>
            <a:r>
              <a:rPr lang="en-US" altLang="zh-CN" smtClean="0">
                <a:solidFill>
                  <a:srgbClr val="0033CC"/>
                </a:solidFill>
                <a:latin typeface="Tahoma" panose="020B0604030504040204" pitchFamily="34" charset="0"/>
              </a:rPr>
              <a:t>10</a:t>
            </a:r>
            <a:r>
              <a:rPr lang="zh-CN" altLang="en-US" smtClean="0">
                <a:solidFill>
                  <a:srgbClr val="0033CC"/>
                </a:solidFill>
                <a:latin typeface="Tahoma" panose="020B0604030504040204" pitchFamily="34" charset="0"/>
              </a:rPr>
              <a:t>日</a:t>
            </a:r>
          </a:p>
          <a:p>
            <a:pPr algn="r" fontAlgn="base">
              <a:spcBef>
                <a:spcPct val="50000"/>
              </a:spcBef>
              <a:spcAft>
                <a:spcPct val="0"/>
              </a:spcAft>
            </a:pPr>
            <a:endParaRPr lang="zh-CN" altLang="en-US" smtClean="0">
              <a:solidFill>
                <a:srgbClr val="0033CC"/>
              </a:solidFill>
              <a:latin typeface="Tahoma" panose="020B0604030504040204" pitchFamily="34" charset="0"/>
            </a:endParaRPr>
          </a:p>
          <a:p>
            <a:pPr algn="r" fontAlgn="base">
              <a:spcBef>
                <a:spcPct val="50000"/>
              </a:spcBef>
              <a:spcAft>
                <a:spcPct val="0"/>
              </a:spcAft>
            </a:pPr>
            <a:endParaRPr lang="zh-CN" altLang="en-US" smtClean="0">
              <a:solidFill>
                <a:srgbClr val="0033CC"/>
              </a:solidFill>
              <a:latin typeface="Tahoma" panose="020B0604030504040204" pitchFamily="34" charset="0"/>
            </a:endParaRPr>
          </a:p>
          <a:p>
            <a:pPr algn="r" fontAlgn="base">
              <a:spcBef>
                <a:spcPct val="50000"/>
              </a:spcBef>
              <a:spcAft>
                <a:spcPct val="0"/>
              </a:spcAft>
            </a:pPr>
            <a:endParaRPr lang="zh-CN" altLang="en-US" smtClean="0">
              <a:solidFill>
                <a:srgbClr val="0033CC"/>
              </a:solidFill>
              <a:latin typeface="Tahoma" panose="020B0604030504040204" pitchFamily="34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altLang="zh-CN" smtClean="0">
              <a:solidFill>
                <a:srgbClr val="0033CC"/>
              </a:solidFill>
              <a:latin typeface="Tahoma" panose="020B0604030504040204" pitchFamily="34" charset="0"/>
            </a:endParaRPr>
          </a:p>
        </p:txBody>
      </p:sp>
      <p:grpSp>
        <p:nvGrpSpPr>
          <p:cNvPr id="8195" name="Group 3"/>
          <p:cNvGrpSpPr/>
          <p:nvPr/>
        </p:nvGrpSpPr>
        <p:grpSpPr bwMode="auto">
          <a:xfrm>
            <a:off x="684213" y="1916113"/>
            <a:ext cx="3024187" cy="792162"/>
            <a:chOff x="703" y="1480"/>
            <a:chExt cx="1905" cy="499"/>
          </a:xfrm>
        </p:grpSpPr>
        <p:sp>
          <p:nvSpPr>
            <p:cNvPr id="8196" name="AutoShape 4"/>
            <p:cNvSpPr>
              <a:spLocks noChangeArrowheads="1"/>
            </p:cNvSpPr>
            <p:nvPr/>
          </p:nvSpPr>
          <p:spPr bwMode="auto">
            <a:xfrm flipH="1">
              <a:off x="703" y="1616"/>
              <a:ext cx="907" cy="363"/>
            </a:xfrm>
            <a:prstGeom prst="wedgeEllipseCallout">
              <a:avLst>
                <a:gd name="adj1" fmla="val -81426"/>
                <a:gd name="adj2" fmla="val -46421"/>
              </a:avLst>
            </a:prstGeom>
            <a:noFill/>
            <a:ln w="9525">
              <a:solidFill>
                <a:srgbClr val="008000"/>
              </a:solidFill>
              <a:miter lim="800000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mtClean="0">
                <a:solidFill>
                  <a:srgbClr val="0033CC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8197" name="Text Box 5"/>
            <p:cNvSpPr txBox="1">
              <a:spLocks noChangeArrowheads="1"/>
            </p:cNvSpPr>
            <p:nvPr/>
          </p:nvSpPr>
          <p:spPr bwMode="auto">
            <a:xfrm>
              <a:off x="2018" y="1480"/>
              <a:ext cx="590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2800" b="1" smtClean="0">
                  <a:solidFill>
                    <a:srgbClr val="FF0000"/>
                  </a:solidFill>
                  <a:latin typeface="Tahoma" panose="020B0604030504040204" pitchFamily="34" charset="0"/>
                  <a:ea typeface="楷体_GB2312" panose="02010609030101010101" pitchFamily="49" charset="-122"/>
                </a:rPr>
                <a:t>称呼</a:t>
              </a:r>
            </a:p>
          </p:txBody>
        </p:sp>
      </p:grpSp>
      <p:grpSp>
        <p:nvGrpSpPr>
          <p:cNvPr id="8198" name="Group 6"/>
          <p:cNvGrpSpPr/>
          <p:nvPr/>
        </p:nvGrpSpPr>
        <p:grpSpPr bwMode="auto">
          <a:xfrm>
            <a:off x="4787900" y="4005263"/>
            <a:ext cx="4029075" cy="909637"/>
            <a:chOff x="3111" y="2478"/>
            <a:chExt cx="2354" cy="723"/>
          </a:xfrm>
        </p:grpSpPr>
        <p:sp>
          <p:nvSpPr>
            <p:cNvPr id="8199" name="AutoShape 7"/>
            <p:cNvSpPr>
              <a:spLocks noChangeArrowheads="1"/>
            </p:cNvSpPr>
            <p:nvPr/>
          </p:nvSpPr>
          <p:spPr bwMode="auto">
            <a:xfrm>
              <a:off x="4059" y="2478"/>
              <a:ext cx="1406" cy="470"/>
            </a:xfrm>
            <a:prstGeom prst="wedgeEllipseCallout">
              <a:avLst>
                <a:gd name="adj1" fmla="val -76102"/>
                <a:gd name="adj2" fmla="val 55745"/>
              </a:avLst>
            </a:prstGeom>
            <a:noFill/>
            <a:ln w="9525">
              <a:solidFill>
                <a:srgbClr val="008000"/>
              </a:solidFill>
              <a:miter lim="800000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mtClean="0">
                <a:solidFill>
                  <a:srgbClr val="0033CC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8200" name="Text Box 8"/>
            <p:cNvSpPr txBox="1">
              <a:spLocks noChangeArrowheads="1"/>
            </p:cNvSpPr>
            <p:nvPr/>
          </p:nvSpPr>
          <p:spPr bwMode="auto">
            <a:xfrm flipH="1">
              <a:off x="3111" y="2885"/>
              <a:ext cx="635" cy="3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2000" b="1" smtClean="0">
                  <a:solidFill>
                    <a:srgbClr val="FF0000"/>
                  </a:solidFill>
                  <a:latin typeface="Tahoma" panose="020B0604030504040204" pitchFamily="34" charset="0"/>
                  <a:ea typeface="楷体_GB2312" panose="02010609030101010101" pitchFamily="49" charset="-122"/>
                </a:rPr>
                <a:t>署名</a:t>
              </a:r>
            </a:p>
          </p:txBody>
        </p:sp>
      </p:grpSp>
      <p:grpSp>
        <p:nvGrpSpPr>
          <p:cNvPr id="8201" name="Group 9"/>
          <p:cNvGrpSpPr/>
          <p:nvPr/>
        </p:nvGrpSpPr>
        <p:grpSpPr bwMode="auto">
          <a:xfrm>
            <a:off x="684213" y="2924175"/>
            <a:ext cx="6408737" cy="1817688"/>
            <a:chOff x="431" y="1842"/>
            <a:chExt cx="4037" cy="1145"/>
          </a:xfrm>
        </p:grpSpPr>
        <p:sp>
          <p:nvSpPr>
            <p:cNvPr id="8202" name="AutoShape 10"/>
            <p:cNvSpPr>
              <a:spLocks noChangeArrowheads="1"/>
            </p:cNvSpPr>
            <p:nvPr/>
          </p:nvSpPr>
          <p:spPr bwMode="auto">
            <a:xfrm>
              <a:off x="703" y="1842"/>
              <a:ext cx="3765" cy="409"/>
            </a:xfrm>
            <a:prstGeom prst="wedgeRectCallout">
              <a:avLst>
                <a:gd name="adj1" fmla="val -55181"/>
                <a:gd name="adj2" fmla="val 142421"/>
              </a:avLst>
            </a:prstGeom>
            <a:noFill/>
            <a:ln w="9525">
              <a:solidFill>
                <a:schemeClr val="tx2"/>
              </a:solidFill>
              <a:miter lim="800000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mtClean="0">
                <a:solidFill>
                  <a:srgbClr val="0033CC"/>
                </a:solidFill>
                <a:latin typeface="Tahoma" panose="020B0604030504040204" pitchFamily="34" charset="0"/>
              </a:endParaRPr>
            </a:p>
          </p:txBody>
        </p:sp>
        <p:sp>
          <p:nvSpPr>
            <p:cNvPr id="8203" name="Text Box 11"/>
            <p:cNvSpPr txBox="1">
              <a:spLocks noChangeArrowheads="1"/>
            </p:cNvSpPr>
            <p:nvPr/>
          </p:nvSpPr>
          <p:spPr bwMode="auto">
            <a:xfrm flipH="1">
              <a:off x="431" y="2659"/>
              <a:ext cx="635" cy="3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2800" b="1" smtClean="0">
                  <a:solidFill>
                    <a:srgbClr val="FF0000"/>
                  </a:solidFill>
                  <a:latin typeface="Tahoma" panose="020B0604030504040204" pitchFamily="34" charset="0"/>
                  <a:ea typeface="楷体_GB2312" panose="02010609030101010101" pitchFamily="49" charset="-122"/>
                </a:rPr>
                <a:t>正文</a:t>
              </a:r>
            </a:p>
          </p:txBody>
        </p:sp>
      </p:grpSp>
      <p:pic>
        <p:nvPicPr>
          <p:cNvPr id="8204" name="Picture 12" descr="MC900432671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1363" y="5876925"/>
            <a:ext cx="782637" cy="7826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210" name="Group 18"/>
          <p:cNvGrpSpPr/>
          <p:nvPr/>
        </p:nvGrpSpPr>
        <p:grpSpPr bwMode="auto">
          <a:xfrm>
            <a:off x="6300788" y="4581525"/>
            <a:ext cx="2160587" cy="1333500"/>
            <a:chOff x="4014" y="2931"/>
            <a:chExt cx="1361" cy="840"/>
          </a:xfrm>
        </p:grpSpPr>
        <p:sp>
          <p:nvSpPr>
            <p:cNvPr id="8208" name="AutoShape 16"/>
            <p:cNvSpPr>
              <a:spLocks noChangeArrowheads="1"/>
            </p:cNvSpPr>
            <p:nvPr/>
          </p:nvSpPr>
          <p:spPr bwMode="auto">
            <a:xfrm>
              <a:off x="4241" y="2931"/>
              <a:ext cx="1134" cy="318"/>
            </a:xfrm>
            <a:prstGeom prst="wedgeEllipseCallout">
              <a:avLst>
                <a:gd name="adj1" fmla="val -47796"/>
                <a:gd name="adj2" fmla="val 112894"/>
              </a:avLst>
            </a:prstGeom>
            <a:noFill/>
            <a:ln w="9525" algn="ctr">
              <a:solidFill>
                <a:schemeClr val="tx2"/>
              </a:solidFill>
              <a:miter lim="800000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 smtClean="0">
                <a:solidFill>
                  <a:srgbClr val="000066"/>
                </a:solidFill>
                <a:ea typeface="新宋体" panose="02010609030101010101" pitchFamily="49" charset="-122"/>
              </a:endParaRPr>
            </a:p>
          </p:txBody>
        </p:sp>
        <p:sp>
          <p:nvSpPr>
            <p:cNvPr id="8209" name="Text Box 17"/>
            <p:cNvSpPr txBox="1">
              <a:spLocks noChangeArrowheads="1"/>
            </p:cNvSpPr>
            <p:nvPr/>
          </p:nvSpPr>
          <p:spPr bwMode="auto">
            <a:xfrm>
              <a:off x="4014" y="3521"/>
              <a:ext cx="499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sz="2000" b="1" smtClean="0">
                  <a:solidFill>
                    <a:srgbClr val="FF0000"/>
                  </a:solidFill>
                  <a:latin typeface="Tahoma" panose="020B0604030504040204" pitchFamily="34" charset="0"/>
                  <a:ea typeface="楷体_GB2312" panose="02010609030101010101" pitchFamily="49" charset="-122"/>
                </a:rPr>
                <a:t>日期</a:t>
              </a:r>
            </a:p>
          </p:txBody>
        </p:sp>
      </p:grpSp>
    </p:spTree>
    <p:extLst>
      <p:ext uri="{BB962C8B-B14F-4D97-AF65-F5344CB8AC3E}">
        <p14:creationId xmlns="" xmlns:p14="http://schemas.microsoft.com/office/powerpoint/2010/main" val="2664095111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1000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1000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1000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" dur="1000"/>
                                        <p:tgtEl>
                                          <p:spTgt spid="81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1000"/>
                                        <p:tgtEl>
                                          <p:spTgt spid="81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700" decel="100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5" dur="1000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rgbClr val="000066"/>
                </a:solidFill>
              </a:rPr>
              <a:t>留言条的格式分三部分</a:t>
            </a:r>
            <a:r>
              <a:rPr lang="zh-CN" altLang="en-US"/>
              <a:t/>
            </a:r>
            <a:br>
              <a:rPr lang="zh-CN" altLang="en-US"/>
            </a:br>
            <a:r>
              <a:rPr lang="zh-CN" altLang="en-US"/>
              <a:t>        </a:t>
            </a:r>
            <a:r>
              <a:rPr lang="zh-CN" altLang="en-US" sz="3200" i="1"/>
              <a:t>称呼、正文、落款（署名和日期）</a:t>
            </a:r>
          </a:p>
        </p:txBody>
      </p:sp>
      <p:sp>
        <p:nvSpPr>
          <p:cNvPr id="921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95288" y="1989138"/>
            <a:ext cx="8443912" cy="4400550"/>
          </a:xfrm>
        </p:spPr>
        <p:txBody>
          <a:bodyPr/>
          <a:lstStyle/>
          <a:p>
            <a:r>
              <a:rPr lang="zh-CN" altLang="en-US" sz="2400">
                <a:solidFill>
                  <a:srgbClr val="000000"/>
                </a:solidFill>
                <a:ea typeface="仿宋_GB2312" pitchFamily="49" charset="-122"/>
              </a:rPr>
              <a:t>称呼要</a:t>
            </a:r>
            <a:r>
              <a:rPr lang="zh-CN" altLang="en-US" sz="2400" b="1" u="sng">
                <a:solidFill>
                  <a:srgbClr val="FF0000"/>
                </a:solidFill>
                <a:ea typeface="仿宋_GB2312" pitchFamily="49" charset="-122"/>
              </a:rPr>
              <a:t>顶格</a:t>
            </a:r>
            <a:r>
              <a:rPr lang="zh-CN" altLang="en-US" sz="2400">
                <a:solidFill>
                  <a:srgbClr val="000000"/>
                </a:solidFill>
                <a:ea typeface="仿宋_GB2312" pitchFamily="49" charset="-122"/>
              </a:rPr>
              <a:t>写，条子留给谁就称呼谁。</a:t>
            </a:r>
          </a:p>
          <a:p>
            <a:r>
              <a:rPr lang="zh-CN" altLang="en-US" sz="2400">
                <a:solidFill>
                  <a:srgbClr val="000000"/>
                </a:solidFill>
                <a:ea typeface="仿宋_GB2312" pitchFamily="49" charset="-122"/>
              </a:rPr>
              <a:t>在称呼下一行</a:t>
            </a:r>
            <a:r>
              <a:rPr lang="zh-CN" altLang="en-US" sz="2400" b="1" u="sng">
                <a:solidFill>
                  <a:srgbClr val="FF0000"/>
                </a:solidFill>
                <a:ea typeface="仿宋_GB2312" pitchFamily="49" charset="-122"/>
              </a:rPr>
              <a:t>空二格</a:t>
            </a:r>
            <a:r>
              <a:rPr lang="zh-CN" altLang="en-US" sz="2400">
                <a:solidFill>
                  <a:srgbClr val="000000"/>
                </a:solidFill>
                <a:ea typeface="仿宋_GB2312" pitchFamily="49" charset="-122"/>
              </a:rPr>
              <a:t>写正文，</a:t>
            </a:r>
            <a:r>
              <a:rPr lang="zh-CN" altLang="en-US" sz="2400" b="1" u="sng">
                <a:solidFill>
                  <a:srgbClr val="FF0000"/>
                </a:solidFill>
                <a:ea typeface="仿宋_GB2312" pitchFamily="49" charset="-122"/>
              </a:rPr>
              <a:t>简单明了</a:t>
            </a:r>
            <a:r>
              <a:rPr lang="zh-CN" altLang="en-US" sz="2400">
                <a:solidFill>
                  <a:srgbClr val="000000"/>
                </a:solidFill>
                <a:ea typeface="仿宋_GB2312" pitchFamily="49" charset="-122"/>
              </a:rPr>
              <a:t>的把你要给对方说的事情写清楚。</a:t>
            </a:r>
          </a:p>
          <a:p>
            <a:r>
              <a:rPr lang="zh-CN" altLang="en-US" sz="2400">
                <a:solidFill>
                  <a:srgbClr val="000000"/>
                </a:solidFill>
                <a:ea typeface="仿宋_GB2312" pitchFamily="49" charset="-122"/>
              </a:rPr>
              <a:t>在正文下面</a:t>
            </a:r>
            <a:r>
              <a:rPr lang="zh-CN" altLang="en-US" sz="2400" u="sng">
                <a:solidFill>
                  <a:srgbClr val="FF0000"/>
                </a:solidFill>
                <a:ea typeface="仿宋_GB2312" pitchFamily="49" charset="-122"/>
              </a:rPr>
              <a:t>写清楚</a:t>
            </a:r>
            <a:r>
              <a:rPr lang="zh-CN" altLang="en-US" sz="2400">
                <a:solidFill>
                  <a:srgbClr val="000000"/>
                </a:solidFill>
                <a:ea typeface="仿宋_GB2312" pitchFamily="49" charset="-122"/>
              </a:rPr>
              <a:t>谁留的条子，并在署名的下一行写清年、月、日。</a:t>
            </a: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1476375" y="4581525"/>
            <a:ext cx="7199313" cy="16256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smtClean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留言条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smtClean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爸爸妈妈：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smtClean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我去王朋同学家里玩了，晚六点准时回来。请不要担心。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smtClean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儿子：小亮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smtClean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2012</a:t>
            </a:r>
            <a:r>
              <a:rPr lang="zh-CN" altLang="en-US" sz="2000" smtClean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年</a:t>
            </a:r>
            <a:r>
              <a:rPr lang="en-US" altLang="zh-CN" sz="2000" smtClean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5</a:t>
            </a:r>
            <a:r>
              <a:rPr lang="zh-CN" altLang="en-US" sz="2000" smtClean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月</a:t>
            </a:r>
            <a:r>
              <a:rPr lang="en-US" altLang="zh-CN" sz="2000" smtClean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10</a:t>
            </a:r>
            <a:r>
              <a:rPr lang="zh-CN" altLang="en-US" sz="2000" smtClean="0">
                <a:solidFill>
                  <a:srgbClr val="00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日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 rot="-1215686">
            <a:off x="796925" y="4797425"/>
            <a:ext cx="488950" cy="1225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000" smtClean="0">
                <a:solidFill>
                  <a:srgbClr val="FF0000"/>
                </a:solidFill>
                <a:latin typeface="Tahoma" panose="020B0604030504040204" pitchFamily="34" charset="0"/>
              </a:rPr>
              <a:t>例     子</a:t>
            </a:r>
          </a:p>
        </p:txBody>
      </p:sp>
      <p:sp>
        <p:nvSpPr>
          <p:cNvPr id="9222" name="Line 6"/>
          <p:cNvSpPr>
            <a:spLocks noChangeShapeType="1"/>
          </p:cNvSpPr>
          <p:nvPr/>
        </p:nvSpPr>
        <p:spPr bwMode="auto">
          <a:xfrm>
            <a:off x="611188" y="1916113"/>
            <a:ext cx="8208962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 smtClean="0">
              <a:solidFill>
                <a:srgbClr val="000066"/>
              </a:solidFill>
              <a:ea typeface="新宋体" panose="02010609030101010101" pitchFamily="49" charset="-122"/>
            </a:endParaRPr>
          </a:p>
        </p:txBody>
      </p:sp>
      <p:pic>
        <p:nvPicPr>
          <p:cNvPr id="9223" name="Picture 7" descr="MC900432671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1363" y="5805488"/>
            <a:ext cx="782637" cy="7826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35256632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20" grpId="0" animBg="1"/>
      <p:bldP spid="9221" grpId="0"/>
      <p:bldP spid="922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ext Box 2"/>
          <p:cNvSpPr txBox="1">
            <a:spLocks noChangeArrowheads="1"/>
          </p:cNvSpPr>
          <p:nvPr/>
        </p:nvSpPr>
        <p:spPr bwMode="auto">
          <a:xfrm>
            <a:off x="685800" y="1506538"/>
            <a:ext cx="8077200" cy="5214937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rgbClr val="B2B2B2">
                <a:alpha val="80000"/>
              </a:srgbClr>
            </a:outerShdw>
          </a:effectLst>
        </p:spPr>
        <p:txBody>
          <a:bodyPr>
            <a:spAutoFit/>
          </a:bodyPr>
          <a:lstStyle>
            <a:lvl1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smtClean="0">
                <a:solidFill>
                  <a:srgbClr val="0033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留言条格式顺口溜：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4800" b="1" smtClean="0">
              <a:solidFill>
                <a:srgbClr val="0033C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smtClean="0">
                <a:solidFill>
                  <a:srgbClr val="0033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称呼顶格点冒号，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smtClean="0">
                <a:solidFill>
                  <a:srgbClr val="0033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正文换行空两格，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smtClean="0">
                <a:solidFill>
                  <a:srgbClr val="0033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署名日期右下方，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4800" b="1" smtClean="0">
                <a:solidFill>
                  <a:srgbClr val="0033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署名在上，日期在下。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zh-CN" sz="4800" b="1" smtClean="0">
              <a:solidFill>
                <a:srgbClr val="0033C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34673323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2" name="Text Box 10" descr="苏格兰方格呢"/>
          <p:cNvSpPr txBox="1">
            <a:spLocks noChangeArrowheads="1"/>
          </p:cNvSpPr>
          <p:nvPr/>
        </p:nvSpPr>
        <p:spPr bwMode="auto">
          <a:xfrm>
            <a:off x="539750" y="2276475"/>
            <a:ext cx="3600450" cy="3935413"/>
          </a:xfrm>
          <a:prstGeom prst="rect">
            <a:avLst/>
          </a:prstGeom>
          <a:pattFill prst="plaid">
            <a:fgClr>
              <a:schemeClr val="accent1"/>
            </a:fgClr>
            <a:bgClr>
              <a:schemeClr val="bg1"/>
            </a:bgClr>
          </a:pattFill>
          <a:ln w="9525" algn="ctr">
            <a:solidFill>
              <a:schemeClr val="accent1"/>
            </a:solidFill>
            <a:miter lim="800000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en-US" altLang="zh-CN" sz="2400" smtClean="0">
              <a:solidFill>
                <a:srgbClr val="000066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smtClean="0">
                <a:solidFill>
                  <a:srgbClr val="741A02"/>
                </a:solidFill>
              </a:rPr>
              <a:t>王红：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 smtClean="0">
              <a:solidFill>
                <a:srgbClr val="741A02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smtClean="0">
                <a:solidFill>
                  <a:srgbClr val="741A02"/>
                </a:solidFill>
              </a:rPr>
              <a:t>        请你明天上午八点    在二商店门口等我。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 smtClean="0">
              <a:solidFill>
                <a:srgbClr val="741A02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 smtClean="0">
              <a:solidFill>
                <a:srgbClr val="741A02"/>
              </a:solidFill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zh-CN" altLang="en-US" sz="2400" smtClean="0">
              <a:solidFill>
                <a:srgbClr val="741A02"/>
              </a:solidFill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smtClean="0">
                <a:solidFill>
                  <a:srgbClr val="741A02"/>
                </a:solidFill>
              </a:rPr>
              <a:t>2012</a:t>
            </a:r>
            <a:r>
              <a:rPr lang="zh-CN" altLang="en-US" sz="2400" smtClean="0">
                <a:solidFill>
                  <a:srgbClr val="741A02"/>
                </a:solidFill>
              </a:rPr>
              <a:t>年</a:t>
            </a:r>
            <a:r>
              <a:rPr lang="en-US" altLang="zh-CN" sz="2400" smtClean="0">
                <a:solidFill>
                  <a:srgbClr val="741A02"/>
                </a:solidFill>
              </a:rPr>
              <a:t>5</a:t>
            </a:r>
            <a:r>
              <a:rPr lang="zh-CN" altLang="en-US" sz="2400" smtClean="0">
                <a:solidFill>
                  <a:srgbClr val="741A02"/>
                </a:solidFill>
              </a:rPr>
              <a:t>月</a:t>
            </a:r>
            <a:r>
              <a:rPr lang="en-US" altLang="zh-CN" sz="2400" smtClean="0">
                <a:solidFill>
                  <a:srgbClr val="741A02"/>
                </a:solidFill>
              </a:rPr>
              <a:t>10</a:t>
            </a:r>
            <a:r>
              <a:rPr lang="zh-CN" altLang="en-US" sz="2400" smtClean="0">
                <a:solidFill>
                  <a:srgbClr val="741A02"/>
                </a:solidFill>
              </a:rPr>
              <a:t>日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altLang="zh-CN" sz="2400" smtClean="0">
              <a:solidFill>
                <a:srgbClr val="741A02"/>
              </a:solidFill>
            </a:endParaRPr>
          </a:p>
        </p:txBody>
      </p:sp>
      <p:grpSp>
        <p:nvGrpSpPr>
          <p:cNvPr id="13331" name="Group 19"/>
          <p:cNvGrpSpPr/>
          <p:nvPr/>
        </p:nvGrpSpPr>
        <p:grpSpPr bwMode="auto">
          <a:xfrm>
            <a:off x="684213" y="260350"/>
            <a:ext cx="3887787" cy="1843088"/>
            <a:chOff x="295" y="255"/>
            <a:chExt cx="2449" cy="1161"/>
          </a:xfrm>
        </p:grpSpPr>
        <p:sp>
          <p:nvSpPr>
            <p:cNvPr id="13328" name="WordArt 16"/>
            <p:cNvSpPr>
              <a:spLocks noChangeArrowheads="1" noChangeShapeType="1" noTextEdit="1"/>
            </p:cNvSpPr>
            <p:nvPr/>
          </p:nvSpPr>
          <p:spPr bwMode="auto">
            <a:xfrm rot="-695754">
              <a:off x="1338" y="255"/>
              <a:ext cx="1406" cy="862"/>
            </a:xfrm>
            <a:prstGeom prst="rect">
              <a:avLst/>
            </a:prstGeom>
          </p:spPr>
          <p:txBody>
            <a:bodyPr wrap="none" fromWordArt="1">
              <a:prstTxWarp prst="textFadeLeft">
                <a:avLst>
                  <a:gd name="adj" fmla="val 33333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kern="10" smtClean="0">
                  <a:ln w="12700">
                    <a:solidFill>
                      <a:srgbClr val="EAEAEA"/>
                    </a:solidFill>
                    <a:round/>
                  </a:ln>
                  <a:gradFill rotWithShape="0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695754" scaled="1"/>
                  </a:gradFill>
                  <a:effectLst>
                    <a:outerShdw dist="35921" dir="2700000" sy="50000" kx="2115830" algn="bl" rotWithShape="0">
                      <a:srgbClr val="C0C0C0">
                        <a:alpha val="80000"/>
                      </a:srgbClr>
                    </a:outerShdw>
                  </a:effectLst>
                  <a:latin typeface="宋体" panose="02010600030101010101" pitchFamily="2" charset="-122"/>
                </a:rPr>
                <a:t>找错</a:t>
              </a:r>
            </a:p>
          </p:txBody>
        </p:sp>
        <p:pic>
          <p:nvPicPr>
            <p:cNvPr id="13326" name="Picture 14" descr="MC90038358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" y="527"/>
              <a:ext cx="907" cy="889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334" name="WordArt 22"/>
          <p:cNvSpPr>
            <a:spLocks noChangeArrowheads="1" noChangeShapeType="1" noTextEdit="1"/>
          </p:cNvSpPr>
          <p:nvPr/>
        </p:nvSpPr>
        <p:spPr bwMode="auto">
          <a:xfrm>
            <a:off x="5580063" y="765175"/>
            <a:ext cx="2592387" cy="936625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Deflate">
              <a:avLst>
                <a:gd name="adj" fmla="val 1875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  <a:contourClr>
                <a:srgbClr val="FFFFCC"/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kern="10" smtClean="0">
                <a:ln w="9525">
                  <a:rou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宋体" panose="02010600030101010101" pitchFamily="2" charset="-122"/>
              </a:rPr>
              <a:t>练习（一）</a:t>
            </a:r>
          </a:p>
        </p:txBody>
      </p:sp>
      <p:pic>
        <p:nvPicPr>
          <p:cNvPr id="13335" name="Picture 23" descr="MC900432671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9788" y="6092825"/>
            <a:ext cx="782637" cy="7826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337" name="Group 25"/>
          <p:cNvGrpSpPr/>
          <p:nvPr/>
        </p:nvGrpSpPr>
        <p:grpSpPr bwMode="auto">
          <a:xfrm>
            <a:off x="4932363" y="2276475"/>
            <a:ext cx="3600450" cy="4117975"/>
            <a:chOff x="3107" y="1434"/>
            <a:chExt cx="2268" cy="2594"/>
          </a:xfrm>
        </p:grpSpPr>
        <p:sp>
          <p:nvSpPr>
            <p:cNvPr id="13329" name="Text Box 17"/>
            <p:cNvSpPr txBox="1">
              <a:spLocks noChangeArrowheads="1"/>
            </p:cNvSpPr>
            <p:nvPr/>
          </p:nvSpPr>
          <p:spPr bwMode="auto">
            <a:xfrm>
              <a:off x="3107" y="1434"/>
              <a:ext cx="2268" cy="2594"/>
            </a:xfrm>
            <a:prstGeom prst="rect">
              <a:avLst/>
            </a:prstGeom>
            <a:noFill/>
            <a:ln w="9525" algn="ctr">
              <a:solidFill>
                <a:srgbClr val="000000"/>
              </a:solidFill>
              <a:miter lim="800000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</a:pPr>
              <a:endParaRPr lang="en-US" altLang="zh-CN" sz="2400" smtClean="0">
                <a:solidFill>
                  <a:srgbClr val="000066"/>
                </a:solidFill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smtClean="0">
                  <a:solidFill>
                    <a:srgbClr val="000000"/>
                  </a:solidFill>
                </a:rPr>
                <a:t>王红：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smtClean="0">
                <a:solidFill>
                  <a:srgbClr val="000000"/>
                </a:solidFill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smtClean="0">
                  <a:solidFill>
                    <a:srgbClr val="000000"/>
                  </a:solidFill>
                </a:rPr>
                <a:t>        请你明天上午八点      在二商店门口等我。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smtClean="0">
                <a:solidFill>
                  <a:srgbClr val="000000"/>
                </a:solidFill>
              </a:endParaRPr>
            </a:p>
            <a:p>
              <a:pPr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smtClean="0">
                  <a:solidFill>
                    <a:srgbClr val="000000"/>
                  </a:solidFill>
                </a:rPr>
                <a:t>同学：李莉</a:t>
              </a:r>
            </a:p>
            <a:p>
              <a:pPr algn="r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2400" smtClean="0">
                  <a:solidFill>
                    <a:srgbClr val="000000"/>
                  </a:solidFill>
                </a:rPr>
                <a:t>2012</a:t>
              </a:r>
              <a:r>
                <a:rPr lang="zh-CN" altLang="en-US" sz="2400" smtClean="0">
                  <a:solidFill>
                    <a:srgbClr val="000000"/>
                  </a:solidFill>
                </a:rPr>
                <a:t>年</a:t>
              </a:r>
              <a:r>
                <a:rPr lang="en-US" altLang="zh-CN" sz="2400" smtClean="0">
                  <a:solidFill>
                    <a:srgbClr val="000000"/>
                  </a:solidFill>
                </a:rPr>
                <a:t>5</a:t>
              </a:r>
              <a:r>
                <a:rPr lang="zh-CN" altLang="en-US" sz="2400" smtClean="0">
                  <a:solidFill>
                    <a:srgbClr val="000000"/>
                  </a:solidFill>
                </a:rPr>
                <a:t>月</a:t>
              </a:r>
              <a:r>
                <a:rPr lang="en-US" altLang="zh-CN" sz="2400" smtClean="0">
                  <a:solidFill>
                    <a:srgbClr val="000000"/>
                  </a:solidFill>
                </a:rPr>
                <a:t>10</a:t>
              </a:r>
              <a:r>
                <a:rPr lang="zh-CN" altLang="en-US" sz="2400" smtClean="0">
                  <a:solidFill>
                    <a:srgbClr val="000000"/>
                  </a:solidFill>
                </a:rPr>
                <a:t>日</a:t>
              </a:r>
            </a:p>
            <a:p>
              <a:pPr algn="ctr" fontAlgn="base">
                <a:spcBef>
                  <a:spcPct val="50000"/>
                </a:spcBef>
                <a:spcAft>
                  <a:spcPct val="0"/>
                </a:spcAft>
              </a:pPr>
              <a:endParaRPr lang="en-US" altLang="zh-CN" sz="2400" smtClean="0">
                <a:solidFill>
                  <a:srgbClr val="000000"/>
                </a:solidFill>
              </a:endParaRPr>
            </a:p>
          </p:txBody>
        </p:sp>
        <p:pic>
          <p:nvPicPr>
            <p:cNvPr id="13336" name="Picture 24" descr="MC90044215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40" y="1434"/>
              <a:ext cx="635" cy="635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407981096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33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3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3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2" grpId="0" animBg="1"/>
      <p:bldP spid="1333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Text Box 4" descr="苏格兰方格呢"/>
          <p:cNvSpPr txBox="1">
            <a:spLocks noChangeArrowheads="1"/>
          </p:cNvSpPr>
          <p:nvPr/>
        </p:nvSpPr>
        <p:spPr bwMode="auto">
          <a:xfrm>
            <a:off x="539750" y="2276475"/>
            <a:ext cx="3600450" cy="3935413"/>
          </a:xfrm>
          <a:prstGeom prst="rect">
            <a:avLst/>
          </a:prstGeom>
          <a:pattFill prst="plaid">
            <a:fgClr>
              <a:schemeClr val="accent1"/>
            </a:fgClr>
            <a:bgClr>
              <a:schemeClr val="bg1"/>
            </a:bgClr>
          </a:pattFill>
          <a:ln w="9525" algn="ctr">
            <a:solidFill>
              <a:schemeClr val="accent1"/>
            </a:solidFill>
            <a:miter lim="800000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en-US" altLang="zh-CN" sz="2400" smtClean="0">
              <a:solidFill>
                <a:srgbClr val="000066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2400" smtClean="0">
              <a:solidFill>
                <a:srgbClr val="741A02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2400" smtClean="0">
              <a:solidFill>
                <a:srgbClr val="741A02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smtClean="0">
                <a:solidFill>
                  <a:srgbClr val="741A02"/>
                </a:solidFill>
              </a:rPr>
              <a:t>        </a:t>
            </a:r>
            <a:r>
              <a:rPr lang="zh-CN" altLang="en-US" sz="2400" smtClean="0">
                <a:solidFill>
                  <a:srgbClr val="741A02"/>
                </a:solidFill>
              </a:rPr>
              <a:t>请你明天上午八点在二商店门口等我。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 smtClean="0">
              <a:solidFill>
                <a:srgbClr val="741A02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 smtClean="0">
              <a:solidFill>
                <a:srgbClr val="741A02"/>
              </a:solidFill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smtClean="0">
                <a:solidFill>
                  <a:srgbClr val="741A02"/>
                </a:solidFill>
              </a:rPr>
              <a:t>同学：李莉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smtClean="0">
                <a:solidFill>
                  <a:srgbClr val="741A02"/>
                </a:solidFill>
              </a:rPr>
              <a:t>2012</a:t>
            </a:r>
            <a:r>
              <a:rPr lang="zh-CN" altLang="en-US" sz="2400" smtClean="0">
                <a:solidFill>
                  <a:srgbClr val="741A02"/>
                </a:solidFill>
              </a:rPr>
              <a:t>年</a:t>
            </a:r>
            <a:r>
              <a:rPr lang="en-US" altLang="zh-CN" sz="2400" smtClean="0">
                <a:solidFill>
                  <a:srgbClr val="741A02"/>
                </a:solidFill>
              </a:rPr>
              <a:t>5</a:t>
            </a:r>
            <a:r>
              <a:rPr lang="zh-CN" altLang="en-US" sz="2400" smtClean="0">
                <a:solidFill>
                  <a:srgbClr val="741A02"/>
                </a:solidFill>
              </a:rPr>
              <a:t>月</a:t>
            </a:r>
            <a:r>
              <a:rPr lang="en-US" altLang="zh-CN" sz="2400" smtClean="0">
                <a:solidFill>
                  <a:srgbClr val="741A02"/>
                </a:solidFill>
              </a:rPr>
              <a:t>10</a:t>
            </a:r>
            <a:r>
              <a:rPr lang="zh-CN" altLang="en-US" sz="2400" smtClean="0">
                <a:solidFill>
                  <a:srgbClr val="741A02"/>
                </a:solidFill>
              </a:rPr>
              <a:t>日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altLang="zh-CN" sz="2400" smtClean="0">
              <a:solidFill>
                <a:srgbClr val="741A02"/>
              </a:solidFill>
            </a:endParaRPr>
          </a:p>
        </p:txBody>
      </p:sp>
      <p:grpSp>
        <p:nvGrpSpPr>
          <p:cNvPr id="14341" name="Group 5"/>
          <p:cNvGrpSpPr/>
          <p:nvPr/>
        </p:nvGrpSpPr>
        <p:grpSpPr bwMode="auto">
          <a:xfrm>
            <a:off x="684213" y="260350"/>
            <a:ext cx="3887787" cy="1843088"/>
            <a:chOff x="295" y="255"/>
            <a:chExt cx="2449" cy="1161"/>
          </a:xfrm>
        </p:grpSpPr>
        <p:sp>
          <p:nvSpPr>
            <p:cNvPr id="14342" name="WordArt 6"/>
            <p:cNvSpPr>
              <a:spLocks noChangeArrowheads="1" noChangeShapeType="1" noTextEdit="1"/>
            </p:cNvSpPr>
            <p:nvPr/>
          </p:nvSpPr>
          <p:spPr bwMode="auto">
            <a:xfrm rot="-695754">
              <a:off x="1338" y="255"/>
              <a:ext cx="1406" cy="862"/>
            </a:xfrm>
            <a:prstGeom prst="rect">
              <a:avLst/>
            </a:prstGeom>
          </p:spPr>
          <p:txBody>
            <a:bodyPr wrap="none" fromWordArt="1">
              <a:prstTxWarp prst="textFadeLeft">
                <a:avLst>
                  <a:gd name="adj" fmla="val 33333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kern="10" smtClean="0">
                  <a:ln w="12700">
                    <a:solidFill>
                      <a:srgbClr val="EAEAEA"/>
                    </a:solidFill>
                    <a:round/>
                  </a:ln>
                  <a:gradFill rotWithShape="0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695754" scaled="1"/>
                  </a:gradFill>
                  <a:effectLst>
                    <a:outerShdw dist="35921" dir="2700000" sy="50000" kx="2115830" algn="bl" rotWithShape="0">
                      <a:srgbClr val="C0C0C0">
                        <a:alpha val="80000"/>
                      </a:srgbClr>
                    </a:outerShdw>
                  </a:effectLst>
                  <a:latin typeface="宋体" panose="02010600030101010101" pitchFamily="2" charset="-122"/>
                </a:rPr>
                <a:t>找错</a:t>
              </a:r>
            </a:p>
          </p:txBody>
        </p:sp>
        <p:pic>
          <p:nvPicPr>
            <p:cNvPr id="14343" name="Picture 7" descr="MC90038358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" y="527"/>
              <a:ext cx="907" cy="889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345" name="WordArt 9"/>
          <p:cNvSpPr>
            <a:spLocks noChangeArrowheads="1" noChangeShapeType="1" noTextEdit="1"/>
          </p:cNvSpPr>
          <p:nvPr/>
        </p:nvSpPr>
        <p:spPr bwMode="auto">
          <a:xfrm>
            <a:off x="5580063" y="765175"/>
            <a:ext cx="2592387" cy="936625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Deflate">
              <a:avLst>
                <a:gd name="adj" fmla="val 1875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  <a:contourClr>
                <a:srgbClr val="FFFFCC"/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kern="10" smtClean="0">
                <a:ln w="9525">
                  <a:rou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宋体" panose="02010600030101010101" pitchFamily="2" charset="-122"/>
              </a:rPr>
              <a:t>练习（二）</a:t>
            </a:r>
          </a:p>
        </p:txBody>
      </p:sp>
      <p:pic>
        <p:nvPicPr>
          <p:cNvPr id="14346" name="Picture 10" descr="MC900432671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9788" y="6092825"/>
            <a:ext cx="782637" cy="7826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351" name="Group 15"/>
          <p:cNvGrpSpPr/>
          <p:nvPr/>
        </p:nvGrpSpPr>
        <p:grpSpPr bwMode="auto">
          <a:xfrm>
            <a:off x="4932363" y="2276475"/>
            <a:ext cx="3600450" cy="4117975"/>
            <a:chOff x="3107" y="1434"/>
            <a:chExt cx="2268" cy="2594"/>
          </a:xfrm>
        </p:grpSpPr>
        <p:sp>
          <p:nvSpPr>
            <p:cNvPr id="14344" name="Text Box 8"/>
            <p:cNvSpPr txBox="1">
              <a:spLocks noChangeArrowheads="1"/>
            </p:cNvSpPr>
            <p:nvPr/>
          </p:nvSpPr>
          <p:spPr bwMode="auto">
            <a:xfrm>
              <a:off x="3107" y="1434"/>
              <a:ext cx="2268" cy="2594"/>
            </a:xfrm>
            <a:prstGeom prst="rect">
              <a:avLst/>
            </a:prstGeom>
            <a:noFill/>
            <a:ln w="9525" algn="ctr">
              <a:solidFill>
                <a:srgbClr val="000000"/>
              </a:solidFill>
              <a:miter lim="800000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</a:pPr>
              <a:endParaRPr lang="en-US" altLang="zh-CN" sz="2400" smtClean="0">
                <a:solidFill>
                  <a:srgbClr val="000066"/>
                </a:solidFill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smtClean="0">
                  <a:solidFill>
                    <a:srgbClr val="000000"/>
                  </a:solidFill>
                </a:rPr>
                <a:t>王红：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smtClean="0">
                <a:solidFill>
                  <a:srgbClr val="000000"/>
                </a:solidFill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smtClean="0">
                  <a:solidFill>
                    <a:srgbClr val="000000"/>
                  </a:solidFill>
                </a:rPr>
                <a:t>        请你明天上午八点在二商店门口等我。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smtClean="0">
                <a:solidFill>
                  <a:srgbClr val="000000"/>
                </a:solidFill>
              </a:endParaRPr>
            </a:p>
            <a:p>
              <a:pPr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smtClean="0">
                  <a:solidFill>
                    <a:srgbClr val="000000"/>
                  </a:solidFill>
                </a:rPr>
                <a:t>同学：李莉</a:t>
              </a:r>
            </a:p>
            <a:p>
              <a:pPr algn="r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2400" smtClean="0">
                  <a:solidFill>
                    <a:srgbClr val="000000"/>
                  </a:solidFill>
                </a:rPr>
                <a:t>2012</a:t>
              </a:r>
              <a:r>
                <a:rPr lang="zh-CN" altLang="en-US" sz="2400" smtClean="0">
                  <a:solidFill>
                    <a:srgbClr val="000000"/>
                  </a:solidFill>
                </a:rPr>
                <a:t>年</a:t>
              </a:r>
              <a:r>
                <a:rPr lang="en-US" altLang="zh-CN" sz="2400" smtClean="0">
                  <a:solidFill>
                    <a:srgbClr val="000000"/>
                  </a:solidFill>
                </a:rPr>
                <a:t>5</a:t>
              </a:r>
              <a:r>
                <a:rPr lang="zh-CN" altLang="en-US" sz="2400" smtClean="0">
                  <a:solidFill>
                    <a:srgbClr val="000000"/>
                  </a:solidFill>
                </a:rPr>
                <a:t>月</a:t>
              </a:r>
              <a:r>
                <a:rPr lang="en-US" altLang="zh-CN" sz="2400" smtClean="0">
                  <a:solidFill>
                    <a:srgbClr val="000000"/>
                  </a:solidFill>
                </a:rPr>
                <a:t>10</a:t>
              </a:r>
              <a:r>
                <a:rPr lang="zh-CN" altLang="en-US" sz="2400" smtClean="0">
                  <a:solidFill>
                    <a:srgbClr val="000000"/>
                  </a:solidFill>
                </a:rPr>
                <a:t>日</a:t>
              </a:r>
            </a:p>
            <a:p>
              <a:pPr algn="ctr" fontAlgn="base">
                <a:spcBef>
                  <a:spcPct val="50000"/>
                </a:spcBef>
                <a:spcAft>
                  <a:spcPct val="0"/>
                </a:spcAft>
              </a:pPr>
              <a:endParaRPr lang="en-US" altLang="zh-CN" sz="2400" smtClean="0">
                <a:solidFill>
                  <a:srgbClr val="000000"/>
                </a:solidFill>
              </a:endParaRPr>
            </a:p>
          </p:txBody>
        </p:sp>
        <p:pic>
          <p:nvPicPr>
            <p:cNvPr id="14350" name="Picture 14" descr="MC90044215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40" y="1434"/>
              <a:ext cx="635" cy="635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4222014288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animBg="1"/>
      <p:bldP spid="1434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Text Box 4" descr="苏格兰方格呢"/>
          <p:cNvSpPr txBox="1">
            <a:spLocks noChangeArrowheads="1"/>
          </p:cNvSpPr>
          <p:nvPr/>
        </p:nvSpPr>
        <p:spPr bwMode="auto">
          <a:xfrm>
            <a:off x="539750" y="2276475"/>
            <a:ext cx="3600450" cy="4117975"/>
          </a:xfrm>
          <a:prstGeom prst="rect">
            <a:avLst/>
          </a:prstGeom>
          <a:pattFill prst="plaid">
            <a:fgClr>
              <a:schemeClr val="accent1"/>
            </a:fgClr>
            <a:bgClr>
              <a:schemeClr val="bg1"/>
            </a:bgClr>
          </a:pattFill>
          <a:ln w="9525" algn="ctr">
            <a:solidFill>
              <a:schemeClr val="accent1"/>
            </a:solidFill>
            <a:miter lim="800000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en-US" altLang="zh-CN" sz="2400" smtClean="0">
              <a:solidFill>
                <a:srgbClr val="000066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smtClean="0">
                <a:solidFill>
                  <a:srgbClr val="741A02"/>
                </a:solidFill>
              </a:rPr>
              <a:t>王红：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 smtClean="0">
              <a:solidFill>
                <a:srgbClr val="741A02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smtClean="0">
                <a:solidFill>
                  <a:srgbClr val="741A02"/>
                </a:solidFill>
              </a:rPr>
              <a:t>        请你明天上午八点在二商店门口等我。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 smtClean="0">
              <a:solidFill>
                <a:srgbClr val="741A02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 smtClean="0">
              <a:solidFill>
                <a:srgbClr val="741A02"/>
              </a:solidFill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smtClean="0">
                <a:solidFill>
                  <a:srgbClr val="741A02"/>
                </a:solidFill>
              </a:rPr>
              <a:t>同学：李莉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zh-CN" altLang="en-US" sz="2400" smtClean="0">
              <a:solidFill>
                <a:srgbClr val="741A02"/>
              </a:solidFill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zh-CN" altLang="en-US" sz="2400" smtClean="0">
              <a:solidFill>
                <a:srgbClr val="741A02"/>
              </a:solidFill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en-US" altLang="zh-CN" sz="2400" smtClean="0">
              <a:solidFill>
                <a:srgbClr val="741A02"/>
              </a:solidFill>
            </a:endParaRPr>
          </a:p>
        </p:txBody>
      </p:sp>
      <p:grpSp>
        <p:nvGrpSpPr>
          <p:cNvPr id="15365" name="Group 5"/>
          <p:cNvGrpSpPr/>
          <p:nvPr/>
        </p:nvGrpSpPr>
        <p:grpSpPr bwMode="auto">
          <a:xfrm>
            <a:off x="684213" y="260350"/>
            <a:ext cx="3887787" cy="1843088"/>
            <a:chOff x="295" y="255"/>
            <a:chExt cx="2449" cy="1161"/>
          </a:xfrm>
        </p:grpSpPr>
        <p:sp>
          <p:nvSpPr>
            <p:cNvPr id="15366" name="WordArt 6"/>
            <p:cNvSpPr>
              <a:spLocks noChangeArrowheads="1" noChangeShapeType="1" noTextEdit="1"/>
            </p:cNvSpPr>
            <p:nvPr/>
          </p:nvSpPr>
          <p:spPr bwMode="auto">
            <a:xfrm rot="-695754">
              <a:off x="1338" y="255"/>
              <a:ext cx="1406" cy="862"/>
            </a:xfrm>
            <a:prstGeom prst="rect">
              <a:avLst/>
            </a:prstGeom>
          </p:spPr>
          <p:txBody>
            <a:bodyPr wrap="none" fromWordArt="1">
              <a:prstTxWarp prst="textFadeLeft">
                <a:avLst>
                  <a:gd name="adj" fmla="val 33333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kern="10" smtClean="0">
                  <a:ln w="12700">
                    <a:solidFill>
                      <a:srgbClr val="EAEAEA"/>
                    </a:solidFill>
                    <a:round/>
                  </a:ln>
                  <a:gradFill rotWithShape="0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695754" scaled="1"/>
                  </a:gradFill>
                  <a:effectLst>
                    <a:outerShdw dist="35921" dir="2700000" sy="50000" kx="2115830" algn="bl" rotWithShape="0">
                      <a:srgbClr val="C0C0C0">
                        <a:alpha val="80000"/>
                      </a:srgbClr>
                    </a:outerShdw>
                  </a:effectLst>
                  <a:latin typeface="宋体" panose="02010600030101010101" pitchFamily="2" charset="-122"/>
                </a:rPr>
                <a:t>找错</a:t>
              </a:r>
            </a:p>
          </p:txBody>
        </p:sp>
        <p:pic>
          <p:nvPicPr>
            <p:cNvPr id="15367" name="Picture 7" descr="MC90038358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" y="527"/>
              <a:ext cx="907" cy="889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369" name="WordArt 9"/>
          <p:cNvSpPr>
            <a:spLocks noChangeArrowheads="1" noChangeShapeType="1" noTextEdit="1"/>
          </p:cNvSpPr>
          <p:nvPr/>
        </p:nvSpPr>
        <p:spPr bwMode="auto">
          <a:xfrm>
            <a:off x="5580063" y="765175"/>
            <a:ext cx="2592387" cy="936625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Deflate">
              <a:avLst>
                <a:gd name="adj" fmla="val 1875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  <a:contourClr>
                <a:srgbClr val="FFFFCC"/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kern="10" smtClean="0">
                <a:ln w="9525">
                  <a:rou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宋体" panose="02010600030101010101" pitchFamily="2" charset="-122"/>
              </a:rPr>
              <a:t>练习（三）</a:t>
            </a:r>
          </a:p>
        </p:txBody>
      </p:sp>
      <p:pic>
        <p:nvPicPr>
          <p:cNvPr id="15370" name="Picture 10" descr="MC900432671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9788" y="6092825"/>
            <a:ext cx="782637" cy="7826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372" name="Group 12"/>
          <p:cNvGrpSpPr/>
          <p:nvPr/>
        </p:nvGrpSpPr>
        <p:grpSpPr bwMode="auto">
          <a:xfrm>
            <a:off x="4932363" y="2276475"/>
            <a:ext cx="3600450" cy="4117975"/>
            <a:chOff x="3107" y="1434"/>
            <a:chExt cx="2268" cy="2594"/>
          </a:xfrm>
        </p:grpSpPr>
        <p:sp>
          <p:nvSpPr>
            <p:cNvPr id="15368" name="Text Box 8"/>
            <p:cNvSpPr txBox="1">
              <a:spLocks noChangeArrowheads="1"/>
            </p:cNvSpPr>
            <p:nvPr/>
          </p:nvSpPr>
          <p:spPr bwMode="auto">
            <a:xfrm>
              <a:off x="3107" y="1434"/>
              <a:ext cx="2268" cy="2594"/>
            </a:xfrm>
            <a:prstGeom prst="rect">
              <a:avLst/>
            </a:prstGeom>
            <a:noFill/>
            <a:ln w="9525" algn="ctr">
              <a:solidFill>
                <a:srgbClr val="000000"/>
              </a:solidFill>
              <a:miter lim="800000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</a:pPr>
              <a:endParaRPr lang="en-US" altLang="zh-CN" sz="2400" smtClean="0">
                <a:solidFill>
                  <a:srgbClr val="000066"/>
                </a:solidFill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smtClean="0">
                  <a:solidFill>
                    <a:srgbClr val="000000"/>
                  </a:solidFill>
                </a:rPr>
                <a:t>王红：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smtClean="0">
                <a:solidFill>
                  <a:srgbClr val="000000"/>
                </a:solidFill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smtClean="0">
                  <a:solidFill>
                    <a:srgbClr val="000000"/>
                  </a:solidFill>
                </a:rPr>
                <a:t>        请你明天上午八点在二商店门口等我。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smtClean="0">
                <a:solidFill>
                  <a:srgbClr val="000000"/>
                </a:solidFill>
              </a:endParaRPr>
            </a:p>
            <a:p>
              <a:pPr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smtClean="0">
                  <a:solidFill>
                    <a:srgbClr val="000000"/>
                  </a:solidFill>
                </a:rPr>
                <a:t>同学：李莉</a:t>
              </a:r>
            </a:p>
            <a:p>
              <a:pPr algn="r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2400" smtClean="0">
                  <a:solidFill>
                    <a:srgbClr val="000000"/>
                  </a:solidFill>
                </a:rPr>
                <a:t>2012</a:t>
              </a:r>
              <a:r>
                <a:rPr lang="zh-CN" altLang="en-US" sz="2400" smtClean="0">
                  <a:solidFill>
                    <a:srgbClr val="000000"/>
                  </a:solidFill>
                </a:rPr>
                <a:t>年</a:t>
              </a:r>
              <a:r>
                <a:rPr lang="en-US" altLang="zh-CN" sz="2400" smtClean="0">
                  <a:solidFill>
                    <a:srgbClr val="000000"/>
                  </a:solidFill>
                </a:rPr>
                <a:t>5</a:t>
              </a:r>
              <a:r>
                <a:rPr lang="zh-CN" altLang="en-US" sz="2400" smtClean="0">
                  <a:solidFill>
                    <a:srgbClr val="000000"/>
                  </a:solidFill>
                </a:rPr>
                <a:t>月</a:t>
              </a:r>
              <a:r>
                <a:rPr lang="en-US" altLang="zh-CN" sz="2400" smtClean="0">
                  <a:solidFill>
                    <a:srgbClr val="000000"/>
                  </a:solidFill>
                </a:rPr>
                <a:t>10</a:t>
              </a:r>
              <a:r>
                <a:rPr lang="zh-CN" altLang="en-US" sz="2400" smtClean="0">
                  <a:solidFill>
                    <a:srgbClr val="000000"/>
                  </a:solidFill>
                </a:rPr>
                <a:t>日</a:t>
              </a:r>
            </a:p>
            <a:p>
              <a:pPr algn="ctr" fontAlgn="base">
                <a:spcBef>
                  <a:spcPct val="50000"/>
                </a:spcBef>
                <a:spcAft>
                  <a:spcPct val="0"/>
                </a:spcAft>
              </a:pPr>
              <a:endParaRPr lang="en-US" altLang="zh-CN" sz="2400" smtClean="0">
                <a:solidFill>
                  <a:srgbClr val="000000"/>
                </a:solidFill>
              </a:endParaRPr>
            </a:p>
          </p:txBody>
        </p:sp>
        <p:pic>
          <p:nvPicPr>
            <p:cNvPr id="15371" name="Picture 11" descr="MC90044215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40" y="1434"/>
              <a:ext cx="635" cy="635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2720104983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nimBg="1"/>
      <p:bldP spid="1536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9" name="Group 5"/>
          <p:cNvGrpSpPr/>
          <p:nvPr/>
        </p:nvGrpSpPr>
        <p:grpSpPr bwMode="auto">
          <a:xfrm>
            <a:off x="684213" y="260350"/>
            <a:ext cx="3887787" cy="1843088"/>
            <a:chOff x="295" y="255"/>
            <a:chExt cx="2449" cy="1161"/>
          </a:xfrm>
        </p:grpSpPr>
        <p:sp>
          <p:nvSpPr>
            <p:cNvPr id="16390" name="WordArt 6"/>
            <p:cNvSpPr>
              <a:spLocks noChangeArrowheads="1" noChangeShapeType="1" noTextEdit="1"/>
            </p:cNvSpPr>
            <p:nvPr/>
          </p:nvSpPr>
          <p:spPr bwMode="auto">
            <a:xfrm rot="-695754">
              <a:off x="1338" y="255"/>
              <a:ext cx="1406" cy="862"/>
            </a:xfrm>
            <a:prstGeom prst="rect">
              <a:avLst/>
            </a:prstGeom>
          </p:spPr>
          <p:txBody>
            <a:bodyPr wrap="none" fromWordArt="1">
              <a:prstTxWarp prst="textFadeLeft">
                <a:avLst>
                  <a:gd name="adj" fmla="val 33333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kern="10" smtClean="0">
                  <a:ln w="12700">
                    <a:solidFill>
                      <a:srgbClr val="EAEAEA"/>
                    </a:solidFill>
                    <a:round/>
                  </a:ln>
                  <a:gradFill rotWithShape="0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695754" scaled="1"/>
                  </a:gradFill>
                  <a:effectLst>
                    <a:outerShdw dist="35921" dir="2700000" sy="50000" kx="2115830" algn="bl" rotWithShape="0">
                      <a:srgbClr val="C0C0C0">
                        <a:alpha val="80000"/>
                      </a:srgbClr>
                    </a:outerShdw>
                  </a:effectLst>
                  <a:latin typeface="宋体" panose="02010600030101010101" pitchFamily="2" charset="-122"/>
                </a:rPr>
                <a:t>找错</a:t>
              </a:r>
            </a:p>
          </p:txBody>
        </p:sp>
        <p:pic>
          <p:nvPicPr>
            <p:cNvPr id="16391" name="Picture 7" descr="MC90038358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" y="527"/>
              <a:ext cx="907" cy="889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393" name="WordArt 9"/>
          <p:cNvSpPr>
            <a:spLocks noChangeArrowheads="1" noChangeShapeType="1" noTextEdit="1"/>
          </p:cNvSpPr>
          <p:nvPr/>
        </p:nvSpPr>
        <p:spPr bwMode="auto">
          <a:xfrm>
            <a:off x="5580063" y="765175"/>
            <a:ext cx="2592387" cy="936625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Deflate">
              <a:avLst>
                <a:gd name="adj" fmla="val 1875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  <a:contourClr>
                <a:srgbClr val="FFFFCC"/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kern="10" smtClean="0">
                <a:ln w="9525">
                  <a:rou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宋体" panose="02010600030101010101" pitchFamily="2" charset="-122"/>
              </a:rPr>
              <a:t>练习（四）</a:t>
            </a:r>
          </a:p>
        </p:txBody>
      </p:sp>
      <p:sp>
        <p:nvSpPr>
          <p:cNvPr id="16394" name="Text Box 10" descr="苏格兰方格呢"/>
          <p:cNvSpPr txBox="1">
            <a:spLocks noChangeArrowheads="1"/>
          </p:cNvSpPr>
          <p:nvPr/>
        </p:nvSpPr>
        <p:spPr bwMode="auto">
          <a:xfrm>
            <a:off x="539750" y="2276475"/>
            <a:ext cx="3600450" cy="3935413"/>
          </a:xfrm>
          <a:prstGeom prst="rect">
            <a:avLst/>
          </a:prstGeom>
          <a:pattFill prst="plaid">
            <a:fgClr>
              <a:schemeClr val="accent1"/>
            </a:fgClr>
            <a:bgClr>
              <a:schemeClr val="bg1"/>
            </a:bgClr>
          </a:pattFill>
          <a:ln w="9525" algn="ctr">
            <a:solidFill>
              <a:schemeClr val="accent1"/>
            </a:solidFill>
            <a:miter lim="800000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en-US" altLang="zh-CN" sz="2400" smtClean="0">
              <a:solidFill>
                <a:srgbClr val="000066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smtClean="0">
                <a:solidFill>
                  <a:srgbClr val="741A02"/>
                </a:solidFill>
              </a:rPr>
              <a:t>王红：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smtClean="0">
                <a:solidFill>
                  <a:srgbClr val="741A02"/>
                </a:solidFill>
              </a:rPr>
              <a:t>     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smtClean="0">
                <a:solidFill>
                  <a:srgbClr val="741A02"/>
                </a:solidFill>
              </a:rPr>
              <a:t>         你等我。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 smtClean="0">
              <a:solidFill>
                <a:srgbClr val="741A02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2400" smtClean="0">
              <a:solidFill>
                <a:srgbClr val="741A02"/>
              </a:solidFill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zh-CN" altLang="en-US" sz="2400" smtClean="0">
              <a:solidFill>
                <a:srgbClr val="741A02"/>
              </a:solidFill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smtClean="0">
                <a:solidFill>
                  <a:srgbClr val="741A02"/>
                </a:solidFill>
              </a:rPr>
              <a:t>同学：李莉</a:t>
            </a:r>
          </a:p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smtClean="0">
                <a:solidFill>
                  <a:srgbClr val="741A02"/>
                </a:solidFill>
              </a:rPr>
              <a:t>2012</a:t>
            </a:r>
            <a:r>
              <a:rPr lang="zh-CN" altLang="en-US" sz="2400" smtClean="0">
                <a:solidFill>
                  <a:srgbClr val="741A02"/>
                </a:solidFill>
              </a:rPr>
              <a:t>年</a:t>
            </a:r>
            <a:r>
              <a:rPr lang="en-US" altLang="zh-CN" sz="2400" smtClean="0">
                <a:solidFill>
                  <a:srgbClr val="741A02"/>
                </a:solidFill>
              </a:rPr>
              <a:t>5</a:t>
            </a:r>
            <a:r>
              <a:rPr lang="zh-CN" altLang="en-US" sz="2400" smtClean="0">
                <a:solidFill>
                  <a:srgbClr val="741A02"/>
                </a:solidFill>
              </a:rPr>
              <a:t>月</a:t>
            </a:r>
            <a:r>
              <a:rPr lang="en-US" altLang="zh-CN" sz="2400" smtClean="0">
                <a:solidFill>
                  <a:srgbClr val="741A02"/>
                </a:solidFill>
              </a:rPr>
              <a:t>10</a:t>
            </a:r>
            <a:r>
              <a:rPr lang="zh-CN" altLang="en-US" sz="2400" smtClean="0">
                <a:solidFill>
                  <a:srgbClr val="741A02"/>
                </a:solidFill>
              </a:rPr>
              <a:t>日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en-US" altLang="zh-CN" sz="2400" smtClean="0">
              <a:solidFill>
                <a:srgbClr val="741A02"/>
              </a:solidFill>
            </a:endParaRPr>
          </a:p>
        </p:txBody>
      </p:sp>
      <p:pic>
        <p:nvPicPr>
          <p:cNvPr id="16395" name="Picture 11" descr="MC900432671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9788" y="6092825"/>
            <a:ext cx="782637" cy="7826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397" name="Group 13"/>
          <p:cNvGrpSpPr/>
          <p:nvPr/>
        </p:nvGrpSpPr>
        <p:grpSpPr bwMode="auto">
          <a:xfrm>
            <a:off x="4932363" y="2276475"/>
            <a:ext cx="3600450" cy="4117975"/>
            <a:chOff x="3107" y="1434"/>
            <a:chExt cx="2268" cy="2594"/>
          </a:xfrm>
        </p:grpSpPr>
        <p:sp>
          <p:nvSpPr>
            <p:cNvPr id="16392" name="Text Box 8"/>
            <p:cNvSpPr txBox="1">
              <a:spLocks noChangeArrowheads="1"/>
            </p:cNvSpPr>
            <p:nvPr/>
          </p:nvSpPr>
          <p:spPr bwMode="auto">
            <a:xfrm>
              <a:off x="3107" y="1434"/>
              <a:ext cx="2268" cy="2594"/>
            </a:xfrm>
            <a:prstGeom prst="rect">
              <a:avLst/>
            </a:prstGeom>
            <a:noFill/>
            <a:ln w="9525" algn="ctr">
              <a:solidFill>
                <a:srgbClr val="000000"/>
              </a:solidFill>
              <a:miter lim="800000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</a:pPr>
              <a:endParaRPr lang="en-US" altLang="zh-CN" sz="2400" smtClean="0">
                <a:solidFill>
                  <a:srgbClr val="000066"/>
                </a:solidFill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smtClean="0">
                  <a:solidFill>
                    <a:srgbClr val="000000"/>
                  </a:solidFill>
                </a:rPr>
                <a:t>王红：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smtClean="0">
                <a:solidFill>
                  <a:srgbClr val="000000"/>
                </a:solidFill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smtClean="0">
                  <a:solidFill>
                    <a:srgbClr val="000000"/>
                  </a:solidFill>
                </a:rPr>
                <a:t>        请你明天上午八点在二商店门口等我。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smtClean="0">
                <a:solidFill>
                  <a:srgbClr val="000000"/>
                </a:solidFill>
              </a:endParaRPr>
            </a:p>
            <a:p>
              <a:pPr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smtClean="0">
                  <a:solidFill>
                    <a:srgbClr val="000000"/>
                  </a:solidFill>
                </a:rPr>
                <a:t>同学：李莉</a:t>
              </a:r>
            </a:p>
            <a:p>
              <a:pPr algn="r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2400" smtClean="0">
                  <a:solidFill>
                    <a:srgbClr val="000000"/>
                  </a:solidFill>
                </a:rPr>
                <a:t>2012</a:t>
              </a:r>
              <a:r>
                <a:rPr lang="zh-CN" altLang="en-US" sz="2400" smtClean="0">
                  <a:solidFill>
                    <a:srgbClr val="000000"/>
                  </a:solidFill>
                </a:rPr>
                <a:t>年</a:t>
              </a:r>
              <a:r>
                <a:rPr lang="en-US" altLang="zh-CN" sz="2400" smtClean="0">
                  <a:solidFill>
                    <a:srgbClr val="000000"/>
                  </a:solidFill>
                </a:rPr>
                <a:t>5</a:t>
              </a:r>
              <a:r>
                <a:rPr lang="zh-CN" altLang="en-US" sz="2400" smtClean="0">
                  <a:solidFill>
                    <a:srgbClr val="000000"/>
                  </a:solidFill>
                </a:rPr>
                <a:t>月</a:t>
              </a:r>
              <a:r>
                <a:rPr lang="en-US" altLang="zh-CN" sz="2400" smtClean="0">
                  <a:solidFill>
                    <a:srgbClr val="000000"/>
                  </a:solidFill>
                </a:rPr>
                <a:t>10</a:t>
              </a:r>
              <a:r>
                <a:rPr lang="zh-CN" altLang="en-US" sz="2400" smtClean="0">
                  <a:solidFill>
                    <a:srgbClr val="000000"/>
                  </a:solidFill>
                </a:rPr>
                <a:t>日</a:t>
              </a:r>
            </a:p>
            <a:p>
              <a:pPr algn="ctr" fontAlgn="base">
                <a:spcBef>
                  <a:spcPct val="50000"/>
                </a:spcBef>
                <a:spcAft>
                  <a:spcPct val="0"/>
                </a:spcAft>
              </a:pPr>
              <a:endParaRPr lang="en-US" altLang="zh-CN" sz="2400" smtClean="0">
                <a:solidFill>
                  <a:srgbClr val="000000"/>
                </a:solidFill>
              </a:endParaRPr>
            </a:p>
          </p:txBody>
        </p:sp>
        <p:pic>
          <p:nvPicPr>
            <p:cNvPr id="16396" name="Picture 12" descr="MC90044215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40" y="1434"/>
              <a:ext cx="635" cy="635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2593862355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3" grpId="0" animBg="1"/>
      <p:bldP spid="1639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Text Box 4" descr="苏格兰方格呢"/>
          <p:cNvSpPr txBox="1">
            <a:spLocks noChangeArrowheads="1"/>
          </p:cNvSpPr>
          <p:nvPr/>
        </p:nvSpPr>
        <p:spPr bwMode="auto">
          <a:xfrm>
            <a:off x="539750" y="2276475"/>
            <a:ext cx="3887788" cy="4117975"/>
          </a:xfrm>
          <a:prstGeom prst="rect">
            <a:avLst/>
          </a:prstGeom>
          <a:pattFill prst="plaid">
            <a:fgClr>
              <a:schemeClr val="accent1"/>
            </a:fgClr>
            <a:bgClr>
              <a:schemeClr val="bg1"/>
            </a:bgClr>
          </a:pattFill>
          <a:ln w="9525" algn="ctr">
            <a:solidFill>
              <a:schemeClr val="accent1"/>
            </a:solidFill>
            <a:miter lim="800000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en-US" altLang="zh-CN" sz="2400" smtClean="0">
              <a:solidFill>
                <a:srgbClr val="000066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smtClean="0">
                <a:solidFill>
                  <a:srgbClr val="741A02"/>
                </a:solidFill>
              </a:rPr>
              <a:t>王红：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smtClean="0">
                <a:solidFill>
                  <a:srgbClr val="741A02"/>
                </a:solidFill>
              </a:rPr>
              <a:t>       你是我的同学，也是我的同桌。我们是好朋友，我们常常在一起吃饭、学习、游戏。请你明天上午八点在二商店门口等我。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smtClean="0">
                <a:solidFill>
                  <a:srgbClr val="741A02"/>
                </a:solidFill>
              </a:rPr>
              <a:t>        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smtClean="0">
                <a:solidFill>
                  <a:srgbClr val="741A02"/>
                </a:solidFill>
              </a:rPr>
              <a:t>同学：李莉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smtClean="0">
                <a:solidFill>
                  <a:srgbClr val="741A02"/>
                </a:solidFill>
              </a:rPr>
              <a:t>2012</a:t>
            </a:r>
            <a:r>
              <a:rPr lang="zh-CN" altLang="en-US" sz="2400" smtClean="0">
                <a:solidFill>
                  <a:srgbClr val="741A02"/>
                </a:solidFill>
              </a:rPr>
              <a:t>年</a:t>
            </a:r>
            <a:r>
              <a:rPr lang="en-US" altLang="zh-CN" sz="2400" smtClean="0">
                <a:solidFill>
                  <a:srgbClr val="741A02"/>
                </a:solidFill>
              </a:rPr>
              <a:t>5</a:t>
            </a:r>
            <a:r>
              <a:rPr lang="zh-CN" altLang="en-US" sz="2400" smtClean="0">
                <a:solidFill>
                  <a:srgbClr val="741A02"/>
                </a:solidFill>
              </a:rPr>
              <a:t>月</a:t>
            </a:r>
            <a:r>
              <a:rPr lang="en-US" altLang="zh-CN" sz="2400" smtClean="0">
                <a:solidFill>
                  <a:srgbClr val="741A02"/>
                </a:solidFill>
              </a:rPr>
              <a:t>10</a:t>
            </a:r>
            <a:r>
              <a:rPr lang="zh-CN" altLang="en-US" sz="2400" smtClean="0">
                <a:solidFill>
                  <a:srgbClr val="741A02"/>
                </a:solidFill>
              </a:rPr>
              <a:t>日</a:t>
            </a:r>
            <a:endParaRPr lang="zh-CN" altLang="en-US" sz="2000" smtClean="0">
              <a:solidFill>
                <a:srgbClr val="741A02"/>
              </a:solidFill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en-US" altLang="zh-CN" sz="2400" smtClean="0">
              <a:solidFill>
                <a:srgbClr val="741A02"/>
              </a:solidFill>
            </a:endParaRPr>
          </a:p>
        </p:txBody>
      </p:sp>
      <p:grpSp>
        <p:nvGrpSpPr>
          <p:cNvPr id="17413" name="Group 5"/>
          <p:cNvGrpSpPr/>
          <p:nvPr/>
        </p:nvGrpSpPr>
        <p:grpSpPr bwMode="auto">
          <a:xfrm>
            <a:off x="684213" y="260350"/>
            <a:ext cx="3887787" cy="1843088"/>
            <a:chOff x="295" y="255"/>
            <a:chExt cx="2449" cy="1161"/>
          </a:xfrm>
        </p:grpSpPr>
        <p:sp>
          <p:nvSpPr>
            <p:cNvPr id="17414" name="WordArt 6"/>
            <p:cNvSpPr>
              <a:spLocks noChangeArrowheads="1" noChangeShapeType="1" noTextEdit="1"/>
            </p:cNvSpPr>
            <p:nvPr/>
          </p:nvSpPr>
          <p:spPr bwMode="auto">
            <a:xfrm rot="-695754">
              <a:off x="1338" y="255"/>
              <a:ext cx="1406" cy="862"/>
            </a:xfrm>
            <a:prstGeom prst="rect">
              <a:avLst/>
            </a:prstGeom>
          </p:spPr>
          <p:txBody>
            <a:bodyPr wrap="none" fromWordArt="1">
              <a:prstTxWarp prst="textFadeLeft">
                <a:avLst>
                  <a:gd name="adj" fmla="val 33333"/>
                </a:avLst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kern="10" smtClean="0">
                  <a:ln w="12700">
                    <a:solidFill>
                      <a:srgbClr val="EAEAEA"/>
                    </a:solidFill>
                    <a:round/>
                  </a:ln>
                  <a:gradFill rotWithShape="0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695754" scaled="1"/>
                  </a:gradFill>
                  <a:effectLst>
                    <a:outerShdw dist="35921" dir="2700000" sy="50000" kx="2115830" algn="bl" rotWithShape="0">
                      <a:srgbClr val="C0C0C0">
                        <a:alpha val="80000"/>
                      </a:srgbClr>
                    </a:outerShdw>
                  </a:effectLst>
                  <a:latin typeface="宋体" panose="02010600030101010101" pitchFamily="2" charset="-122"/>
                </a:rPr>
                <a:t>找错</a:t>
              </a:r>
            </a:p>
          </p:txBody>
        </p:sp>
        <p:pic>
          <p:nvPicPr>
            <p:cNvPr id="17415" name="Picture 7" descr="MC90038358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" y="527"/>
              <a:ext cx="907" cy="889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7417" name="WordArt 9"/>
          <p:cNvSpPr>
            <a:spLocks noChangeArrowheads="1" noChangeShapeType="1" noTextEdit="1"/>
          </p:cNvSpPr>
          <p:nvPr/>
        </p:nvSpPr>
        <p:spPr bwMode="auto">
          <a:xfrm>
            <a:off x="5580063" y="765175"/>
            <a:ext cx="2592387" cy="936625"/>
          </a:xfrm>
          <a:prstGeom prst="rect">
            <a:avLst/>
          </a:prstGeom>
          <a:extLst>
            <a:ext uri="{AF507438-7753-43E0-B8FC-AC1667EBCBE1}">
              <a14:hiddenEffects xmlns=""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Deflate">
              <a:avLst>
                <a:gd name="adj" fmla="val 1875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  <a:contourClr>
                <a:srgbClr val="FFFFCC"/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kern="10" smtClean="0">
                <a:ln w="9525">
                  <a:rou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宋体" panose="02010600030101010101" pitchFamily="2" charset="-122"/>
              </a:rPr>
              <a:t>练习（五）</a:t>
            </a:r>
          </a:p>
        </p:txBody>
      </p:sp>
      <p:pic>
        <p:nvPicPr>
          <p:cNvPr id="17418" name="Picture 10" descr="MC900432671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9788" y="6092825"/>
            <a:ext cx="782637" cy="7826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420" name="Group 12"/>
          <p:cNvGrpSpPr/>
          <p:nvPr/>
        </p:nvGrpSpPr>
        <p:grpSpPr bwMode="auto">
          <a:xfrm>
            <a:off x="4932363" y="2276475"/>
            <a:ext cx="3600450" cy="4117975"/>
            <a:chOff x="3107" y="1434"/>
            <a:chExt cx="2268" cy="2594"/>
          </a:xfrm>
        </p:grpSpPr>
        <p:sp>
          <p:nvSpPr>
            <p:cNvPr id="17416" name="Text Box 8"/>
            <p:cNvSpPr txBox="1">
              <a:spLocks noChangeArrowheads="1"/>
            </p:cNvSpPr>
            <p:nvPr/>
          </p:nvSpPr>
          <p:spPr bwMode="auto">
            <a:xfrm>
              <a:off x="3107" y="1434"/>
              <a:ext cx="2268" cy="2594"/>
            </a:xfrm>
            <a:prstGeom prst="rect">
              <a:avLst/>
            </a:prstGeom>
            <a:noFill/>
            <a:ln w="9525" algn="ctr">
              <a:solidFill>
                <a:srgbClr val="000000"/>
              </a:solidFill>
              <a:miter lim="800000"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</a:pPr>
              <a:endParaRPr lang="en-US" altLang="zh-CN" sz="2400" smtClean="0">
                <a:solidFill>
                  <a:srgbClr val="000066"/>
                </a:solidFill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smtClean="0">
                  <a:solidFill>
                    <a:srgbClr val="000000"/>
                  </a:solidFill>
                </a:rPr>
                <a:t>王红：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smtClean="0">
                <a:solidFill>
                  <a:srgbClr val="000000"/>
                </a:solidFill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smtClean="0">
                  <a:solidFill>
                    <a:srgbClr val="000000"/>
                  </a:solidFill>
                </a:rPr>
                <a:t>        请你明天上午八点在二商店门口等我。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smtClean="0">
                <a:solidFill>
                  <a:srgbClr val="000000"/>
                </a:solidFill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 smtClean="0">
                <a:solidFill>
                  <a:srgbClr val="000000"/>
                </a:solidFill>
              </a:endParaRPr>
            </a:p>
            <a:p>
              <a:pPr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smtClean="0">
                  <a:solidFill>
                    <a:srgbClr val="000000"/>
                  </a:solidFill>
                </a:rPr>
                <a:t>同学：李莉</a:t>
              </a:r>
            </a:p>
            <a:p>
              <a:pPr algn="r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2400" smtClean="0">
                  <a:solidFill>
                    <a:srgbClr val="000000"/>
                  </a:solidFill>
                </a:rPr>
                <a:t>2012</a:t>
              </a:r>
              <a:r>
                <a:rPr lang="zh-CN" altLang="en-US" sz="2400" smtClean="0">
                  <a:solidFill>
                    <a:srgbClr val="000000"/>
                  </a:solidFill>
                </a:rPr>
                <a:t>年</a:t>
              </a:r>
              <a:r>
                <a:rPr lang="en-US" altLang="zh-CN" sz="2400" smtClean="0">
                  <a:solidFill>
                    <a:srgbClr val="000000"/>
                  </a:solidFill>
                </a:rPr>
                <a:t>5</a:t>
              </a:r>
              <a:r>
                <a:rPr lang="zh-CN" altLang="en-US" sz="2400" smtClean="0">
                  <a:solidFill>
                    <a:srgbClr val="000000"/>
                  </a:solidFill>
                </a:rPr>
                <a:t>月</a:t>
              </a:r>
              <a:r>
                <a:rPr lang="en-US" altLang="zh-CN" sz="2400" smtClean="0">
                  <a:solidFill>
                    <a:srgbClr val="000000"/>
                  </a:solidFill>
                </a:rPr>
                <a:t>10</a:t>
              </a:r>
              <a:r>
                <a:rPr lang="zh-CN" altLang="en-US" sz="2400" smtClean="0">
                  <a:solidFill>
                    <a:srgbClr val="000000"/>
                  </a:solidFill>
                </a:rPr>
                <a:t>日</a:t>
              </a:r>
            </a:p>
            <a:p>
              <a:pPr algn="ctr" fontAlgn="base">
                <a:spcBef>
                  <a:spcPct val="50000"/>
                </a:spcBef>
                <a:spcAft>
                  <a:spcPct val="0"/>
                </a:spcAft>
              </a:pPr>
              <a:endParaRPr lang="en-US" altLang="zh-CN" sz="2400" smtClean="0">
                <a:solidFill>
                  <a:srgbClr val="000000"/>
                </a:solidFill>
              </a:endParaRPr>
            </a:p>
          </p:txBody>
        </p:sp>
        <p:pic>
          <p:nvPicPr>
            <p:cNvPr id="17419" name="Picture 11" descr="MC90044215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40" y="1434"/>
              <a:ext cx="635" cy="635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3568857608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nimBg="1"/>
      <p:bldP spid="174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251218" y="0"/>
          <a:ext cx="2891227" cy="721217"/>
        </p:xfrm>
        <a:graphic>
          <a:graphicData uri="http://schemas.openxmlformats.org/drawingml/2006/table">
            <a:tbl>
              <a:tblPr firstRow="1" firstCol="1" bandRow="1"/>
              <a:tblGrid>
                <a:gridCol w="289122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2121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4200" b="1" kern="10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识字加油站</a:t>
                      </a:r>
                      <a:endParaRPr lang="zh-CN" sz="105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0" y="1970468"/>
          <a:ext cx="9144000" cy="2217573"/>
        </p:xfrm>
        <a:graphic>
          <a:graphicData uri="http://schemas.openxmlformats.org/drawingml/2006/table">
            <a:tbl>
              <a:tblPr firstRow="1" firstCol="1" bandRow="1"/>
              <a:tblGrid>
                <a:gridCol w="9144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1757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altLang="zh-CN" sz="3200" kern="100" smtClean="0">
                        <a:effectLst/>
                        <a:latin typeface="Calibri" panose="020F0502020204030204" pitchFamily="34" charset="0"/>
                        <a:ea typeface="方正楷体拼音字库01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9600" kern="100" smtClean="0">
                          <a:effectLst/>
                          <a:latin typeface="方正楷体拼音字库01" panose="03000509000000000000" pitchFamily="65" charset="-122"/>
                          <a:ea typeface="方正楷体拼音字库01" panose="03000509000000000000" pitchFamily="65" charset="-122"/>
                          <a:cs typeface="Times New Roman" panose="02020603050405020304" pitchFamily="18" charset="0"/>
                        </a:rPr>
                        <a:t>昌铺调硬卧限乘</a:t>
                      </a:r>
                      <a:endParaRPr lang="zh-CN" sz="9600" kern="100">
                        <a:effectLst/>
                        <a:latin typeface="方正楷体拼音字库01" panose="03000509000000000000" pitchFamily="65" charset="-122"/>
                        <a:ea typeface="方正楷体拼音字库01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403903630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1187450" y="1916113"/>
            <a:ext cx="5975350" cy="1054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mtClean="0">
                <a:solidFill>
                  <a:srgbClr val="0033CC"/>
                </a:solidFill>
                <a:latin typeface="Tahoma" panose="020B0604030504040204" pitchFamily="34" charset="0"/>
              </a:rPr>
              <a:t>请你帮助他写一份留言条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mtClean="0">
                <a:solidFill>
                  <a:srgbClr val="0033CC"/>
                </a:solidFill>
                <a:latin typeface="Tahoma" panose="020B0604030504040204" pitchFamily="34" charset="0"/>
              </a:rPr>
              <a:t>（</a:t>
            </a:r>
            <a:r>
              <a:rPr lang="en-US" altLang="zh-CN" smtClean="0">
                <a:solidFill>
                  <a:srgbClr val="0033CC"/>
                </a:solidFill>
                <a:latin typeface="Tahoma" panose="020B0604030504040204" pitchFamily="34" charset="0"/>
              </a:rPr>
              <a:t>1</a:t>
            </a:r>
            <a:r>
              <a:rPr lang="zh-CN" altLang="en-US" smtClean="0">
                <a:solidFill>
                  <a:srgbClr val="0033CC"/>
                </a:solidFill>
                <a:latin typeface="Tahoma" panose="020B0604030504040204" pitchFamily="34" charset="0"/>
              </a:rPr>
              <a:t>）小方到医院看望爸爸，晚上八点才能回来，可妈妈没在家。</a:t>
            </a: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1187450" y="3860800"/>
            <a:ext cx="7129463" cy="20272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mtClean="0">
                <a:solidFill>
                  <a:srgbClr val="000000"/>
                </a:solidFill>
                <a:latin typeface="Tahoma" panose="020B0604030504040204" pitchFamily="34" charset="0"/>
              </a:rPr>
              <a:t>留言条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mtClean="0">
                <a:solidFill>
                  <a:srgbClr val="000000"/>
                </a:solidFill>
                <a:latin typeface="Tahoma" panose="020B0604030504040204" pitchFamily="34" charset="0"/>
              </a:rPr>
              <a:t>妈妈：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mtClean="0">
                <a:solidFill>
                  <a:srgbClr val="000000"/>
                </a:solidFill>
                <a:latin typeface="Tahoma" panose="020B0604030504040204" pitchFamily="34" charset="0"/>
              </a:rPr>
              <a:t>       我要到医院去看望爸爸，晚上八点才能回来，请不要担心。</a:t>
            </a:r>
          </a:p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mtClean="0">
                <a:solidFill>
                  <a:srgbClr val="000000"/>
                </a:solidFill>
                <a:latin typeface="Tahoma" panose="020B0604030504040204" pitchFamily="34" charset="0"/>
              </a:rPr>
              <a:t>儿子：小方</a:t>
            </a:r>
          </a:p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mtClean="0">
                <a:solidFill>
                  <a:srgbClr val="000000"/>
                </a:solidFill>
                <a:latin typeface="Tahoma" panose="020B0604030504040204" pitchFamily="34" charset="0"/>
              </a:rPr>
              <a:t>2012</a:t>
            </a:r>
            <a:r>
              <a:rPr lang="zh-CN" altLang="en-US" smtClean="0">
                <a:solidFill>
                  <a:srgbClr val="000000"/>
                </a:solidFill>
                <a:latin typeface="Tahoma" panose="020B0604030504040204" pitchFamily="34" charset="0"/>
              </a:rPr>
              <a:t>年</a:t>
            </a:r>
            <a:r>
              <a:rPr lang="en-US" altLang="zh-CN" smtClean="0">
                <a:solidFill>
                  <a:srgbClr val="000000"/>
                </a:solidFill>
                <a:latin typeface="Tahoma" panose="020B0604030504040204" pitchFamily="34" charset="0"/>
              </a:rPr>
              <a:t>5</a:t>
            </a:r>
            <a:r>
              <a:rPr lang="zh-CN" altLang="en-US" smtClean="0">
                <a:solidFill>
                  <a:srgbClr val="000000"/>
                </a:solidFill>
                <a:latin typeface="Tahoma" panose="020B0604030504040204" pitchFamily="34" charset="0"/>
              </a:rPr>
              <a:t>月</a:t>
            </a:r>
            <a:r>
              <a:rPr lang="en-US" altLang="zh-CN" smtClean="0">
                <a:solidFill>
                  <a:srgbClr val="000000"/>
                </a:solidFill>
                <a:latin typeface="Tahoma" panose="020B0604030504040204" pitchFamily="34" charset="0"/>
              </a:rPr>
              <a:t>10</a:t>
            </a:r>
            <a:r>
              <a:rPr lang="zh-CN" altLang="en-US" smtClean="0">
                <a:solidFill>
                  <a:srgbClr val="000000"/>
                </a:solidFill>
                <a:latin typeface="Tahoma" panose="020B0604030504040204" pitchFamily="34" charset="0"/>
              </a:rPr>
              <a:t>日</a:t>
            </a:r>
          </a:p>
        </p:txBody>
      </p:sp>
      <p:sp>
        <p:nvSpPr>
          <p:cNvPr id="11268" name="WordArt 4"/>
          <p:cNvSpPr>
            <a:spLocks noChangeArrowheads="1" noChangeShapeType="1" noTextEdit="1"/>
          </p:cNvSpPr>
          <p:nvPr/>
        </p:nvSpPr>
        <p:spPr bwMode="auto">
          <a:xfrm>
            <a:off x="3492500" y="549275"/>
            <a:ext cx="2257425" cy="8715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806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kern="10" smtClean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汉仪柏青体简"/>
                <a:ea typeface="新宋体" panose="02010609030101010101" pitchFamily="49" charset="-122"/>
              </a:rPr>
              <a:t>练习</a:t>
            </a:r>
          </a:p>
        </p:txBody>
      </p:sp>
      <p:pic>
        <p:nvPicPr>
          <p:cNvPr id="11269" name="Picture 5" descr="MC900432671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5734050"/>
            <a:ext cx="782637" cy="7826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28950953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 animBg="1"/>
      <p:bldP spid="1126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1403350" y="1412875"/>
            <a:ext cx="6337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mtClean="0">
                <a:solidFill>
                  <a:srgbClr val="0033CC"/>
                </a:solidFill>
                <a:latin typeface="Tahoma" panose="020B0604030504040204" pitchFamily="34" charset="0"/>
              </a:rPr>
              <a:t>（</a:t>
            </a:r>
            <a:r>
              <a:rPr lang="en-US" altLang="zh-CN" smtClean="0">
                <a:solidFill>
                  <a:srgbClr val="0033CC"/>
                </a:solidFill>
                <a:latin typeface="Tahoma" panose="020B0604030504040204" pitchFamily="34" charset="0"/>
              </a:rPr>
              <a:t>2</a:t>
            </a:r>
            <a:r>
              <a:rPr lang="zh-CN" altLang="en-US" smtClean="0">
                <a:solidFill>
                  <a:srgbClr val="0033CC"/>
                </a:solidFill>
                <a:latin typeface="Tahoma" panose="020B0604030504040204" pitchFamily="34" charset="0"/>
              </a:rPr>
              <a:t>）</a:t>
            </a:r>
            <a:r>
              <a:rPr lang="zh-CN" altLang="en-US" u="sng" smtClean="0">
                <a:solidFill>
                  <a:srgbClr val="741A02"/>
                </a:solidFill>
                <a:latin typeface="Tahoma" panose="020B0604030504040204" pitchFamily="34" charset="0"/>
              </a:rPr>
              <a:t>小朋</a:t>
            </a:r>
            <a:r>
              <a:rPr lang="zh-CN" altLang="en-US" smtClean="0">
                <a:solidFill>
                  <a:srgbClr val="0033CC"/>
                </a:solidFill>
                <a:latin typeface="Tahoma" panose="020B0604030504040204" pitchFamily="34" charset="0"/>
              </a:rPr>
              <a:t>接到</a:t>
            </a:r>
            <a:r>
              <a:rPr lang="zh-CN" altLang="en-US" u="sng" smtClean="0">
                <a:solidFill>
                  <a:srgbClr val="9900CC"/>
                </a:solidFill>
                <a:latin typeface="Tahoma" panose="020B0604030504040204" pitchFamily="34" charset="0"/>
              </a:rPr>
              <a:t>小红</a:t>
            </a:r>
            <a:r>
              <a:rPr lang="zh-CN" altLang="en-US" smtClean="0">
                <a:solidFill>
                  <a:srgbClr val="0033CC"/>
                </a:solidFill>
                <a:latin typeface="Tahoma" panose="020B0604030504040204" pitchFamily="34" charset="0"/>
              </a:rPr>
              <a:t>的电话，叫他去公园玩，可妈妈不在家。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1331913" y="2781300"/>
            <a:ext cx="6697662" cy="2439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mtClean="0">
                <a:solidFill>
                  <a:srgbClr val="000000"/>
                </a:solidFill>
                <a:latin typeface="Tahoma" panose="020B0604030504040204" pitchFamily="34" charset="0"/>
              </a:rPr>
              <a:t>留言条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mtClean="0">
                <a:solidFill>
                  <a:srgbClr val="000000"/>
                </a:solidFill>
                <a:latin typeface="Tahoma" panose="020B0604030504040204" pitchFamily="34" charset="0"/>
              </a:rPr>
              <a:t>妈妈：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mtClean="0">
                <a:solidFill>
                  <a:srgbClr val="000000"/>
                </a:solidFill>
                <a:latin typeface="Tahoma" panose="020B0604030504040204" pitchFamily="34" charset="0"/>
              </a:rPr>
              <a:t>       我和小红要去公园玩，请不要担心。</a:t>
            </a:r>
          </a:p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mtClean="0">
                <a:solidFill>
                  <a:srgbClr val="000000"/>
                </a:solidFill>
                <a:latin typeface="Tahoma" panose="020B0604030504040204" pitchFamily="34" charset="0"/>
              </a:rPr>
              <a:t>儿子：小朋</a:t>
            </a:r>
          </a:p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mtClean="0">
                <a:solidFill>
                  <a:srgbClr val="000000"/>
                </a:solidFill>
                <a:latin typeface="Tahoma" panose="020B0604030504040204" pitchFamily="34" charset="0"/>
              </a:rPr>
              <a:t>×</a:t>
            </a:r>
            <a:r>
              <a:rPr lang="zh-CN" altLang="en-US" smtClean="0">
                <a:solidFill>
                  <a:srgbClr val="000000"/>
                </a:solidFill>
                <a:latin typeface="Tahoma" panose="020B0604030504040204" pitchFamily="34" charset="0"/>
              </a:rPr>
              <a:t>年</a:t>
            </a:r>
            <a:r>
              <a:rPr lang="en-US" altLang="zh-CN" smtClean="0">
                <a:solidFill>
                  <a:srgbClr val="000000"/>
                </a:solidFill>
                <a:latin typeface="Tahoma" panose="020B0604030504040204" pitchFamily="34" charset="0"/>
              </a:rPr>
              <a:t>×</a:t>
            </a:r>
            <a:r>
              <a:rPr lang="zh-CN" altLang="en-US" smtClean="0">
                <a:solidFill>
                  <a:srgbClr val="000000"/>
                </a:solidFill>
                <a:latin typeface="Tahoma" panose="020B0604030504040204" pitchFamily="34" charset="0"/>
              </a:rPr>
              <a:t>月</a:t>
            </a:r>
            <a:r>
              <a:rPr lang="en-US" altLang="zh-CN" smtClean="0">
                <a:solidFill>
                  <a:srgbClr val="000000"/>
                </a:solidFill>
                <a:latin typeface="Tahoma" panose="020B0604030504040204" pitchFamily="34" charset="0"/>
              </a:rPr>
              <a:t>×</a:t>
            </a:r>
            <a:r>
              <a:rPr lang="zh-CN" altLang="en-US" smtClean="0">
                <a:solidFill>
                  <a:srgbClr val="000000"/>
                </a:solidFill>
                <a:latin typeface="Tahoma" panose="020B0604030504040204" pitchFamily="34" charset="0"/>
              </a:rPr>
              <a:t>日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altLang="zh-CN" smtClean="0">
              <a:solidFill>
                <a:srgbClr val="000000"/>
              </a:solidFill>
              <a:latin typeface="Tahoma" panose="020B0604030504040204" pitchFamily="34" charset="0"/>
            </a:endParaRPr>
          </a:p>
        </p:txBody>
      </p:sp>
      <p:pic>
        <p:nvPicPr>
          <p:cNvPr id="12292" name="Picture 4" descr="MC900432671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5734050"/>
            <a:ext cx="782637" cy="7826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97800482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367129" y="429519"/>
          <a:ext cx="1296780" cy="649774"/>
        </p:xfrm>
        <a:graphic>
          <a:graphicData uri="http://schemas.openxmlformats.org/drawingml/2006/table">
            <a:tbl>
              <a:tblPr firstRow="1" firstCol="1" bandRow="1"/>
              <a:tblGrid>
                <a:gridCol w="12967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64977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4200" b="1" kern="10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写话</a:t>
                      </a:r>
                      <a:endParaRPr lang="zh-CN" sz="105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206937" y="1033605"/>
            <a:ext cx="896912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571500" indent="-571500" algn="ctr">
              <a:buFont typeface="Wingdings" panose="05000000000000000000" pitchFamily="2" charset="2"/>
              <a:buChar char="l"/>
            </a:pPr>
            <a:r>
              <a:rPr lang="zh-CN" altLang="en-US" sz="400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选择下面一种情况，写一张</a:t>
            </a:r>
            <a:r>
              <a:rPr lang="zh-CN" altLang="en-US" sz="4000" b="0" cap="none" spc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留言条。</a:t>
            </a:r>
            <a:endParaRPr lang="zh-CN" altLang="en-US" sz="4000" b="0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6937" y="2278439"/>
            <a:ext cx="602280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685800" indent="-685800">
              <a:buFont typeface="Wingdings" panose="05000000000000000000" pitchFamily="2" charset="2"/>
              <a:buChar char="u"/>
            </a:pPr>
            <a:r>
              <a:rPr lang="zh-CN" altLang="en-US" sz="4000" b="1" cap="none" spc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去办公室，老师不在。</a:t>
            </a:r>
            <a:endParaRPr lang="zh-CN" altLang="en-US" sz="4000" b="1" cap="none" spc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9498" y="3149786"/>
            <a:ext cx="9144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685800" indent="-6858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4000" b="1" cap="none" spc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通知小芳明天上午九点到校参加书法小组的活动，但是她家里没有人。</a:t>
            </a:r>
            <a:endParaRPr lang="zh-CN" altLang="en-US" sz="4000" b="1" cap="none" spc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58149047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367128" y="429518"/>
          <a:ext cx="2401831" cy="703823"/>
        </p:xfrm>
        <a:graphic>
          <a:graphicData uri="http://schemas.openxmlformats.org/drawingml/2006/table">
            <a:tbl>
              <a:tblPr firstRow="1" firstCol="1" bandRow="1"/>
              <a:tblGrid>
                <a:gridCol w="240183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382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4200" b="1" kern="10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我的发现</a:t>
                      </a:r>
                      <a:endParaRPr lang="zh-CN" sz="105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1485709" y="1255389"/>
            <a:ext cx="5908989" cy="87735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571500" indent="-571500" algn="ctr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4000" b="1" cap="none" spc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白色</a:t>
            </a:r>
            <a:r>
              <a:rPr lang="en-US" altLang="zh-CN" sz="4000" b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-</a:t>
            </a:r>
            <a:r>
              <a:rPr lang="zh-CN" altLang="en-US" sz="4000" b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雪白 米白，奶白</a:t>
            </a:r>
            <a:endParaRPr lang="zh-CN" altLang="en-US" sz="4000" b="1" cap="none" spc="0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方正楷体拼音字库01" panose="03000509000000000000" pitchFamily="65" charset="-122"/>
              <a:ea typeface="方正楷体拼音字库01" panose="03000509000000000000" pitchFamily="65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79677"/>
            <a:ext cx="3541222" cy="23650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4808" y="3462192"/>
            <a:ext cx="4201830" cy="23650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2700" y="4260214"/>
            <a:ext cx="3374505" cy="236503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70797916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367128" y="429518"/>
          <a:ext cx="2401831" cy="703823"/>
        </p:xfrm>
        <a:graphic>
          <a:graphicData uri="http://schemas.openxmlformats.org/drawingml/2006/table">
            <a:tbl>
              <a:tblPr firstRow="1" firstCol="1" bandRow="1"/>
              <a:tblGrid>
                <a:gridCol w="240183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382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4200" b="1" kern="10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我的发现</a:t>
                      </a:r>
                      <a:endParaRPr lang="zh-CN" sz="105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1385955" y="1222528"/>
            <a:ext cx="590899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571500" indent="-571500" algn="ctr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4000" b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红色</a:t>
            </a:r>
            <a:r>
              <a:rPr lang="en-US" altLang="zh-CN" sz="4000" b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-</a:t>
            </a:r>
            <a:r>
              <a:rPr lang="zh-CN" altLang="en-US" sz="4000" b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火红 桃红，枣红</a:t>
            </a:r>
            <a:endParaRPr lang="zh-CN" altLang="en-US" sz="4000" b="1" cap="none" spc="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方正楷体拼音字库01" panose="03000509000000000000" pitchFamily="65" charset="-122"/>
              <a:ea typeface="方正楷体拼音字库01" panose="03000509000000000000" pitchFamily="65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727" t="43115" r="14001" b="4250"/>
          <a:stretch>
            <a:fillRect/>
          </a:stretch>
        </p:blipFill>
        <p:spPr>
          <a:xfrm>
            <a:off x="0" y="2238191"/>
            <a:ext cx="3466553" cy="22008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4065" y="3253854"/>
            <a:ext cx="3112770" cy="199217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4138" y="3788110"/>
            <a:ext cx="3200861" cy="238409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55968920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68588" y="1234486"/>
            <a:ext cx="5652508" cy="87735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571500" indent="-571500" algn="ctr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黄色</a:t>
            </a:r>
            <a:r>
              <a:rPr lang="en-US" altLang="zh-CN" sz="4000" b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-</a:t>
            </a:r>
            <a:r>
              <a:rPr lang="zh-CN" altLang="en-US" sz="4000" b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土黄 鹅黄 金黄</a:t>
            </a:r>
            <a:endParaRPr lang="zh-CN" altLang="en-US" sz="4000" b="1" cap="none" spc="0">
              <a:ln w="10160">
                <a:solidFill>
                  <a:schemeClr val="accent5"/>
                </a:solidFill>
                <a:prstDash val="solid"/>
              </a:ln>
              <a:solidFill>
                <a:srgbClr val="FFC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方正楷体拼音字库01" panose="03000509000000000000" pitchFamily="65" charset="-122"/>
              <a:ea typeface="方正楷体拼音字库01" panose="03000509000000000000" pitchFamily="65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367128" y="429518"/>
          <a:ext cx="2401831" cy="703823"/>
        </p:xfrm>
        <a:graphic>
          <a:graphicData uri="http://schemas.openxmlformats.org/drawingml/2006/table">
            <a:tbl>
              <a:tblPr firstRow="1" firstCol="1" bandRow="1"/>
              <a:tblGrid>
                <a:gridCol w="240183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382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4200" b="1" kern="10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我的发现</a:t>
                      </a:r>
                      <a:endParaRPr lang="zh-CN" sz="105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929" y="2539884"/>
            <a:ext cx="3333750" cy="2476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l="38457" b="22793"/>
          <a:stretch>
            <a:fillRect/>
          </a:stretch>
        </p:blipFill>
        <p:spPr>
          <a:xfrm>
            <a:off x="2776451" y="3192280"/>
            <a:ext cx="3585114" cy="299238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/>
          <a:srcRect b="5086"/>
          <a:stretch>
            <a:fillRect/>
          </a:stretch>
        </p:blipFill>
        <p:spPr>
          <a:xfrm>
            <a:off x="5290019" y="4265438"/>
            <a:ext cx="4062153" cy="257162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88589623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367128" y="429518"/>
          <a:ext cx="2401831" cy="703823"/>
        </p:xfrm>
        <a:graphic>
          <a:graphicData uri="http://schemas.openxmlformats.org/drawingml/2006/table">
            <a:tbl>
              <a:tblPr firstRow="1" firstCol="1" bandRow="1"/>
              <a:tblGrid>
                <a:gridCol w="240183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382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4200" b="1" kern="10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我的发现</a:t>
                      </a:r>
                      <a:endParaRPr lang="zh-CN" sz="105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1552210" y="1191416"/>
            <a:ext cx="5652508" cy="87735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571500" indent="-571500" algn="ctr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4000" b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绿色</a:t>
            </a:r>
            <a:r>
              <a:rPr lang="en-US" altLang="zh-CN" sz="4000" b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-</a:t>
            </a:r>
            <a:r>
              <a:rPr lang="zh-CN" altLang="en-US" sz="4000" b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草绿 翠绿 墨绿</a:t>
            </a:r>
            <a:endParaRPr lang="zh-CN" altLang="en-US" sz="4000" b="1" cap="none" spc="0">
              <a:ln w="10160">
                <a:solidFill>
                  <a:schemeClr val="accent5"/>
                </a:solidFill>
                <a:prstDash val="solid"/>
              </a:ln>
              <a:solidFill>
                <a:srgbClr val="00B05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方正楷体拼音字库01" panose="03000509000000000000" pitchFamily="65" charset="-122"/>
              <a:ea typeface="方正楷体拼音字库01" panose="03000509000000000000" pitchFamily="65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/>
          <a:srcRect b="4929"/>
          <a:stretch>
            <a:fillRect/>
          </a:stretch>
        </p:blipFill>
        <p:spPr>
          <a:xfrm>
            <a:off x="199506" y="2683307"/>
            <a:ext cx="3466167" cy="220457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4426" y="3115568"/>
            <a:ext cx="3684674" cy="262021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645" y="2847570"/>
            <a:ext cx="3265722" cy="28289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33803983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85708" y="3645177"/>
            <a:ext cx="5652508" cy="87735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571500" indent="-571500" algn="ctr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40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黄色</a:t>
            </a:r>
            <a:r>
              <a:rPr lang="en-US" altLang="zh-CN" sz="4000" b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-</a:t>
            </a:r>
            <a:r>
              <a:rPr lang="zh-CN" altLang="en-US" sz="4000" b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土黄 鹅黄 金黄</a:t>
            </a:r>
            <a:endParaRPr lang="zh-CN" altLang="en-US" sz="4000" b="1" cap="none" spc="0">
              <a:ln w="10160">
                <a:solidFill>
                  <a:schemeClr val="accent5"/>
                </a:solidFill>
                <a:prstDash val="solid"/>
              </a:ln>
              <a:solidFill>
                <a:srgbClr val="FFC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方正楷体拼音字库01" panose="03000509000000000000" pitchFamily="65" charset="-122"/>
              <a:ea typeface="方正楷体拼音字库01" panose="03000509000000000000" pitchFamily="65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367128" y="429518"/>
          <a:ext cx="2401831" cy="703823"/>
        </p:xfrm>
        <a:graphic>
          <a:graphicData uri="http://schemas.openxmlformats.org/drawingml/2006/table">
            <a:tbl>
              <a:tblPr firstRow="1" firstCol="1" bandRow="1"/>
              <a:tblGrid>
                <a:gridCol w="240183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382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4200" b="1" kern="10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我的发现</a:t>
                      </a:r>
                      <a:endParaRPr lang="zh-CN" sz="105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1485708" y="2336433"/>
            <a:ext cx="590899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571500" indent="-571500" algn="ctr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4000" b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红色</a:t>
            </a:r>
            <a:r>
              <a:rPr lang="en-US" altLang="zh-CN" sz="4000" b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-</a:t>
            </a:r>
            <a:r>
              <a:rPr lang="zh-CN" altLang="en-US" sz="4000" b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火红 桃红，枣红</a:t>
            </a:r>
            <a:endParaRPr lang="zh-CN" altLang="en-US" sz="4000" b="1" cap="none" spc="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方正楷体拼音字库01" panose="03000509000000000000" pitchFamily="65" charset="-122"/>
              <a:ea typeface="方正楷体拼音字库01" panose="03000509000000000000" pitchFamily="65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85709" y="1255389"/>
            <a:ext cx="5908989" cy="87735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571500" indent="-571500" algn="ctr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4000" b="1" cap="none" spc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白色</a:t>
            </a:r>
            <a:r>
              <a:rPr lang="en-US" altLang="zh-CN" sz="4000" b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-</a:t>
            </a:r>
            <a:r>
              <a:rPr lang="zh-CN" altLang="en-US" sz="4000" b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雪白 米白，奶白</a:t>
            </a:r>
            <a:endParaRPr lang="zh-CN" altLang="en-US" sz="4000" b="1" cap="none" spc="0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方正楷体拼音字库01" panose="03000509000000000000" pitchFamily="65" charset="-122"/>
              <a:ea typeface="方正楷体拼音字库01" panose="03000509000000000000" pitchFamily="65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85708" y="5164899"/>
            <a:ext cx="5652508" cy="87735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571500" indent="-571500" algn="ctr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4000" b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绿色</a:t>
            </a:r>
            <a:r>
              <a:rPr lang="en-US" altLang="zh-CN" sz="4000" b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-</a:t>
            </a:r>
            <a:r>
              <a:rPr lang="zh-CN" altLang="en-US" sz="4000" b="1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草绿 翠绿 墨绿</a:t>
            </a:r>
            <a:endParaRPr lang="zh-CN" altLang="en-US" sz="4000" b="1" cap="none" spc="0">
              <a:ln w="10160">
                <a:solidFill>
                  <a:schemeClr val="accent5"/>
                </a:solidFill>
                <a:prstDash val="solid"/>
              </a:ln>
              <a:solidFill>
                <a:srgbClr val="00B05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方正楷体拼音字库01" panose="03000509000000000000" pitchFamily="65" charset="-122"/>
              <a:ea typeface="方正楷体拼音字库01" panose="03000509000000000000" pitchFamily="65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66528907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393697" y="1343066"/>
            <a:ext cx="430117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b="1" cap="none" spc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桂林山水甲天下。</a:t>
            </a:r>
            <a:endParaRPr lang="zh-CN" altLang="en-US" sz="4000" b="1" cap="none" spc="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方正楷体拼音字库01" panose="03000509000000000000" pitchFamily="65" charset="-122"/>
              <a:ea typeface="方正楷体拼音字库01" panose="03000509000000000000" pitchFamily="65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367128" y="429518"/>
          <a:ext cx="2401831" cy="703823"/>
        </p:xfrm>
        <a:graphic>
          <a:graphicData uri="http://schemas.openxmlformats.org/drawingml/2006/table">
            <a:tbl>
              <a:tblPr firstRow="1" firstCol="1" bandRow="1"/>
              <a:tblGrid>
                <a:gridCol w="240183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382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4200" b="1" kern="10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日积月累</a:t>
                      </a:r>
                      <a:endParaRPr lang="zh-CN" sz="105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2393697" y="2852075"/>
            <a:ext cx="533030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b="1" cap="none" spc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上有天堂，下有苏杭。</a:t>
            </a:r>
            <a:endParaRPr lang="zh-CN" altLang="en-US" sz="4000" b="1" cap="none" spc="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方正楷体拼音字库01" panose="03000509000000000000" pitchFamily="65" charset="-122"/>
              <a:ea typeface="方正楷体拼音字库01" panose="03000509000000000000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93697" y="4361085"/>
            <a:ext cx="4301177" cy="18006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b="1" cap="none" spc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五岳归来不看山，</a:t>
            </a:r>
            <a:endParaRPr lang="en-US" altLang="zh-CN" sz="4000" b="1" cap="none" spc="0" smtClean="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方正楷体拼音字库01" panose="03000509000000000000" pitchFamily="65" charset="-122"/>
              <a:ea typeface="方正楷体拼音字库01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 b="1" cap="none" spc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黄山归来不看岳。</a:t>
            </a:r>
            <a:endParaRPr lang="zh-CN" altLang="en-US" sz="4000" b="1" cap="none" spc="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方正楷体拼音字库01" panose="03000509000000000000" pitchFamily="65" charset="-122"/>
              <a:ea typeface="方正楷体拼音字库01" panose="03000509000000000000" pitchFamily="65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80699060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37641" y="351618"/>
            <a:ext cx="430117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b="1" cap="none" spc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桂林山水甲天下。</a:t>
            </a:r>
            <a:endParaRPr lang="zh-CN" altLang="en-US" sz="4000" b="1" cap="none" spc="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方正楷体拼音字库01" panose="03000509000000000000" pitchFamily="65" charset="-122"/>
              <a:ea typeface="方正楷体拼音字库01" panose="03000509000000000000" pitchFamily="65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367128" y="429518"/>
          <a:ext cx="2401831" cy="703823"/>
        </p:xfrm>
        <a:graphic>
          <a:graphicData uri="http://schemas.openxmlformats.org/drawingml/2006/table">
            <a:tbl>
              <a:tblPr firstRow="1" firstCol="1" bandRow="1"/>
              <a:tblGrid>
                <a:gridCol w="240183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382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4200" b="1" kern="10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日积月累</a:t>
                      </a:r>
                      <a:endParaRPr lang="zh-CN" sz="105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907" y="1478051"/>
            <a:ext cx="6368609" cy="504513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64597056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85238" y="0"/>
            <a:ext cx="71416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5400" b="1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操作</a:t>
            </a:r>
            <a:r>
              <a:rPr lang="zh-CN" altLang="en-US" sz="5400" b="1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动画，学习生字。</a:t>
            </a:r>
            <a:endParaRPr lang="zh-CN" altLang="en-US" sz="5400" b="1" cap="none" spc="0">
              <a:solidFill>
                <a:schemeClr val="accent4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ontrols>
      <p:control spid="38914" name="Object" r:id="rId2" imgW="6826765" imgH="4559492"/>
    </p:controls>
    <p:extLst>
      <p:ext uri="{BB962C8B-B14F-4D97-AF65-F5344CB8AC3E}">
        <p14:creationId xmlns="" xmlns:p14="http://schemas.microsoft.com/office/powerpoint/2010/main" val="1884368062"/>
      </p:ext>
    </p:extLst>
  </p:cSld>
  <p:clrMapOvr>
    <a:masterClrMapping/>
  </p:clrMapOvr>
  <p:transition spd="slow">
    <p:randomBar dir="vert"/>
    <p:sndAc>
      <p:stSnd>
        <p:snd r:embed="rId4" name="chimes.wav"/>
      </p:stSnd>
    </p:sndAc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367128" y="429518"/>
          <a:ext cx="2401831" cy="703823"/>
        </p:xfrm>
        <a:graphic>
          <a:graphicData uri="http://schemas.openxmlformats.org/drawingml/2006/table">
            <a:tbl>
              <a:tblPr firstRow="1" firstCol="1" bandRow="1"/>
              <a:tblGrid>
                <a:gridCol w="240183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382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4200" b="1" kern="10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日积月累</a:t>
                      </a:r>
                      <a:endParaRPr lang="zh-CN" sz="105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2138863" y="1378831"/>
            <a:ext cx="533030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b="1" cap="none" spc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上有天堂，下有苏杭。</a:t>
            </a:r>
            <a:endParaRPr lang="zh-CN" altLang="en-US" sz="4000" b="1" cap="none" spc="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方正楷体拼音字库01" panose="03000509000000000000" pitchFamily="65" charset="-122"/>
              <a:ea typeface="方正楷体拼音字库01" panose="03000509000000000000" pitchFamily="65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192" y="2394494"/>
            <a:ext cx="6842819" cy="427676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82391227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367128" y="429518"/>
          <a:ext cx="2401831" cy="703823"/>
        </p:xfrm>
        <a:graphic>
          <a:graphicData uri="http://schemas.openxmlformats.org/drawingml/2006/table">
            <a:tbl>
              <a:tblPr firstRow="1" firstCol="1" bandRow="1"/>
              <a:tblGrid>
                <a:gridCol w="240183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382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4200" b="1" kern="10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日积月累</a:t>
                      </a:r>
                      <a:endParaRPr lang="zh-CN" sz="105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2939254" y="637416"/>
            <a:ext cx="430117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b="1" cap="none" spc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五岳归来不看山，</a:t>
            </a:r>
            <a:endParaRPr lang="zh-CN" altLang="en-US" sz="4000" b="1" cap="none" spc="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方正楷体拼音字库01" panose="03000509000000000000" pitchFamily="65" charset="-122"/>
              <a:ea typeface="方正楷体拼音字库01" panose="03000509000000000000" pitchFamily="65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066" y="1653079"/>
            <a:ext cx="609600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349" y="6312505"/>
            <a:ext cx="78634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/>
              <a:t>中国的五大名山，指东岳泰山、西岳华山、南岳衡山、北岳恒山和中岳嵩山</a:t>
            </a:r>
          </a:p>
        </p:txBody>
      </p:sp>
    </p:spTree>
    <p:extLst>
      <p:ext uri="{BB962C8B-B14F-4D97-AF65-F5344CB8AC3E}">
        <p14:creationId xmlns="" xmlns:p14="http://schemas.microsoft.com/office/powerpoint/2010/main" val="3128327015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367128" y="429518"/>
          <a:ext cx="2401831" cy="703823"/>
        </p:xfrm>
        <a:graphic>
          <a:graphicData uri="http://schemas.openxmlformats.org/drawingml/2006/table">
            <a:tbl>
              <a:tblPr firstRow="1" firstCol="1" bandRow="1"/>
              <a:tblGrid>
                <a:gridCol w="240183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382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4200" b="1" kern="10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日积月累</a:t>
                      </a:r>
                      <a:endParaRPr lang="zh-CN" sz="105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3055165" y="573022"/>
            <a:ext cx="4301177" cy="87735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b="1" cap="none" spc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楷体拼音字库01" panose="03000509000000000000" pitchFamily="65" charset="-122"/>
                <a:ea typeface="方正楷体拼音字库01" panose="03000509000000000000" pitchFamily="65" charset="-122"/>
              </a:rPr>
              <a:t>黄山归来不看岳。</a:t>
            </a:r>
            <a:endParaRPr lang="zh-CN" altLang="en-US" sz="4000" b="1" cap="none" spc="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方正楷体拼音字库01" panose="03000509000000000000" pitchFamily="65" charset="-122"/>
              <a:ea typeface="方正楷体拼音字库01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8601" y="1700883"/>
            <a:ext cx="6572250" cy="49244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96225581"/>
      </p:ext>
    </p:extLst>
  </p:cSld>
  <p:clrMapOvr>
    <a:masterClrMapping/>
  </p:clrMapOvr>
  <p:transition spd="slow">
    <p:randomBa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99703" y="0"/>
          <a:ext cx="2401831" cy="703823"/>
        </p:xfrm>
        <a:graphic>
          <a:graphicData uri="http://schemas.openxmlformats.org/drawingml/2006/table">
            <a:tbl>
              <a:tblPr firstRow="1" firstCol="1" bandRow="1"/>
              <a:tblGrid>
                <a:gridCol w="240183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382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altLang="en-US" sz="4200" b="1" kern="100" smtClean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我爱阅读</a:t>
                      </a:r>
                      <a:endParaRPr lang="zh-CN" sz="1050" b="1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0" y="0"/>
            <a:ext cx="9144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smtClean="0">
                <a:latin typeface="楷体" panose="02010609060101010101" pitchFamily="49" charset="-122"/>
                <a:ea typeface="楷体" panose="02010609060101010101" pitchFamily="49" charset="-122"/>
              </a:rPr>
              <a:t>画家乡</a:t>
            </a:r>
            <a:endParaRPr lang="en-US" altLang="zh-CN" sz="40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    孩子们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爱家乡，也爱画自己美丽的家乡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    涛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涛的家乡在海边。他画的海那么蓝，那么宽。一艘艘船上装满了鱼和虾。那个在海滩上赤着脚捡贝壳的孩子，就是涛涛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    山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山的家乡在山里。他画的山那么高，水那么清。房前屋后都是又高又大的树。画上的山山，提着小竹篮，正要到树林里去采蘑菇呢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    平平的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家乡在平原。她画的平原那么平坦，那么宽广。有金黄的稻子，雪白的棉花，还有一大片一大片碧绿的菜地。屋前有鸡、鸭，屋后有翠竹。正在田野上奔跑的小女孩就是平平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    青青的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家乡在草原。她画的草原一眼望不到边。草长得又绿又密，羊群在草原上走来走去。一匹骏马从远处奔来，青青正骑在马上赶着羊群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    京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京的家乡在城市。他画的城市那么美。宽宽的街道，高高的楼房，还有一座座街心公园。那个正跑向科技馆的小男孩，就是京京</a:t>
            </a: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</a:rPr>
              <a:t>    小朋友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，你的家乡也一定很美，请你画出来吧！</a:t>
            </a:r>
          </a:p>
        </p:txBody>
      </p:sp>
    </p:spTree>
    <p:extLst>
      <p:ext uri="{BB962C8B-B14F-4D97-AF65-F5344CB8AC3E}">
        <p14:creationId xmlns="" xmlns:p14="http://schemas.microsoft.com/office/powerpoint/2010/main" val="3099649179"/>
      </p:ext>
    </p:extLst>
  </p:cSld>
  <p:clrMapOvr>
    <a:masterClrMapping/>
  </p:clrMapOvr>
  <p:transition spd="slow">
    <p:randomBar dir="vert"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85238" y="0"/>
            <a:ext cx="71416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5400" b="1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操作</a:t>
            </a:r>
            <a:r>
              <a:rPr lang="zh-CN" altLang="en-US" sz="5400" b="1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动画，学习生字。</a:t>
            </a:r>
            <a:endParaRPr lang="zh-CN" altLang="en-US" sz="5400" b="1" cap="none" spc="0">
              <a:solidFill>
                <a:schemeClr val="accent4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ontrols>
      <p:control spid="39938" name="Object" r:id="rId2" imgW="6826765" imgH="4559492"/>
    </p:controls>
    <p:extLst>
      <p:ext uri="{BB962C8B-B14F-4D97-AF65-F5344CB8AC3E}">
        <p14:creationId xmlns="" xmlns:p14="http://schemas.microsoft.com/office/powerpoint/2010/main" val="1779106384"/>
      </p:ext>
    </p:extLst>
  </p:cSld>
  <p:clrMapOvr>
    <a:masterClrMapping/>
  </p:clrMapOvr>
  <p:transition spd="slow">
    <p:randomBar dir="vert"/>
    <p:sndAc>
      <p:stSnd>
        <p:snd r:embed="rId4" name="chimes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85238" y="0"/>
            <a:ext cx="71416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5400" b="1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操作</a:t>
            </a:r>
            <a:r>
              <a:rPr lang="zh-CN" altLang="en-US" sz="5400" b="1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动画，学习生字。</a:t>
            </a:r>
            <a:endParaRPr lang="zh-CN" altLang="en-US" sz="5400" b="1" cap="none" spc="0">
              <a:solidFill>
                <a:schemeClr val="accent4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ontrols>
      <p:control spid="40962" name="Object" r:id="rId2" imgW="6826765" imgH="4559492"/>
    </p:controls>
    <p:extLst>
      <p:ext uri="{BB962C8B-B14F-4D97-AF65-F5344CB8AC3E}">
        <p14:creationId xmlns="" xmlns:p14="http://schemas.microsoft.com/office/powerpoint/2010/main" val="4219803915"/>
      </p:ext>
    </p:extLst>
  </p:cSld>
  <p:clrMapOvr>
    <a:masterClrMapping/>
  </p:clrMapOvr>
  <p:transition spd="slow">
    <p:randomBar dir="vert"/>
    <p:sndAc>
      <p:stSnd>
        <p:snd r:embed="rId4" name="chimes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85238" y="0"/>
            <a:ext cx="71416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5400" b="1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操作</a:t>
            </a:r>
            <a:r>
              <a:rPr lang="zh-CN" altLang="en-US" sz="5400" b="1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动画，学习生字。</a:t>
            </a:r>
            <a:endParaRPr lang="zh-CN" altLang="en-US" sz="5400" b="1" cap="none" spc="0">
              <a:solidFill>
                <a:schemeClr val="accent4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ontrols>
      <p:control spid="41986" name="Object" r:id="rId2" imgW="6826765" imgH="4559492"/>
    </p:controls>
    <p:extLst>
      <p:ext uri="{BB962C8B-B14F-4D97-AF65-F5344CB8AC3E}">
        <p14:creationId xmlns="" xmlns:p14="http://schemas.microsoft.com/office/powerpoint/2010/main" val="1211650524"/>
      </p:ext>
    </p:extLst>
  </p:cSld>
  <p:clrMapOvr>
    <a:masterClrMapping/>
  </p:clrMapOvr>
  <p:transition spd="slow">
    <p:randomBar dir="vert"/>
    <p:sndAc>
      <p:stSnd>
        <p:snd r:embed="rId4" name="chimes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85238" y="0"/>
            <a:ext cx="71416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5400" b="1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操作</a:t>
            </a:r>
            <a:r>
              <a:rPr lang="zh-CN" altLang="en-US" sz="5400" b="1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动画，学习生字。</a:t>
            </a:r>
            <a:endParaRPr lang="zh-CN" altLang="en-US" sz="5400" b="1" cap="none" spc="0">
              <a:solidFill>
                <a:schemeClr val="accent4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ontrols>
      <p:control spid="43010" name="Object" r:id="rId2" imgW="6826765" imgH="4559492"/>
    </p:controls>
    <p:extLst>
      <p:ext uri="{BB962C8B-B14F-4D97-AF65-F5344CB8AC3E}">
        <p14:creationId xmlns="" xmlns:p14="http://schemas.microsoft.com/office/powerpoint/2010/main" val="4291874420"/>
      </p:ext>
    </p:extLst>
  </p:cSld>
  <p:clrMapOvr>
    <a:masterClrMapping/>
  </p:clrMapOvr>
  <p:transition spd="slow">
    <p:randomBar dir="vert"/>
    <p:sndAc>
      <p:stSnd>
        <p:snd r:embed="rId4" name="chimes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85238" y="0"/>
            <a:ext cx="71416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5400" b="1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操作</a:t>
            </a:r>
            <a:r>
              <a:rPr lang="zh-CN" altLang="en-US" sz="5400" b="1" smtClean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动画，学习生字。</a:t>
            </a:r>
            <a:endParaRPr lang="zh-CN" altLang="en-US" sz="5400" b="1" cap="none" spc="0">
              <a:solidFill>
                <a:schemeClr val="accent4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ontrols>
      <p:control spid="44034" name="Object" r:id="rId2" imgW="6826765" imgH="4559492"/>
    </p:controls>
    <p:extLst>
      <p:ext uri="{BB962C8B-B14F-4D97-AF65-F5344CB8AC3E}">
        <p14:creationId xmlns="" xmlns:p14="http://schemas.microsoft.com/office/powerpoint/2010/main" val="2751015597"/>
      </p:ext>
    </p:extLst>
  </p:cSld>
  <p:clrMapOvr>
    <a:masterClrMapping/>
  </p:clrMapOvr>
  <p:transition spd="slow">
    <p:randomBar dir="vert"/>
    <p:sndAc>
      <p:stSnd>
        <p:snd r:embed="rId4" name="chimes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卷草阳台">
  <a:themeElements>
    <a:clrScheme name="卷草阳台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卷草阳台">
      <a:majorFont>
        <a:latin typeface="Arial"/>
        <a:ea typeface="黑体"/>
        <a:cs typeface=""/>
      </a:majorFont>
      <a:minorFont>
        <a:latin typeface="Arial Rounded MT Bold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卷草阳台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卷草阳台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卷草阳台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卷草阳台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卷草阳台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卷草阳台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卷草阳台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卷草阳台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卷草阳台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卷草阳台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卷草阳台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卷草阳台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加微信公众号：董不易，获取资源更新</Template>
  <TotalTime>38</TotalTime>
  <Words>1361</Words>
  <Application>Microsoft Office PowerPoint</Application>
  <PresentationFormat>全屏显示(4:3)</PresentationFormat>
  <Paragraphs>229</Paragraphs>
  <Slides>43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60" baseType="lpstr">
      <vt:lpstr>Arial</vt:lpstr>
      <vt:lpstr>宋体</vt:lpstr>
      <vt:lpstr>楷体</vt:lpstr>
      <vt:lpstr>Calibri</vt:lpstr>
      <vt:lpstr>Times New Roman</vt:lpstr>
      <vt:lpstr>方正楷体拼音字库01</vt:lpstr>
      <vt:lpstr>Arial Rounded MT Bold</vt:lpstr>
      <vt:lpstr>黑体</vt:lpstr>
      <vt:lpstr>Wingdings</vt:lpstr>
      <vt:lpstr>Tahoma</vt:lpstr>
      <vt:lpstr>楷体_GB2312</vt:lpstr>
      <vt:lpstr>新宋体</vt:lpstr>
      <vt:lpstr>仿宋_GB2312</vt:lpstr>
      <vt:lpstr>汉仪柏青体简</vt:lpstr>
      <vt:lpstr>Arial Black</vt:lpstr>
      <vt:lpstr>等线</vt:lpstr>
      <vt:lpstr>卷草阳台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留言条的格式分三部分         称呼、正文、落款（署名和日期）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</vt:vector>
  </TitlesOfParts>
  <Manager>董不易</Manager>
  <Company>紫霄书屋</Company>
  <LinksUpToDate>false</LinksUpToDate>
  <SharedDoc>false</SharedDoc>
  <HyperlinkBase>http://www.360doc.com/userhome/9405676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紫霄书屋</dc:subject>
  <dc:creator>董杰</dc:creator>
  <cp:keywords>董不易</cp:keywords>
  <dc:description>微信公众号：董不易</dc:description>
  <cp:lastModifiedBy>510-23</cp:lastModifiedBy>
  <cp:revision>12</cp:revision>
  <dcterms:created xsi:type="dcterms:W3CDTF">2017-08-26T05:39:15Z</dcterms:created>
  <dcterms:modified xsi:type="dcterms:W3CDTF">2017-11-01T10:12:31Z</dcterms:modified>
  <cp:category>董不易</cp:category>
  <cp:contentStatus>董不易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