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3"/>
  </p:notesMasterIdLst>
  <p:sldIdLst>
    <p:sldId id="489" r:id="rId2"/>
    <p:sldId id="490" r:id="rId3"/>
    <p:sldId id="491" r:id="rId4"/>
    <p:sldId id="493" r:id="rId5"/>
    <p:sldId id="322" r:id="rId6"/>
    <p:sldId id="416" r:id="rId7"/>
    <p:sldId id="342" r:id="rId8"/>
    <p:sldId id="418" r:id="rId9"/>
    <p:sldId id="440" r:id="rId10"/>
    <p:sldId id="392" r:id="rId11"/>
    <p:sldId id="372" r:id="rId12"/>
    <p:sldId id="352" r:id="rId13"/>
    <p:sldId id="351" r:id="rId14"/>
    <p:sldId id="350" r:id="rId15"/>
    <p:sldId id="459" r:id="rId16"/>
    <p:sldId id="353" r:id="rId17"/>
    <p:sldId id="354" r:id="rId18"/>
    <p:sldId id="355" r:id="rId19"/>
    <p:sldId id="357" r:id="rId20"/>
    <p:sldId id="460" r:id="rId21"/>
    <p:sldId id="461" r:id="rId22"/>
    <p:sldId id="475" r:id="rId23"/>
    <p:sldId id="484" r:id="rId24"/>
    <p:sldId id="414" r:id="rId25"/>
    <p:sldId id="405" r:id="rId26"/>
    <p:sldId id="393" r:id="rId27"/>
    <p:sldId id="395" r:id="rId28"/>
    <p:sldId id="492" r:id="rId29"/>
    <p:sldId id="488" r:id="rId30"/>
    <p:sldId id="404" r:id="rId31"/>
    <p:sldId id="291" r:id="rId3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5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000000"/>
    <a:srgbClr val="009900"/>
    <a:srgbClr val="9966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78"/>
      </p:cViewPr>
      <p:guideLst>
        <p:guide orient="horz" pos="2250"/>
        <p:guide pos="288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6198" cy="7619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342285C-D23B-4EA9-B5D6-24D0D1467739}" type="datetimeFigureOut">
              <a:rPr lang="zh-CN" altLang="en-US" smtClean="0"/>
              <a:t>2017/4/21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5CB03FC-367A-4E9E-B03A-3C1A8953195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725979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CB03FC-367A-4E9E-B03A-3C1A89531953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329529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CB03FC-367A-4E9E-B03A-3C1A89531953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568512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CB03FC-367A-4E9E-B03A-3C1A89531953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319001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CB03FC-367A-4E9E-B03A-3C1A89531953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03292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  <a:prstGeom prst="rect">
            <a:avLst/>
          </a:prstGeo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Rectangle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Rectangle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2781B37-557D-48B2-A196-42737D66610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Rectangle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Rectangle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E69AAEC-A83E-49C5-8AD9-73CA07EA58F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Rectangle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Rectangle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C8F4DA6-6983-4EB3-A71F-F6A69CD8007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Rectangle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Rectangle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BD3220-57E6-455B-A297-3A3ED8DC1AE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  <a:prstGeom prst="rect">
            <a:avLst/>
          </a:prstGeo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Rectangle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DA0B72E-2B89-4896-B68C-CC2749D0CC1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Rectangle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Rectangle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B2A1A03-9F0E-4406-96A4-7DC212F5B8A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Rectangle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Rectangle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Rectangle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D99413-71BA-49DC-BBD3-560DEB35A2D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Rectangle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Rectangle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Rectangle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1952AC6-A975-4EE3-A22A-357A0A1FDD7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Rectangle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Rectangle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F5BA5E4-7A24-4F9F-B389-278398D3CEA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Rectangle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5CB1762-78CA-4923-BDC3-CBA786169D3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Rectangle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5025266-C843-4430-BFA3-F53515FF595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图片 32" descr="wq.jpg"/>
          <p:cNvPicPr>
            <a:picLocks noChangeAspect="1"/>
          </p:cNvPicPr>
          <p:nvPr userDrawn="1"/>
        </p:nvPicPr>
        <p:blipFill>
          <a:blip r:embed="rId13" cstate="print"/>
          <a:srcRect l="8995" r="24023" b="13042"/>
          <a:stretch>
            <a:fillRect/>
          </a:stretch>
        </p:blipFill>
        <p:spPr>
          <a:xfrm>
            <a:off x="0" y="761800"/>
            <a:ext cx="9144000" cy="6096200"/>
          </a:xfrm>
          <a:prstGeom prst="rect">
            <a:avLst/>
          </a:prstGeom>
        </p:spPr>
      </p:pic>
      <p:pic>
        <p:nvPicPr>
          <p:cNvPr id="34" name="图片 33" descr="wq.jpg"/>
          <p:cNvPicPr>
            <a:picLocks noChangeAspect="1"/>
          </p:cNvPicPr>
          <p:nvPr userDrawn="1"/>
        </p:nvPicPr>
        <p:blipFill>
          <a:blip r:embed="rId13" cstate="print"/>
          <a:srcRect l="11412" t="96969" r="20117"/>
          <a:stretch>
            <a:fillRect/>
          </a:stretch>
        </p:blipFill>
        <p:spPr>
          <a:xfrm>
            <a:off x="0" y="0"/>
            <a:ext cx="9144000" cy="762160"/>
          </a:xfrm>
          <a:prstGeom prst="rect">
            <a:avLst/>
          </a:prstGeom>
        </p:spPr>
      </p:pic>
      <p:cxnSp>
        <p:nvCxnSpPr>
          <p:cNvPr id="35" name="直接连接符 9"/>
          <p:cNvCxnSpPr>
            <a:cxnSpLocks noChangeShapeType="1"/>
          </p:cNvCxnSpPr>
          <p:nvPr userDrawn="1"/>
        </p:nvCxnSpPr>
        <p:spPr bwMode="auto">
          <a:xfrm>
            <a:off x="3995936" y="769268"/>
            <a:ext cx="5148064" cy="0"/>
          </a:xfrm>
          <a:prstGeom prst="line">
            <a:avLst/>
          </a:prstGeom>
          <a:noFill/>
          <a:ln w="19050" algn="ctr">
            <a:solidFill>
              <a:schemeClr val="bg1">
                <a:lumMod val="50000"/>
              </a:schemeClr>
            </a:solidFill>
            <a:round/>
            <a:headEnd/>
            <a:tailEnd/>
          </a:ln>
        </p:spPr>
      </p:cxnSp>
      <p:sp>
        <p:nvSpPr>
          <p:cNvPr id="36" name="TextBox 35"/>
          <p:cNvSpPr txBox="1"/>
          <p:nvPr userDrawn="1"/>
        </p:nvSpPr>
        <p:spPr bwMode="auto">
          <a:xfrm>
            <a:off x="755650" y="0"/>
            <a:ext cx="1295400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800" dirty="0">
                <a:solidFill>
                  <a:schemeClr val="bg1">
                    <a:lumMod val="50000"/>
                  </a:schemeClr>
                </a:solidFill>
                <a:latin typeface="叶根友毛笔行书2.0版" pitchFamily="2" charset="-122"/>
                <a:ea typeface="叶根友毛笔行书2.0版" pitchFamily="2" charset="-122"/>
              </a:rPr>
              <a:t>城七校</a:t>
            </a:r>
          </a:p>
        </p:txBody>
      </p:sp>
      <p:sp>
        <p:nvSpPr>
          <p:cNvPr id="37" name="TextBox 36"/>
          <p:cNvSpPr txBox="1"/>
          <p:nvPr userDrawn="1"/>
        </p:nvSpPr>
        <p:spPr bwMode="auto">
          <a:xfrm>
            <a:off x="1042988" y="400050"/>
            <a:ext cx="3816350" cy="3381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1600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[</a:t>
            </a:r>
            <a:r>
              <a:rPr lang="zh-CN" altLang="en-US" sz="1600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对对子</a:t>
            </a:r>
            <a:r>
              <a:rPr lang="en-US" altLang="zh-CN" sz="1600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]</a:t>
            </a:r>
            <a:r>
              <a:rPr lang="zh-CN" altLang="en-US" sz="1600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教学课件</a:t>
            </a:r>
            <a:endParaRPr lang="zh-CN" altLang="en-US" sz="1600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38" name="图片 12" descr="QQ图片20160527093931.jpg"/>
          <p:cNvPicPr>
            <a:picLocks noChangeAspect="1"/>
          </p:cNvPicPr>
          <p:nvPr userDrawn="1"/>
        </p:nvPicPr>
        <p:blipFill>
          <a:blip r:embed="rId14" cstate="print">
            <a:lum contrast="40000"/>
          </a:blip>
          <a:srcRect/>
          <a:stretch>
            <a:fillRect/>
          </a:stretch>
        </p:blipFill>
        <p:spPr bwMode="auto">
          <a:xfrm>
            <a:off x="72008" y="0"/>
            <a:ext cx="755576" cy="73615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7" Type="http://schemas.openxmlformats.org/officeDocument/2006/relationships/slide" Target="slide13.xml"/><Relationship Id="rId2" Type="http://schemas.openxmlformats.org/officeDocument/2006/relationships/slide" Target="slide15.xml"/><Relationship Id="rId1" Type="http://schemas.openxmlformats.org/officeDocument/2006/relationships/slideLayout" Target="../slideLayouts/slideLayout7.xml"/><Relationship Id="rId6" Type="http://schemas.openxmlformats.org/officeDocument/2006/relationships/slide" Target="slide14.xml"/><Relationship Id="rId5" Type="http://schemas.openxmlformats.org/officeDocument/2006/relationships/image" Target="../media/image12.jpeg"/><Relationship Id="rId4" Type="http://schemas.openxmlformats.org/officeDocument/2006/relationships/slide" Target="slide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slide" Target="slide1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slide" Target="slide11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jpg"/><Relationship Id="rId4" Type="http://schemas.openxmlformats.org/officeDocument/2006/relationships/image" Target="../media/image14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png"/><Relationship Id="rId4" Type="http://schemas.openxmlformats.org/officeDocument/2006/relationships/image" Target="../media/image10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0.jpg"/><Relationship Id="rId5" Type="http://schemas.openxmlformats.org/officeDocument/2006/relationships/image" Target="../media/image39.jpeg"/><Relationship Id="rId4" Type="http://schemas.openxmlformats.org/officeDocument/2006/relationships/image" Target="../media/image38.jp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file:///C:\Users\FLJS\Desktop\&#23545;&#23545;&#23376;&#19978;&#35838;4&#12289;21(&#31616;)\&#33487;&#24039;&#31581;%20-%20&#23506;&#40486;&#25103;&#27700;%20-%20&#21476;&#31581;&#29256;&#32431;&#38899;&#20048;.mp3" TargetMode="External"/><Relationship Id="rId1" Type="http://schemas.microsoft.com/office/2007/relationships/media" Target="file:///C:\Users\FLJS\Desktop\&#23545;&#23545;&#23376;&#19978;&#35838;4&#12289;21(&#31616;)\&#33487;&#24039;&#31581;%20-%20&#23506;&#40486;&#25103;&#27700;%20-%20&#21476;&#31581;&#29256;&#32431;&#38899;&#20048;.mp3" TargetMode="External"/><Relationship Id="rId5" Type="http://schemas.openxmlformats.org/officeDocument/2006/relationships/image" Target="../media/image42.png"/><Relationship Id="rId4" Type="http://schemas.openxmlformats.org/officeDocument/2006/relationships/image" Target="../media/image41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slide" Target="slide12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e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76317" y="5422928"/>
            <a:ext cx="8904247" cy="35560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2362258" y="1981238"/>
            <a:ext cx="4343286" cy="167635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5974556" y="5435538"/>
            <a:ext cx="2360613" cy="3556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" name="文本框 7"/>
          <p:cNvSpPr txBox="1">
            <a:spLocks noChangeArrowheads="1"/>
          </p:cNvSpPr>
          <p:nvPr/>
        </p:nvSpPr>
        <p:spPr bwMode="auto">
          <a:xfrm>
            <a:off x="6065838" y="5391088"/>
            <a:ext cx="217805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dirty="0">
                <a:solidFill>
                  <a:srgbClr val="B70002"/>
                </a:solidFill>
                <a:latin typeface="汉仪菱心体简"/>
                <a:ea typeface="汉仪菱心体简"/>
                <a:cs typeface="汉仪菱心体简"/>
              </a:rPr>
              <a:t>涪陵城七校 艾娟</a:t>
            </a:r>
          </a:p>
        </p:txBody>
      </p:sp>
      <p:pic>
        <p:nvPicPr>
          <p:cNvPr id="5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0044" y="1941686"/>
            <a:ext cx="5797550" cy="170208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5" name="图片 32769" descr="down"/>
          <p:cNvPicPr>
            <a:picLocks noChangeAspect="1"/>
          </p:cNvPicPr>
          <p:nvPr/>
        </p:nvPicPr>
        <p:blipFill>
          <a:blip r:embed="rId2" cstate="print"/>
          <a:srcRect l="8000" t="72646" r="74667" b="13902"/>
          <a:stretch>
            <a:fillRect/>
          </a:stretch>
        </p:blipFill>
        <p:spPr bwMode="auto">
          <a:xfrm>
            <a:off x="228714" y="5321300"/>
            <a:ext cx="1331913" cy="15367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486" name="图片 32770" descr="down"/>
          <p:cNvPicPr>
            <a:picLocks noChangeAspect="1"/>
          </p:cNvPicPr>
          <p:nvPr/>
        </p:nvPicPr>
        <p:blipFill>
          <a:blip r:embed="rId2" cstate="print"/>
          <a:srcRect l="68666" t="78027" r="15334" b="5829"/>
          <a:stretch>
            <a:fillRect/>
          </a:stretch>
        </p:blipFill>
        <p:spPr bwMode="auto">
          <a:xfrm>
            <a:off x="7772316" y="5105400"/>
            <a:ext cx="1168400" cy="17526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4" name="对角圆角矩形 30"/>
          <p:cNvSpPr>
            <a:spLocks noChangeArrowheads="1"/>
          </p:cNvSpPr>
          <p:nvPr/>
        </p:nvSpPr>
        <p:spPr bwMode="auto">
          <a:xfrm>
            <a:off x="893619" y="1600248"/>
            <a:ext cx="7238810" cy="3721052"/>
          </a:xfrm>
          <a:custGeom>
            <a:avLst/>
            <a:gdLst>
              <a:gd name="T0" fmla="*/ 5971205 w 6573838"/>
              <a:gd name="T1" fmla="*/ 1667932 h 2014537"/>
              <a:gd name="T2" fmla="*/ 2985602 w 6573838"/>
              <a:gd name="T3" fmla="*/ 3335861 h 2014537"/>
              <a:gd name="T4" fmla="*/ 0 w 6573838"/>
              <a:gd name="T5" fmla="*/ 1667932 h 2014537"/>
              <a:gd name="T6" fmla="*/ 2985602 w 6573838"/>
              <a:gd name="T7" fmla="*/ 0 h 2014537"/>
              <a:gd name="T8" fmla="*/ 0 60000 65536"/>
              <a:gd name="T9" fmla="*/ 5898240 60000 65536"/>
              <a:gd name="T10" fmla="*/ 11796480 60000 65536"/>
              <a:gd name="T11" fmla="*/ 17694720 60000 65536"/>
              <a:gd name="T12" fmla="*/ 124380 w 6573838"/>
              <a:gd name="T13" fmla="*/ 124380 h 2014537"/>
              <a:gd name="T14" fmla="*/ 6449458 w 6573838"/>
              <a:gd name="T15" fmla="*/ 1890157 h 2014537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6573838" h="2014537">
                <a:moveTo>
                  <a:pt x="424664" y="0"/>
                </a:moveTo>
                <a:lnTo>
                  <a:pt x="6573838" y="0"/>
                </a:lnTo>
                <a:lnTo>
                  <a:pt x="6573838" y="1589873"/>
                </a:lnTo>
                <a:cubicBezTo>
                  <a:pt x="6573838" y="1824408"/>
                  <a:pt x="6383709" y="2014536"/>
                  <a:pt x="6149174" y="2014537"/>
                </a:cubicBezTo>
                <a:lnTo>
                  <a:pt x="0" y="2014537"/>
                </a:lnTo>
                <a:lnTo>
                  <a:pt x="0" y="424664"/>
                </a:lnTo>
                <a:cubicBezTo>
                  <a:pt x="0" y="190128"/>
                  <a:pt x="190128" y="0"/>
                  <a:pt x="424664" y="0"/>
                </a:cubicBezTo>
                <a:cubicBezTo>
                  <a:pt x="424664" y="0"/>
                  <a:pt x="424664" y="0"/>
                  <a:pt x="424664" y="0"/>
                </a:cubicBezTo>
                <a:close/>
              </a:path>
            </a:pathLst>
          </a:custGeom>
          <a:solidFill>
            <a:srgbClr val="F2F2F2"/>
          </a:solidFill>
          <a:ln w="12700">
            <a:solidFill>
              <a:srgbClr val="C00000"/>
            </a:solidFill>
            <a:prstDash val="sysDash"/>
            <a:miter lim="800000"/>
            <a:headEnd/>
            <a:tailEnd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13" name="文本框 3"/>
          <p:cNvSpPr txBox="1">
            <a:spLocks noChangeArrowheads="1"/>
          </p:cNvSpPr>
          <p:nvPr/>
        </p:nvSpPr>
        <p:spPr bwMode="auto">
          <a:xfrm>
            <a:off x="5583853" y="-11779"/>
            <a:ext cx="2646878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8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合作提示</a:t>
            </a:r>
            <a:endParaRPr lang="zh-CN" altLang="zh-CN" sz="4800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483" name="文本框 5122"/>
          <p:cNvSpPr txBox="1">
            <a:spLocks noChangeArrowheads="1"/>
          </p:cNvSpPr>
          <p:nvPr/>
        </p:nvSpPr>
        <p:spPr bwMode="auto">
          <a:xfrm>
            <a:off x="1066892" y="1676446"/>
            <a:ext cx="8610600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dirty="0" smtClean="0">
                <a:latin typeface="楷体" panose="02010609060101010101" pitchFamily="49" charset="-122"/>
                <a:ea typeface="楷体" panose="02010609060101010101" pitchFamily="49" charset="-122"/>
                <a:cs typeface="楷体_GB2312"/>
              </a:rPr>
              <a:t>1.</a:t>
            </a:r>
            <a:r>
              <a:rPr lang="zh-CN" altLang="en-US" sz="36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/>
              </a:rPr>
              <a:t>读</a:t>
            </a:r>
            <a:r>
              <a:rPr lang="zh-CN" altLang="en-US" sz="36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/>
              </a:rPr>
              <a:t>：</a:t>
            </a:r>
            <a:r>
              <a:rPr lang="zh-CN" altLang="en-US" sz="3600" dirty="0" smtClean="0">
                <a:latin typeface="楷体" panose="02010609060101010101" pitchFamily="49" charset="-122"/>
                <a:ea typeface="楷体" panose="02010609060101010101" pitchFamily="49" charset="-122"/>
                <a:cs typeface="楷体_GB2312"/>
              </a:rPr>
              <a:t>用喜欢</a:t>
            </a:r>
            <a:r>
              <a:rPr lang="zh-CN" altLang="en-US" sz="3600" smtClean="0">
                <a:latin typeface="楷体" panose="02010609060101010101" pitchFamily="49" charset="-122"/>
                <a:ea typeface="楷体" panose="02010609060101010101" pitchFamily="49" charset="-122"/>
                <a:cs typeface="楷体_GB2312"/>
              </a:rPr>
              <a:t>的方式</a:t>
            </a:r>
            <a:r>
              <a:rPr lang="zh-CN" altLang="en-US" sz="3600">
                <a:latin typeface="楷体" panose="02010609060101010101" pitchFamily="49" charset="-122"/>
                <a:ea typeface="楷体" panose="02010609060101010101" pitchFamily="49" charset="-122"/>
                <a:cs typeface="楷体_GB2312"/>
              </a:rPr>
              <a:t>读</a:t>
            </a:r>
            <a:r>
              <a:rPr lang="zh-CN" altLang="en-US" sz="3600" smtClean="0">
                <a:latin typeface="楷体" panose="02010609060101010101" pitchFamily="49" charset="-122"/>
                <a:ea typeface="楷体" panose="02010609060101010101" pitchFamily="49" charset="-122"/>
                <a:cs typeface="楷体_GB2312"/>
              </a:rPr>
              <a:t>正确、通顺</a:t>
            </a:r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  <a:cs typeface="楷体_GB2312"/>
              </a:rPr>
              <a:t>。</a:t>
            </a:r>
            <a:endParaRPr lang="en-US" altLang="zh-CN" sz="3600" dirty="0">
              <a:latin typeface="楷体" panose="02010609060101010101" pitchFamily="49" charset="-122"/>
              <a:ea typeface="楷体" panose="02010609060101010101" pitchFamily="49" charset="-122"/>
              <a:cs typeface="楷体_GB2312"/>
            </a:endParaRPr>
          </a:p>
          <a:p>
            <a:pPr>
              <a:spcBef>
                <a:spcPct val="50000"/>
              </a:spcBef>
            </a:pPr>
            <a:r>
              <a:rPr lang="en-US" altLang="zh-CN" sz="3600" dirty="0" smtClean="0">
                <a:latin typeface="楷体" panose="02010609060101010101" pitchFamily="49" charset="-122"/>
                <a:ea typeface="楷体" panose="02010609060101010101" pitchFamily="49" charset="-122"/>
                <a:cs typeface="楷体_GB2312"/>
                <a:sym typeface="宋体" charset="-122"/>
              </a:rPr>
              <a:t>2.</a:t>
            </a:r>
            <a:r>
              <a:rPr lang="zh-CN" altLang="en-US" sz="36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/>
                <a:sym typeface="宋体" charset="-122"/>
              </a:rPr>
              <a:t>找</a:t>
            </a:r>
            <a:r>
              <a:rPr lang="zh-CN" altLang="en-US" sz="36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/>
                <a:sym typeface="宋体" charset="-122"/>
              </a:rPr>
              <a:t>：</a:t>
            </a:r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  <a:cs typeface="楷体_GB2312"/>
                <a:sym typeface="宋体" charset="-122"/>
              </a:rPr>
              <a:t>谁和谁对？用横线标出。</a:t>
            </a:r>
            <a:endParaRPr lang="en-US" altLang="zh-CN" sz="3600" dirty="0">
              <a:latin typeface="楷体" panose="02010609060101010101" pitchFamily="49" charset="-122"/>
              <a:ea typeface="楷体" panose="02010609060101010101" pitchFamily="49" charset="-122"/>
              <a:cs typeface="楷体_GB2312"/>
              <a:sym typeface="宋体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3600" dirty="0" smtClean="0">
                <a:latin typeface="楷体" panose="02010609060101010101" pitchFamily="49" charset="-122"/>
                <a:ea typeface="楷体" panose="02010609060101010101" pitchFamily="49" charset="-122"/>
                <a:cs typeface="楷体_GB2312"/>
                <a:sym typeface="宋体" charset="-122"/>
              </a:rPr>
              <a:t>3.</a:t>
            </a:r>
            <a:r>
              <a:rPr lang="zh-CN" altLang="en-US" sz="36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/>
                <a:sym typeface="宋体" charset="-122"/>
              </a:rPr>
              <a:t>对</a:t>
            </a:r>
            <a:r>
              <a:rPr lang="zh-CN" altLang="en-US" sz="36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/>
                <a:sym typeface="宋体" charset="-122"/>
              </a:rPr>
              <a:t>：</a:t>
            </a:r>
            <a:r>
              <a:rPr lang="zh-CN" altLang="en-US" sz="3600" dirty="0" smtClean="0">
                <a:latin typeface="楷体" panose="02010609060101010101" pitchFamily="49" charset="-122"/>
                <a:ea typeface="楷体" panose="02010609060101010101" pitchFamily="49" charset="-122"/>
                <a:cs typeface="楷体_GB2312"/>
                <a:sym typeface="宋体" charset="-122"/>
              </a:rPr>
              <a:t>和</a:t>
            </a:r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  <a:cs typeface="楷体_GB2312"/>
                <a:sym typeface="宋体" charset="-122"/>
              </a:rPr>
              <a:t>同桌</a:t>
            </a:r>
            <a:r>
              <a:rPr lang="zh-CN" altLang="en-US" sz="3600" dirty="0" smtClean="0">
                <a:latin typeface="楷体" panose="02010609060101010101" pitchFamily="49" charset="-122"/>
                <a:ea typeface="楷体" panose="02010609060101010101" pitchFamily="49" charset="-122"/>
                <a:cs typeface="楷体_GB2312"/>
                <a:sym typeface="宋体" charset="-122"/>
              </a:rPr>
              <a:t>对一对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  <a:cs typeface="楷体_GB2312"/>
                <a:sym typeface="宋体" charset="-122"/>
              </a:rPr>
              <a:t>。</a:t>
            </a:r>
            <a:endParaRPr lang="en-US" altLang="zh-CN" sz="2800" dirty="0">
              <a:latin typeface="楷体" panose="02010609060101010101" pitchFamily="49" charset="-122"/>
              <a:ea typeface="楷体" panose="02010609060101010101" pitchFamily="49" charset="-122"/>
              <a:cs typeface="楷体_GB2312"/>
              <a:sym typeface="宋体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3600" dirty="0" smtClean="0">
                <a:latin typeface="楷体" panose="02010609060101010101" pitchFamily="49" charset="-122"/>
                <a:ea typeface="楷体" panose="02010609060101010101" pitchFamily="49" charset="-122"/>
                <a:cs typeface="楷体_GB2312"/>
                <a:sym typeface="宋体" charset="-122"/>
              </a:rPr>
              <a:t>4.</a:t>
            </a:r>
            <a:r>
              <a:rPr lang="zh-CN" altLang="en-US" sz="36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/>
                <a:sym typeface="宋体" charset="-122"/>
              </a:rPr>
              <a:t>编</a:t>
            </a:r>
            <a:r>
              <a:rPr lang="zh-CN" altLang="en-US" sz="36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/>
                <a:sym typeface="宋体" charset="-122"/>
              </a:rPr>
              <a:t>：</a:t>
            </a:r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  <a:cs typeface="楷体_GB2312"/>
                <a:sym typeface="宋体" charset="-122"/>
              </a:rPr>
              <a:t>根据提示编一编。</a:t>
            </a:r>
          </a:p>
          <a:p>
            <a:pPr>
              <a:spcBef>
                <a:spcPct val="50000"/>
              </a:spcBef>
            </a:pPr>
            <a:endParaRPr lang="zh-CN" altLang="en-US" sz="6000" dirty="0">
              <a:latin typeface="楷体_GB2312"/>
              <a:ea typeface="楷体_GB2312"/>
              <a:cs typeface="楷体_GB2312"/>
              <a:sym typeface="宋体" charset="-122"/>
            </a:endParaRPr>
          </a:p>
        </p:txBody>
      </p:sp>
      <p:grpSp>
        <p:nvGrpSpPr>
          <p:cNvPr id="8" name="Group 10"/>
          <p:cNvGrpSpPr>
            <a:grpSpLocks/>
          </p:cNvGrpSpPr>
          <p:nvPr/>
        </p:nvGrpSpPr>
        <p:grpSpPr bwMode="auto">
          <a:xfrm>
            <a:off x="1600278" y="5252829"/>
            <a:ext cx="3276568" cy="918995"/>
            <a:chOff x="1152" y="82"/>
            <a:chExt cx="3024" cy="606"/>
          </a:xfrm>
        </p:grpSpPr>
        <p:sp>
          <p:nvSpPr>
            <p:cNvPr id="9" name="AutoShape 11"/>
            <p:cNvSpPr>
              <a:spLocks noChangeArrowheads="1"/>
            </p:cNvSpPr>
            <p:nvPr/>
          </p:nvSpPr>
          <p:spPr bwMode="auto">
            <a:xfrm>
              <a:off x="1152" y="192"/>
              <a:ext cx="3024" cy="432"/>
            </a:xfrm>
            <a:prstGeom prst="cloudCallout">
              <a:avLst>
                <a:gd name="adj1" fmla="val -57653"/>
                <a:gd name="adj2" fmla="val 63426"/>
              </a:avLst>
            </a:prstGeom>
            <a:solidFill>
              <a:srgbClr val="FF9933">
                <a:alpha val="37000"/>
              </a:srgbClr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/>
              <a:endParaRPr lang="zh-CN" altLang="en-US" sz="1800" b="0"/>
            </a:p>
          </p:txBody>
        </p:sp>
        <p:sp>
          <p:nvSpPr>
            <p:cNvPr id="10" name="Text Box 12"/>
            <p:cNvSpPr txBox="1">
              <a:spLocks noChangeArrowheads="1"/>
            </p:cNvSpPr>
            <p:nvPr/>
          </p:nvSpPr>
          <p:spPr bwMode="auto">
            <a:xfrm>
              <a:off x="1465" y="82"/>
              <a:ext cx="2605" cy="60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4400" dirty="0">
                  <a:solidFill>
                    <a:srgbClr val="FF0000"/>
                  </a:solidFill>
                  <a:ea typeface="楷体_GB2312" pitchFamily="49" charset="-122"/>
                </a:rPr>
                <a:t> </a:t>
              </a:r>
              <a:r>
                <a:rPr lang="zh-CN" altLang="en-US" sz="2400" dirty="0" smtClean="0">
                  <a:solidFill>
                    <a:srgbClr val="FF0000"/>
                  </a:solidFill>
                  <a:ea typeface="楷体_GB2312" pitchFamily="49" charset="-122"/>
                </a:rPr>
                <a:t>看明白就开始</a:t>
              </a:r>
              <a:endParaRPr lang="zh-CN" altLang="en-US" sz="2400" dirty="0">
                <a:ea typeface="楷体_GB2312" pitchFamily="49" charset="-122"/>
              </a:endParaRPr>
            </a:p>
          </p:txBody>
        </p:sp>
      </p:grpSp>
      <p:sp>
        <p:nvSpPr>
          <p:cNvPr id="11" name="AutoShape 9"/>
          <p:cNvSpPr>
            <a:spLocks noChangeArrowheads="1"/>
          </p:cNvSpPr>
          <p:nvPr/>
        </p:nvSpPr>
        <p:spPr bwMode="auto">
          <a:xfrm>
            <a:off x="4648116" y="5819761"/>
            <a:ext cx="3124200" cy="762000"/>
          </a:xfrm>
          <a:prstGeom prst="cloudCallout">
            <a:avLst>
              <a:gd name="adj1" fmla="val 60863"/>
              <a:gd name="adj2" fmla="val -54074"/>
            </a:avLst>
          </a:prstGeom>
          <a:solidFill>
            <a:srgbClr val="FF9933">
              <a:alpha val="37000"/>
            </a:srgbClr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endParaRPr lang="zh-CN" altLang="en-US" sz="1800" b="0"/>
          </a:p>
        </p:txBody>
      </p:sp>
      <p:sp>
        <p:nvSpPr>
          <p:cNvPr id="12" name="Text Box 10"/>
          <p:cNvSpPr txBox="1">
            <a:spLocks noChangeArrowheads="1"/>
          </p:cNvSpPr>
          <p:nvPr/>
        </p:nvSpPr>
        <p:spPr bwMode="auto">
          <a:xfrm>
            <a:off x="4965616" y="5660494"/>
            <a:ext cx="2806700" cy="769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 dirty="0">
                <a:solidFill>
                  <a:srgbClr val="FF0000"/>
                </a:solidFill>
                <a:ea typeface="楷体_GB2312" pitchFamily="49" charset="-122"/>
              </a:rPr>
              <a:t> </a:t>
            </a:r>
            <a:r>
              <a:rPr lang="zh-CN" altLang="en-US" sz="2400" dirty="0" smtClean="0">
                <a:solidFill>
                  <a:srgbClr val="FF0000"/>
                </a:solidFill>
                <a:ea typeface="楷体_GB2312" pitchFamily="49" charset="-122"/>
              </a:rPr>
              <a:t>完成</a:t>
            </a:r>
            <a:r>
              <a:rPr lang="zh-CN" altLang="en-US" sz="2400" dirty="0">
                <a:solidFill>
                  <a:srgbClr val="FF0000"/>
                </a:solidFill>
                <a:ea typeface="楷体_GB2312" pitchFamily="49" charset="-122"/>
              </a:rPr>
              <a:t>后坐端正</a:t>
            </a:r>
            <a:endParaRPr lang="zh-CN" altLang="en-US" sz="2400" dirty="0">
              <a:ea typeface="楷体_GB2312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文本框 1"/>
          <p:cNvSpPr txBox="1">
            <a:spLocks noChangeArrowheads="1"/>
          </p:cNvSpPr>
          <p:nvPr/>
        </p:nvSpPr>
        <p:spPr bwMode="auto">
          <a:xfrm>
            <a:off x="2816225" y="1676400"/>
            <a:ext cx="2271776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5400" b="1" dirty="0">
                <a:latin typeface="楷体" panose="02010609060101010101" pitchFamily="49" charset="-122"/>
                <a:ea typeface="楷体" panose="02010609060101010101" pitchFamily="49" charset="-122"/>
                <a:cs typeface="楷体_GB2312"/>
              </a:rPr>
              <a:t>三字经</a:t>
            </a:r>
          </a:p>
        </p:txBody>
      </p:sp>
      <p:sp>
        <p:nvSpPr>
          <p:cNvPr id="21507" name="文本框 2"/>
          <p:cNvSpPr txBox="1">
            <a:spLocks noChangeArrowheads="1"/>
          </p:cNvSpPr>
          <p:nvPr/>
        </p:nvSpPr>
        <p:spPr bwMode="auto">
          <a:xfrm>
            <a:off x="2816225" y="2924175"/>
            <a:ext cx="2967479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5400" b="1">
                <a:latin typeface="楷体" panose="02010609060101010101" pitchFamily="49" charset="-122"/>
                <a:ea typeface="楷体" panose="02010609060101010101" pitchFamily="49" charset="-122"/>
                <a:cs typeface="楷体_GB2312"/>
              </a:rPr>
              <a:t>笠翁对韵</a:t>
            </a:r>
          </a:p>
        </p:txBody>
      </p:sp>
      <p:sp>
        <p:nvSpPr>
          <p:cNvPr id="21508" name="文本框 3"/>
          <p:cNvSpPr txBox="1">
            <a:spLocks noChangeArrowheads="1"/>
          </p:cNvSpPr>
          <p:nvPr/>
        </p:nvSpPr>
        <p:spPr bwMode="auto">
          <a:xfrm>
            <a:off x="2554288" y="4048125"/>
            <a:ext cx="4708340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5400" b="1">
                <a:latin typeface="楷体" panose="02010609060101010101" pitchFamily="49" charset="-122"/>
                <a:ea typeface="楷体" panose="02010609060101010101" pitchFamily="49" charset="-122"/>
                <a:cs typeface="楷体_GB2312"/>
              </a:rPr>
              <a:t> </a:t>
            </a:r>
            <a:r>
              <a:rPr lang="zh-CN" altLang="en-US" sz="5400" b="1">
                <a:latin typeface="楷体" panose="02010609060101010101" pitchFamily="49" charset="-122"/>
                <a:ea typeface="楷体" panose="02010609060101010101" pitchFamily="49" charset="-122"/>
                <a:cs typeface="楷体_GB2312"/>
              </a:rPr>
              <a:t>民间趣味对子</a:t>
            </a:r>
          </a:p>
        </p:txBody>
      </p:sp>
      <p:sp>
        <p:nvSpPr>
          <p:cNvPr id="21509" name="Rectangle 14"/>
          <p:cNvSpPr>
            <a:spLocks noChangeArrowheads="1"/>
          </p:cNvSpPr>
          <p:nvPr/>
        </p:nvSpPr>
        <p:spPr bwMode="auto">
          <a:xfrm>
            <a:off x="2254250" y="1751013"/>
            <a:ext cx="636588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4000" b="1" dirty="0">
                <a:solidFill>
                  <a:srgbClr val="FF0000"/>
                </a:solidFill>
                <a:sym typeface="Wingdings" pitchFamily="2" charset="2"/>
              </a:rPr>
              <a:t></a:t>
            </a:r>
          </a:p>
        </p:txBody>
      </p:sp>
      <p:sp>
        <p:nvSpPr>
          <p:cNvPr id="21510" name="Rectangle 15"/>
          <p:cNvSpPr>
            <a:spLocks noChangeArrowheads="1"/>
          </p:cNvSpPr>
          <p:nvPr/>
        </p:nvSpPr>
        <p:spPr bwMode="auto">
          <a:xfrm>
            <a:off x="2254250" y="2819400"/>
            <a:ext cx="636588" cy="700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4000" b="1" dirty="0">
                <a:solidFill>
                  <a:srgbClr val="FF0000"/>
                </a:solidFill>
                <a:sym typeface="Wingdings" pitchFamily="2" charset="2"/>
              </a:rPr>
              <a:t></a:t>
            </a:r>
          </a:p>
        </p:txBody>
      </p:sp>
      <p:sp>
        <p:nvSpPr>
          <p:cNvPr id="21511" name="Rectangle 15"/>
          <p:cNvSpPr>
            <a:spLocks noChangeArrowheads="1"/>
          </p:cNvSpPr>
          <p:nvPr/>
        </p:nvSpPr>
        <p:spPr bwMode="auto">
          <a:xfrm>
            <a:off x="2233613" y="4048125"/>
            <a:ext cx="635000" cy="700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4000" b="1" dirty="0">
                <a:solidFill>
                  <a:srgbClr val="FF0000"/>
                </a:solidFill>
                <a:sym typeface="Wingdings" pitchFamily="2" charset="2"/>
              </a:rPr>
              <a:t></a:t>
            </a:r>
          </a:p>
        </p:txBody>
      </p:sp>
      <p:pic>
        <p:nvPicPr>
          <p:cNvPr id="21512" name="图片 6146" descr="23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/>
          <a:srcRect l="9987" t="29037" r="50980" b="33945"/>
          <a:stretch>
            <a:fillRect/>
          </a:stretch>
        </p:blipFill>
        <p:spPr bwMode="auto">
          <a:xfrm>
            <a:off x="152516" y="4913581"/>
            <a:ext cx="1219168" cy="177240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1514" name="图片 1" descr="22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print"/>
          <a:srcRect r="76422" b="53264"/>
          <a:stretch>
            <a:fillRect/>
          </a:stretch>
        </p:blipFill>
        <p:spPr bwMode="auto">
          <a:xfrm>
            <a:off x="8031162" y="796965"/>
            <a:ext cx="968429" cy="121576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1515" name="图片 1" descr="22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5" cstate="print"/>
          <a:srcRect r="76422" b="53264"/>
          <a:stretch>
            <a:fillRect/>
          </a:stretch>
        </p:blipFill>
        <p:spPr bwMode="auto">
          <a:xfrm>
            <a:off x="7857348" y="5326296"/>
            <a:ext cx="1056465" cy="132438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1516" name="图片 4" descr="22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5" cstate="print"/>
          <a:srcRect l="57822" t="41292" r="8612"/>
          <a:stretch>
            <a:fillRect/>
          </a:stretch>
        </p:blipFill>
        <p:spPr bwMode="auto">
          <a:xfrm>
            <a:off x="8031163" y="3169444"/>
            <a:ext cx="900448" cy="100013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3" name="文本框 3"/>
          <p:cNvSpPr txBox="1">
            <a:spLocks noChangeArrowheads="1"/>
          </p:cNvSpPr>
          <p:nvPr/>
        </p:nvSpPr>
        <p:spPr bwMode="auto">
          <a:xfrm>
            <a:off x="5826023" y="15943"/>
            <a:ext cx="2031325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8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选一首</a:t>
            </a:r>
            <a:endParaRPr lang="zh-CN" altLang="zh-CN" sz="4800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048040" y="2657945"/>
            <a:ext cx="35458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err="1" smtClean="0">
                <a:solidFill>
                  <a:srgbClr val="333333"/>
                </a:solidFill>
                <a:latin typeface="arial" panose="020B0604020202020204" pitchFamily="34" charset="0"/>
              </a:rPr>
              <a:t>lì</a:t>
            </a:r>
            <a:endParaRPr lang="zh-CN" altLang="en-US" sz="2400" b="1" dirty="0"/>
          </a:p>
        </p:txBody>
      </p:sp>
      <p:sp>
        <p:nvSpPr>
          <p:cNvPr id="15" name="矩形 14"/>
          <p:cNvSpPr/>
          <p:nvPr/>
        </p:nvSpPr>
        <p:spPr>
          <a:xfrm>
            <a:off x="3581426" y="2667020"/>
            <a:ext cx="84029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dirty="0" err="1">
                <a:solidFill>
                  <a:srgbClr val="333333"/>
                </a:solidFill>
                <a:latin typeface="arial" panose="020B0604020202020204" pitchFamily="34" charset="0"/>
              </a:rPr>
              <a:t>wēng</a:t>
            </a:r>
            <a:endParaRPr lang="zh-CN" altLang="en-US" sz="2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图片 3" descr="22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/>
          <a:srcRect l="49739" r="3145" b="57573"/>
          <a:stretch>
            <a:fillRect/>
          </a:stretch>
        </p:blipFill>
        <p:spPr bwMode="auto">
          <a:xfrm>
            <a:off x="6956425" y="5700713"/>
            <a:ext cx="1935163" cy="1103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1" name="标题 8193"/>
          <p:cNvSpPr>
            <a:spLocks noGrp="1"/>
          </p:cNvSpPr>
          <p:nvPr>
            <p:ph type="title"/>
          </p:nvPr>
        </p:nvSpPr>
        <p:spPr>
          <a:xfrm>
            <a:off x="2133664" y="841553"/>
            <a:ext cx="5483225" cy="1139685"/>
          </a:xfrm>
        </p:spPr>
        <p:txBody>
          <a:bodyPr/>
          <a:lstStyle/>
          <a:p>
            <a:r>
              <a:rPr lang="zh-CN" altLang="en-US" sz="6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/>
              </a:rPr>
              <a:t>三字经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  <a:cs typeface="楷体_GB2312"/>
              </a:rPr>
              <a:t>（节选）</a:t>
            </a:r>
          </a:p>
        </p:txBody>
      </p:sp>
      <p:sp>
        <p:nvSpPr>
          <p:cNvPr id="22532" name="文本占位符 8194"/>
          <p:cNvSpPr>
            <a:spLocks noGrp="1"/>
          </p:cNvSpPr>
          <p:nvPr>
            <p:ph idx="1"/>
          </p:nvPr>
        </p:nvSpPr>
        <p:spPr>
          <a:xfrm>
            <a:off x="1334123" y="1977953"/>
            <a:ext cx="6334125" cy="2289225"/>
          </a:xfrm>
        </p:spPr>
        <p:txBody>
          <a:bodyPr/>
          <a:lstStyle/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5400" dirty="0" smtClean="0">
                <a:latin typeface="楷体" panose="02010609060101010101" pitchFamily="49" charset="-122"/>
                <a:ea typeface="楷体" panose="02010609060101010101" pitchFamily="49" charset="-122"/>
                <a:cs typeface="楷体_GB2312"/>
              </a:rPr>
              <a:t>犬守夜，鸡司晨。</a:t>
            </a: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5400" dirty="0" smtClean="0">
                <a:latin typeface="楷体" panose="02010609060101010101" pitchFamily="49" charset="-122"/>
                <a:ea typeface="楷体" panose="02010609060101010101" pitchFamily="49" charset="-122"/>
                <a:cs typeface="楷体_GB2312"/>
              </a:rPr>
              <a:t>蚕吐丝，蜂酿蜜。</a:t>
            </a:r>
          </a:p>
        </p:txBody>
      </p:sp>
      <p:sp>
        <p:nvSpPr>
          <p:cNvPr id="6" name="文本占位符 8194"/>
          <p:cNvSpPr txBox="1">
            <a:spLocks noChangeArrowheads="1"/>
          </p:cNvSpPr>
          <p:nvPr/>
        </p:nvSpPr>
        <p:spPr bwMode="auto">
          <a:xfrm>
            <a:off x="1371600" y="4267178"/>
            <a:ext cx="6334125" cy="14478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eaLnBrk="0" hangingPunct="0"/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  <a:cs typeface="楷体_GB2312"/>
            </a:endParaRPr>
          </a:p>
          <a:p>
            <a:pPr marL="342900" indent="-342900" eaLnBrk="0" hangingPunct="0">
              <a:lnSpc>
                <a:spcPct val="150000"/>
              </a:lnSpc>
            </a:pPr>
            <a:r>
              <a:rPr lang="zh-CN" altLang="en-US" sz="5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/>
              </a:rPr>
              <a:t>猫</a:t>
            </a:r>
            <a:r>
              <a:rPr lang="zh-CN" altLang="en-US" sz="5400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/>
              </a:rPr>
              <a:t>    </a:t>
            </a:r>
            <a:r>
              <a:rPr lang="zh-CN" altLang="en-US" sz="5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/>
              </a:rPr>
              <a:t>，牛</a:t>
            </a:r>
            <a:r>
              <a:rPr lang="zh-CN" altLang="en-US" sz="5400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/>
              </a:rPr>
              <a:t>    </a:t>
            </a:r>
            <a:r>
              <a:rPr lang="zh-CN" altLang="en-US" sz="5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/>
              </a:rPr>
              <a:t>。</a:t>
            </a:r>
          </a:p>
        </p:txBody>
      </p:sp>
      <p:sp>
        <p:nvSpPr>
          <p:cNvPr id="2" name="矩形 1"/>
          <p:cNvSpPr/>
          <p:nvPr/>
        </p:nvSpPr>
        <p:spPr>
          <a:xfrm>
            <a:off x="4800594" y="3244334"/>
            <a:ext cx="72327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0"/>
              </a:spcAft>
            </a:pPr>
            <a:r>
              <a:rPr lang="en-US" altLang="zh-CN" b="1" kern="100" dirty="0" err="1">
                <a:solidFill>
                  <a:srgbClr val="333333"/>
                </a:solidFill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liàng</a:t>
            </a:r>
            <a:endParaRPr lang="zh-CN" altLang="zh-CN" sz="14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5" name="图片 3" descr="23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/>
          <a:srcRect l="1015" t="66130" r="44601" b="2206"/>
          <a:stretch>
            <a:fillRect/>
          </a:stretch>
        </p:blipFill>
        <p:spPr bwMode="auto">
          <a:xfrm>
            <a:off x="0" y="5105356"/>
            <a:ext cx="1466851" cy="1408113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3556" name="标题 8193"/>
          <p:cNvSpPr>
            <a:spLocks noGrp="1"/>
          </p:cNvSpPr>
          <p:nvPr>
            <p:ph type="title"/>
          </p:nvPr>
        </p:nvSpPr>
        <p:spPr>
          <a:xfrm>
            <a:off x="2209862" y="1025531"/>
            <a:ext cx="5483225" cy="955707"/>
          </a:xfrm>
        </p:spPr>
        <p:txBody>
          <a:bodyPr/>
          <a:lstStyle/>
          <a:p>
            <a:r>
              <a:rPr lang="zh-CN" altLang="en-US" sz="6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/>
              </a:rPr>
              <a:t>笠翁对韵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  <a:cs typeface="楷体_GB2312"/>
              </a:rPr>
              <a:t>（节选）</a:t>
            </a:r>
          </a:p>
        </p:txBody>
      </p:sp>
      <p:sp>
        <p:nvSpPr>
          <p:cNvPr id="23557" name="文本占位符 8194"/>
          <p:cNvSpPr>
            <a:spLocks noGrp="1"/>
          </p:cNvSpPr>
          <p:nvPr>
            <p:ph idx="1"/>
          </p:nvPr>
        </p:nvSpPr>
        <p:spPr>
          <a:xfrm>
            <a:off x="2503376" y="1996273"/>
            <a:ext cx="4430762" cy="4480647"/>
          </a:xfrm>
        </p:spPr>
        <p:txBody>
          <a:bodyPr/>
          <a:lstStyle/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4400" dirty="0" smtClean="0">
                <a:latin typeface="楷体" panose="02010609060101010101" pitchFamily="49" charset="-122"/>
                <a:ea typeface="楷体" panose="02010609060101010101" pitchFamily="49" charset="-122"/>
                <a:cs typeface="楷体_GB2312"/>
              </a:rPr>
              <a:t>  正对反，</a:t>
            </a: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4400" dirty="0" smtClean="0">
                <a:latin typeface="楷体" panose="02010609060101010101" pitchFamily="49" charset="-122"/>
                <a:ea typeface="楷体" panose="02010609060101010101" pitchFamily="49" charset="-122"/>
                <a:cs typeface="楷体_GB2312"/>
              </a:rPr>
              <a:t>  是对非，</a:t>
            </a: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4400" dirty="0" smtClean="0">
                <a:latin typeface="楷体" panose="02010609060101010101" pitchFamily="49" charset="-122"/>
                <a:ea typeface="楷体" panose="02010609060101010101" pitchFamily="49" charset="-122"/>
                <a:cs typeface="楷体_GB2312"/>
              </a:rPr>
              <a:t>天南对海北，</a:t>
            </a: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4400" dirty="0" smtClean="0">
                <a:latin typeface="楷体" panose="02010609060101010101" pitchFamily="49" charset="-122"/>
                <a:ea typeface="楷体" panose="02010609060101010101" pitchFamily="49" charset="-122"/>
                <a:cs typeface="楷体_GB2312"/>
              </a:rPr>
              <a:t>欣喜对伤悲。</a:t>
            </a:r>
          </a:p>
          <a:p>
            <a:pPr>
              <a:spcBef>
                <a:spcPct val="0"/>
              </a:spcBef>
              <a:buFontTx/>
              <a:buNone/>
            </a:pPr>
            <a:endParaRPr lang="zh-CN" altLang="en-US" sz="4800" dirty="0" smtClean="0">
              <a:latin typeface="楷体" panose="02010609060101010101" pitchFamily="49" charset="-122"/>
              <a:ea typeface="楷体" panose="02010609060101010101" pitchFamily="49" charset="-122"/>
              <a:cs typeface="楷体_GB2312"/>
            </a:endParaRPr>
          </a:p>
        </p:txBody>
      </p:sp>
      <p:sp>
        <p:nvSpPr>
          <p:cNvPr id="7" name="文本占位符 8194"/>
          <p:cNvSpPr txBox="1">
            <a:spLocks noChangeArrowheads="1"/>
          </p:cNvSpPr>
          <p:nvPr/>
        </p:nvSpPr>
        <p:spPr bwMode="auto">
          <a:xfrm>
            <a:off x="2504963" y="5105356"/>
            <a:ext cx="6334125" cy="14478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eaLnBrk="0" hangingPunct="0"/>
            <a:endParaRPr lang="zh-CN" altLang="en-US" sz="4800" dirty="0">
              <a:latin typeface="楷体" panose="02010609060101010101" pitchFamily="49" charset="-122"/>
              <a:ea typeface="楷体" panose="02010609060101010101" pitchFamily="49" charset="-122"/>
              <a:cs typeface="楷体_GB2312"/>
            </a:endParaRPr>
          </a:p>
          <a:p>
            <a:pPr marL="342900" indent="-342900" eaLnBrk="0" hangingPunct="0">
              <a:lnSpc>
                <a:spcPct val="150000"/>
              </a:lnSpc>
            </a:pPr>
            <a:r>
              <a:rPr lang="zh-CN" altLang="en-US" sz="4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/>
              </a:rPr>
              <a:t>骄傲对</a:t>
            </a:r>
            <a:r>
              <a:rPr lang="zh-CN" altLang="en-US" sz="4400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/>
              </a:rPr>
              <a:t>    </a:t>
            </a:r>
            <a:r>
              <a:rPr lang="zh-CN" altLang="en-US" sz="4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/>
              </a:rPr>
              <a:t>。</a:t>
            </a:r>
          </a:p>
        </p:txBody>
      </p:sp>
      <p:sp>
        <p:nvSpPr>
          <p:cNvPr id="6" name="矩形 5"/>
          <p:cNvSpPr/>
          <p:nvPr/>
        </p:nvSpPr>
        <p:spPr>
          <a:xfrm>
            <a:off x="2833975" y="771062"/>
            <a:ext cx="35458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err="1" smtClean="0">
                <a:solidFill>
                  <a:srgbClr val="333333"/>
                </a:solidFill>
                <a:latin typeface="arial" panose="020B0604020202020204" pitchFamily="34" charset="0"/>
              </a:rPr>
              <a:t>lì</a:t>
            </a:r>
            <a:endParaRPr lang="zh-CN" altLang="en-US" sz="2400" b="1" dirty="0"/>
          </a:p>
        </p:txBody>
      </p:sp>
      <p:sp>
        <p:nvSpPr>
          <p:cNvPr id="8" name="矩形 7"/>
          <p:cNvSpPr/>
          <p:nvPr/>
        </p:nvSpPr>
        <p:spPr>
          <a:xfrm rot="21577925">
            <a:off x="3354108" y="816454"/>
            <a:ext cx="84029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dirty="0" err="1">
                <a:solidFill>
                  <a:srgbClr val="333333"/>
                </a:solidFill>
                <a:latin typeface="arial" panose="020B0604020202020204" pitchFamily="34" charset="0"/>
              </a:rPr>
              <a:t>wēng</a:t>
            </a:r>
            <a:endParaRPr lang="zh-CN" altLang="en-US" sz="20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83" name="标题 8193"/>
          <p:cNvSpPr>
            <a:spLocks noGrp="1"/>
          </p:cNvSpPr>
          <p:nvPr>
            <p:ph type="title"/>
          </p:nvPr>
        </p:nvSpPr>
        <p:spPr>
          <a:xfrm>
            <a:off x="457308" y="785764"/>
            <a:ext cx="7891463" cy="1271672"/>
          </a:xfrm>
        </p:spPr>
        <p:txBody>
          <a:bodyPr/>
          <a:lstStyle/>
          <a:p>
            <a:r>
              <a:rPr lang="zh-CN" altLang="en-US" sz="6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/>
              </a:rPr>
              <a:t>民间趣味对子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  <a:cs typeface="楷体_GB2312"/>
              </a:rPr>
              <a:t>（节选）</a:t>
            </a:r>
          </a:p>
        </p:txBody>
      </p:sp>
      <p:sp>
        <p:nvSpPr>
          <p:cNvPr id="24578" name="文本框 5121"/>
          <p:cNvSpPr txBox="1">
            <a:spLocks noChangeArrowheads="1"/>
          </p:cNvSpPr>
          <p:nvPr/>
        </p:nvSpPr>
        <p:spPr bwMode="auto">
          <a:xfrm>
            <a:off x="566604" y="1947942"/>
            <a:ext cx="7045327" cy="18620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endParaRPr lang="en-US" altLang="zh-CN" sz="7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sym typeface="宋体" charset="-122"/>
            </a:endParaRPr>
          </a:p>
          <a:p>
            <a:r>
              <a:rPr lang="zh-CN" altLang="en-US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/>
                <a:sym typeface="宋体" charset="-122"/>
              </a:rPr>
              <a:t>山羊上山，山碰山羊角，咩</a:t>
            </a:r>
            <a:r>
              <a:rPr lang="en-US" altLang="zh-CN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/>
                <a:sym typeface="Arial" charset="0"/>
              </a:rPr>
              <a:t>—</a:t>
            </a:r>
            <a:r>
              <a:rPr lang="zh-CN" altLang="en-US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/>
                <a:sym typeface="宋体" charset="-122"/>
              </a:rPr>
              <a:t>。</a:t>
            </a:r>
          </a:p>
          <a:p>
            <a:endParaRPr lang="zh-CN" altLang="en-US" sz="36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_GB2312"/>
              <a:sym typeface="宋体" charset="-122"/>
            </a:endParaRPr>
          </a:p>
          <a:p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  <a:cs typeface="楷体_GB2312"/>
                <a:sym typeface="宋体" charset="-122"/>
              </a:rPr>
              <a:t>水牛下水，水淹水牛鼻，哞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  <a:cs typeface="楷体_GB2312"/>
                <a:sym typeface="Arial" charset="0"/>
              </a:rPr>
              <a:t>—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  <a:sym typeface="宋体" charset="-122"/>
              </a:rPr>
              <a:t>。</a:t>
            </a:r>
          </a:p>
        </p:txBody>
      </p:sp>
      <p:sp>
        <p:nvSpPr>
          <p:cNvPr id="24579" name="文本框 5122"/>
          <p:cNvSpPr txBox="1">
            <a:spLocks noChangeArrowheads="1"/>
          </p:cNvSpPr>
          <p:nvPr/>
        </p:nvSpPr>
        <p:spPr bwMode="auto">
          <a:xfrm>
            <a:off x="5641354" y="1828842"/>
            <a:ext cx="68320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000" b="1" dirty="0" err="1"/>
              <a:t>miē</a:t>
            </a:r>
            <a:r>
              <a:rPr lang="en-US" altLang="zh-CN" sz="1400" dirty="0"/>
              <a:t> </a:t>
            </a:r>
          </a:p>
        </p:txBody>
      </p:sp>
      <p:sp>
        <p:nvSpPr>
          <p:cNvPr id="24580" name="文本框 5123"/>
          <p:cNvSpPr txBox="1">
            <a:spLocks noChangeArrowheads="1"/>
          </p:cNvSpPr>
          <p:nvPr/>
        </p:nvSpPr>
        <p:spPr bwMode="auto">
          <a:xfrm>
            <a:off x="5616563" y="2952692"/>
            <a:ext cx="784189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zh-CN" sz="2000" b="1" dirty="0" err="1"/>
              <a:t>mōu</a:t>
            </a:r>
            <a:r>
              <a:rPr lang="en-US" altLang="zh-CN" sz="1400" dirty="0"/>
              <a:t> </a:t>
            </a:r>
          </a:p>
        </p:txBody>
      </p:sp>
      <p:pic>
        <p:nvPicPr>
          <p:cNvPr id="24581" name="图片 5124" descr="7"/>
          <p:cNvPicPr>
            <a:picLocks noChangeAspect="1"/>
          </p:cNvPicPr>
          <p:nvPr/>
        </p:nvPicPr>
        <p:blipFill>
          <a:blip r:embed="rId2" cstate="print"/>
          <a:srcRect t="30673" r="6007" b="8157"/>
          <a:stretch>
            <a:fillRect/>
          </a:stretch>
        </p:blipFill>
        <p:spPr bwMode="auto">
          <a:xfrm>
            <a:off x="1066892" y="5397358"/>
            <a:ext cx="2011645" cy="123195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4582" name="图片 5125" descr="9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86218" y="5425939"/>
            <a:ext cx="2002636" cy="11748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矩形 3"/>
          <p:cNvSpPr/>
          <p:nvPr/>
        </p:nvSpPr>
        <p:spPr>
          <a:xfrm>
            <a:off x="3411519" y="2895614"/>
            <a:ext cx="62709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dirty="0" err="1">
                <a:solidFill>
                  <a:srgbClr val="333333"/>
                </a:solidFill>
                <a:latin typeface="arial" panose="020B0604020202020204" pitchFamily="34" charset="0"/>
              </a:rPr>
              <a:t>yān</a:t>
            </a:r>
            <a:endParaRPr lang="zh-CN" altLang="en-US" sz="2000" b="1" dirty="0"/>
          </a:p>
        </p:txBody>
      </p:sp>
      <p:grpSp>
        <p:nvGrpSpPr>
          <p:cNvPr id="6" name="组合 5"/>
          <p:cNvGrpSpPr/>
          <p:nvPr/>
        </p:nvGrpSpPr>
        <p:grpSpPr>
          <a:xfrm>
            <a:off x="550757" y="3657544"/>
            <a:ext cx="8059737" cy="2928162"/>
            <a:chOff x="550757" y="3657544"/>
            <a:chExt cx="8059737" cy="2928162"/>
          </a:xfrm>
        </p:grpSpPr>
        <p:grpSp>
          <p:nvGrpSpPr>
            <p:cNvPr id="3" name="组合 2"/>
            <p:cNvGrpSpPr/>
            <p:nvPr/>
          </p:nvGrpSpPr>
          <p:grpSpPr>
            <a:xfrm>
              <a:off x="550757" y="3657544"/>
              <a:ext cx="8059737" cy="1435072"/>
              <a:chOff x="550757" y="3657544"/>
              <a:chExt cx="8059737" cy="1435072"/>
            </a:xfrm>
          </p:grpSpPr>
          <p:sp>
            <p:nvSpPr>
              <p:cNvPr id="9" name="文本占位符 8194"/>
              <p:cNvSpPr txBox="1">
                <a:spLocks noChangeArrowheads="1"/>
              </p:cNvSpPr>
              <p:nvPr/>
            </p:nvSpPr>
            <p:spPr bwMode="auto">
              <a:xfrm>
                <a:off x="550757" y="3657544"/>
                <a:ext cx="8059737" cy="143507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marL="342900" indent="-342900" eaLnBrk="0" hangingPunct="0"/>
                <a:endParaRPr lang="zh-CN" altLang="en-US" sz="2400" dirty="0" smtClean="0">
                  <a:latin typeface="楷体" panose="02010609060101010101" pitchFamily="49" charset="-122"/>
                  <a:ea typeface="楷体" panose="02010609060101010101" pitchFamily="49" charset="-122"/>
                  <a:cs typeface="楷体_GB2312"/>
                </a:endParaRPr>
              </a:p>
              <a:p>
                <a:pPr marL="342900" indent="-342900" eaLnBrk="0" hangingPunct="0">
                  <a:lnSpc>
                    <a:spcPct val="150000"/>
                  </a:lnSpc>
                </a:pPr>
                <a:r>
                  <a:rPr lang="zh-CN" altLang="en-US" sz="3600" b="1" dirty="0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楷体_GB2312"/>
                  </a:rPr>
                  <a:t>花猫看花，花掩花猫脸，</a:t>
                </a:r>
                <a:r>
                  <a:rPr lang="zh-CN" altLang="en-US" sz="3600" b="1" u="sng" dirty="0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楷体_GB2312"/>
                  </a:rPr>
                  <a:t>    </a:t>
                </a:r>
                <a:r>
                  <a:rPr lang="zh-CN" altLang="en-US" sz="3600" b="1" dirty="0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楷体_GB2312"/>
                  </a:rPr>
                  <a:t>。</a:t>
                </a:r>
                <a:endParaRPr lang="zh-CN" altLang="en-US" sz="36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_GB2312"/>
                </a:endParaRPr>
              </a:p>
            </p:txBody>
          </p:sp>
          <p:sp>
            <p:nvSpPr>
              <p:cNvPr id="2" name="矩形 1"/>
              <p:cNvSpPr/>
              <p:nvPr/>
            </p:nvSpPr>
            <p:spPr>
              <a:xfrm>
                <a:off x="3405853" y="3909695"/>
                <a:ext cx="627095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000" b="1" dirty="0" err="1">
                    <a:solidFill>
                      <a:srgbClr val="FF0000"/>
                    </a:solidFill>
                    <a:latin typeface="arial" panose="020B0604020202020204" pitchFamily="34" charset="0"/>
                  </a:rPr>
                  <a:t>yǎn</a:t>
                </a:r>
                <a:endParaRPr lang="zh-CN" altLang="en-US" sz="2000" b="1" dirty="0">
                  <a:solidFill>
                    <a:srgbClr val="FF0000"/>
                  </a:solidFill>
                </a:endParaRPr>
              </a:p>
            </p:txBody>
          </p:sp>
        </p:grp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453523" y="5425939"/>
              <a:ext cx="1895247" cy="1159767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578" name="蜈蚣"/>
          <p:cNvGrpSpPr>
            <a:grpSpLocks/>
          </p:cNvGrpSpPr>
          <p:nvPr/>
        </p:nvGrpSpPr>
        <p:grpSpPr bwMode="auto">
          <a:xfrm>
            <a:off x="-123825" y="571466"/>
            <a:ext cx="4708525" cy="4152900"/>
            <a:chOff x="0" y="0"/>
            <a:chExt cx="4514225" cy="3926208"/>
          </a:xfrm>
        </p:grpSpPr>
        <p:pic>
          <p:nvPicPr>
            <p:cNvPr id="19458" name="图片 1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0"/>
              <a:ext cx="4422906" cy="3926208"/>
            </a:xfrm>
            <a:prstGeom prst="rect">
              <a:avLst/>
            </a:prstGeom>
            <a:noFill/>
            <a:ln w="9525">
              <a:noFill/>
            </a:ln>
            <a:effectLst>
              <a:outerShdw dist="38100" dir="5400000" algn="ctr" rotWithShape="0">
                <a:srgbClr val="000000">
                  <a:alpha val="35999"/>
                </a:srgbClr>
              </a:outerShdw>
            </a:effectLst>
          </p:spPr>
        </p:pic>
        <p:sp>
          <p:nvSpPr>
            <p:cNvPr id="25612" name="Rectangle 3"/>
            <p:cNvSpPr txBox="1">
              <a:spLocks noChangeArrowheads="1"/>
            </p:cNvSpPr>
            <p:nvPr/>
          </p:nvSpPr>
          <p:spPr bwMode="auto">
            <a:xfrm rot="-372594">
              <a:off x="931457" y="414932"/>
              <a:ext cx="3582768" cy="30963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228600" indent="-228600">
                <a:lnSpc>
                  <a:spcPct val="80000"/>
                </a:lnSpc>
                <a:spcBef>
                  <a:spcPts val="1000"/>
                </a:spcBef>
              </a:pPr>
              <a:endParaRPr lang="zh-CN" altLang="en-US" sz="2000" dirty="0">
                <a:ea typeface="PMingLiU" pitchFamily="18" charset="-120"/>
              </a:endParaRPr>
            </a:p>
            <a:p>
              <a:pPr marL="228600" indent="-228600">
                <a:lnSpc>
                  <a:spcPct val="80000"/>
                </a:lnSpc>
                <a:spcBef>
                  <a:spcPts val="1000"/>
                </a:spcBef>
              </a:pPr>
              <a:r>
                <a:rPr lang="zh-CN" altLang="en-US" sz="4000" b="1" dirty="0">
                  <a:solidFill>
                    <a:srgbClr val="FF0000"/>
                  </a:solidFill>
                  <a:latin typeface="楷体" pitchFamily="49" charset="-122"/>
                  <a:ea typeface="楷体" pitchFamily="49" charset="-122"/>
                </a:rPr>
                <a:t>三字经</a:t>
              </a:r>
              <a:r>
                <a:rPr lang="zh-CN" altLang="en-US" sz="2000" b="1" dirty="0">
                  <a:latin typeface="楷体" pitchFamily="49" charset="-122"/>
                  <a:ea typeface="楷体" pitchFamily="49" charset="-122"/>
                </a:rPr>
                <a:t>（节选）</a:t>
              </a:r>
            </a:p>
            <a:p>
              <a:pPr marL="228600" indent="-228600">
                <a:lnSpc>
                  <a:spcPct val="80000"/>
                </a:lnSpc>
                <a:spcBef>
                  <a:spcPts val="1000"/>
                </a:spcBef>
              </a:pPr>
              <a:r>
                <a:rPr lang="zh-CN" altLang="en-US" sz="2800" b="1" dirty="0">
                  <a:latin typeface="楷体" pitchFamily="49" charset="-122"/>
                  <a:ea typeface="楷体" pitchFamily="49" charset="-122"/>
                </a:rPr>
                <a:t>犬守夜，鸡司晨。</a:t>
              </a:r>
            </a:p>
            <a:p>
              <a:pPr marL="228600" indent="-228600">
                <a:lnSpc>
                  <a:spcPct val="80000"/>
                </a:lnSpc>
                <a:spcBef>
                  <a:spcPts val="1000"/>
                </a:spcBef>
              </a:pPr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  <a:cs typeface="楷体_GB2312"/>
                </a:rPr>
                <a:t>蚕吐丝，蜂酿蜜。</a:t>
              </a:r>
            </a:p>
          </p:txBody>
        </p:sp>
      </p:grpSp>
      <p:grpSp>
        <p:nvGrpSpPr>
          <p:cNvPr id="24581" name="春雨"/>
          <p:cNvGrpSpPr>
            <a:grpSpLocks/>
          </p:cNvGrpSpPr>
          <p:nvPr/>
        </p:nvGrpSpPr>
        <p:grpSpPr bwMode="auto">
          <a:xfrm>
            <a:off x="-917575" y="2925652"/>
            <a:ext cx="6623050" cy="4694238"/>
            <a:chOff x="-55094" y="241256"/>
            <a:chExt cx="6626352" cy="4693920"/>
          </a:xfrm>
        </p:grpSpPr>
        <p:pic>
          <p:nvPicPr>
            <p:cNvPr id="25609" name="图片 4"/>
            <p:cNvPicPr>
              <a:picLocks noChangeAspect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-55094" y="241256"/>
              <a:ext cx="6626352" cy="46939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5610" name="文本框 11"/>
            <p:cNvSpPr txBox="1">
              <a:spLocks noChangeArrowheads="1"/>
            </p:cNvSpPr>
            <p:nvPr/>
          </p:nvSpPr>
          <p:spPr bwMode="auto">
            <a:xfrm rot="21063858">
              <a:off x="1143849" y="1156943"/>
              <a:ext cx="4748798" cy="198810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lnSpc>
                  <a:spcPct val="80000"/>
                </a:lnSpc>
              </a:pPr>
              <a:r>
                <a:rPr lang="zh-CN" altLang="en-US" sz="4000" b="1" dirty="0">
                  <a:solidFill>
                    <a:srgbClr val="FF0000"/>
                  </a:solidFill>
                  <a:latin typeface="楷体" pitchFamily="49" charset="-122"/>
                  <a:ea typeface="楷体" pitchFamily="49" charset="-122"/>
                </a:rPr>
                <a:t>民间趣味对子</a:t>
              </a:r>
              <a:r>
                <a:rPr lang="zh-CN" altLang="en-US" sz="2400" b="1" dirty="0">
                  <a:latin typeface="楷体" pitchFamily="49" charset="-122"/>
                  <a:ea typeface="楷体" pitchFamily="49" charset="-122"/>
                </a:rPr>
                <a:t>（节选）</a:t>
              </a:r>
            </a:p>
            <a:p>
              <a:pPr algn="ctr" eaLnBrk="0" hangingPunct="0">
                <a:lnSpc>
                  <a:spcPct val="80000"/>
                </a:lnSpc>
              </a:pPr>
              <a:endParaRPr lang="zh-CN" altLang="en-US" sz="2400" b="1" dirty="0">
                <a:latin typeface="楷体" pitchFamily="49" charset="-122"/>
                <a:ea typeface="楷体" pitchFamily="49" charset="-122"/>
              </a:endParaRPr>
            </a:p>
            <a:p>
              <a:pPr eaLnBrk="0" hangingPunct="0">
                <a:lnSpc>
                  <a:spcPct val="150000"/>
                </a:lnSpc>
              </a:pPr>
              <a:r>
                <a:rPr lang="zh-CN" sz="2400" b="1" dirty="0">
                  <a:latin typeface="楷体" pitchFamily="49" charset="-122"/>
                  <a:ea typeface="楷体" pitchFamily="49" charset="-122"/>
                </a:rPr>
                <a:t>山羊上山，山碰山羊角，咩</a:t>
              </a:r>
              <a:r>
                <a:rPr lang="zh-CN" altLang="zh-CN" sz="2400" b="1" dirty="0">
                  <a:latin typeface="楷体" pitchFamily="49" charset="-122"/>
                  <a:ea typeface="楷体" pitchFamily="49" charset="-122"/>
                </a:rPr>
                <a:t>—</a:t>
              </a:r>
              <a:r>
                <a:rPr lang="zh-CN" sz="2400" b="1" dirty="0" smtClean="0">
                  <a:latin typeface="楷体" pitchFamily="49" charset="-122"/>
                  <a:ea typeface="楷体" pitchFamily="49" charset="-122"/>
                </a:rPr>
                <a:t>。</a:t>
              </a:r>
              <a:endParaRPr lang="zh-CN" sz="2400" b="1" dirty="0">
                <a:latin typeface="楷体" pitchFamily="49" charset="-122"/>
                <a:ea typeface="楷体" pitchFamily="49" charset="-122"/>
              </a:endParaRPr>
            </a:p>
            <a:p>
              <a:pPr eaLnBrk="0" hangingPunct="0">
                <a:lnSpc>
                  <a:spcPct val="150000"/>
                </a:lnSpc>
              </a:pPr>
              <a:r>
                <a:rPr lang="zh-CN" sz="2400" b="1" dirty="0">
                  <a:latin typeface="楷体" pitchFamily="49" charset="-122"/>
                  <a:ea typeface="楷体" pitchFamily="49" charset="-122"/>
                </a:rPr>
                <a:t>水牛下水，水淹水牛鼻，哞</a:t>
              </a:r>
              <a:r>
                <a:rPr lang="zh-CN" altLang="zh-CN" sz="2400" b="1" dirty="0">
                  <a:latin typeface="楷体" pitchFamily="49" charset="-122"/>
                  <a:ea typeface="楷体" pitchFamily="49" charset="-122"/>
                </a:rPr>
                <a:t>—</a:t>
              </a:r>
              <a:r>
                <a:rPr lang="zh-CN" sz="2400" b="1" dirty="0">
                  <a:latin typeface="楷体" pitchFamily="49" charset="-122"/>
                  <a:ea typeface="楷体" pitchFamily="49" charset="-122"/>
                </a:rPr>
                <a:t>。</a:t>
              </a:r>
            </a:p>
          </p:txBody>
        </p:sp>
      </p:grpSp>
      <p:grpSp>
        <p:nvGrpSpPr>
          <p:cNvPr id="24584" name="小童话"/>
          <p:cNvGrpSpPr>
            <a:grpSpLocks/>
          </p:cNvGrpSpPr>
          <p:nvPr/>
        </p:nvGrpSpPr>
        <p:grpSpPr bwMode="auto">
          <a:xfrm>
            <a:off x="3560763" y="457278"/>
            <a:ext cx="5265737" cy="4038494"/>
            <a:chOff x="-56078" y="273049"/>
            <a:chExt cx="5266944" cy="4681728"/>
          </a:xfrm>
        </p:grpSpPr>
        <p:pic>
          <p:nvPicPr>
            <p:cNvPr id="25607" name="图片 7"/>
            <p:cNvPicPr>
              <a:picLocks noChangeAspect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-56078" y="273049"/>
              <a:ext cx="5266944" cy="46817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5608" name="Text Box 4"/>
            <p:cNvSpPr txBox="1">
              <a:spLocks noChangeArrowheads="1"/>
            </p:cNvSpPr>
            <p:nvPr/>
          </p:nvSpPr>
          <p:spPr bwMode="auto">
            <a:xfrm rot="21138816">
              <a:off x="885169" y="700315"/>
              <a:ext cx="3427739" cy="240958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4000" b="1" dirty="0">
                  <a:solidFill>
                    <a:srgbClr val="FF0000"/>
                  </a:solidFill>
                  <a:latin typeface="楷体" pitchFamily="49" charset="-122"/>
                  <a:ea typeface="楷体" pitchFamily="49" charset="-122"/>
                </a:rPr>
                <a:t>笠翁对韵</a:t>
              </a:r>
              <a:r>
                <a:rPr lang="zh-CN" altLang="en-US" sz="2800" b="1" dirty="0">
                  <a:latin typeface="楷体" pitchFamily="49" charset="-122"/>
                  <a:ea typeface="楷体" pitchFamily="49" charset="-122"/>
                </a:rPr>
                <a:t>（节选）</a:t>
              </a:r>
            </a:p>
            <a:p>
              <a:pPr algn="ctr"/>
              <a:r>
                <a:rPr lang="zh-CN" altLang="en-US" sz="2800" b="1" dirty="0">
                  <a:latin typeface="楷体" pitchFamily="49" charset="-122"/>
                  <a:ea typeface="楷体" pitchFamily="49" charset="-122"/>
                </a:rPr>
                <a:t>正对反，</a:t>
              </a:r>
            </a:p>
            <a:p>
              <a:pPr algn="ctr"/>
              <a:r>
                <a:rPr lang="zh-CN" altLang="en-US" sz="2800" b="1" dirty="0">
                  <a:latin typeface="楷体" pitchFamily="49" charset="-122"/>
                  <a:ea typeface="楷体" pitchFamily="49" charset="-122"/>
                </a:rPr>
                <a:t>是对非。</a:t>
              </a:r>
            </a:p>
            <a:p>
              <a:pPr algn="ctr"/>
              <a:r>
                <a:rPr lang="zh-CN" altLang="en-US" sz="2800" b="1" dirty="0">
                  <a:latin typeface="楷体" pitchFamily="49" charset="-122"/>
                  <a:ea typeface="楷体" pitchFamily="49" charset="-122"/>
                </a:rPr>
                <a:t>天南对海北，</a:t>
              </a:r>
            </a:p>
            <a:p>
              <a:pPr algn="ctr"/>
              <a:r>
                <a:rPr lang="zh-CN" altLang="en-US" sz="2800" b="1" dirty="0">
                  <a:latin typeface="楷体" pitchFamily="49" charset="-122"/>
                  <a:ea typeface="楷体" pitchFamily="49" charset="-122"/>
                </a:rPr>
                <a:t>欣喜对伤悲。</a:t>
              </a:r>
            </a:p>
          </p:txBody>
        </p:sp>
      </p:grpSp>
      <p:grpSp>
        <p:nvGrpSpPr>
          <p:cNvPr id="24587" name="海水"/>
          <p:cNvGrpSpPr>
            <a:grpSpLocks/>
          </p:cNvGrpSpPr>
          <p:nvPr/>
        </p:nvGrpSpPr>
        <p:grpSpPr bwMode="auto">
          <a:xfrm>
            <a:off x="4327525" y="2743200"/>
            <a:ext cx="5091113" cy="4524375"/>
            <a:chOff x="2175" y="-3041"/>
            <a:chExt cx="5090160" cy="4523232"/>
          </a:xfrm>
        </p:grpSpPr>
        <p:pic>
          <p:nvPicPr>
            <p:cNvPr id="25605" name="图片 9"/>
            <p:cNvPicPr>
              <a:picLocks noChangeAspect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2175" y="-3041"/>
              <a:ext cx="5090160" cy="45232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5606" name="Text Box 4"/>
            <p:cNvSpPr txBox="1">
              <a:spLocks noChangeArrowheads="1"/>
            </p:cNvSpPr>
            <p:nvPr/>
          </p:nvSpPr>
          <p:spPr bwMode="auto">
            <a:xfrm rot="-524207">
              <a:off x="726084" y="951317"/>
              <a:ext cx="4005626" cy="252971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 sz="4000" b="1" dirty="0">
                  <a:solidFill>
                    <a:schemeClr val="bg1"/>
                  </a:solidFill>
                  <a:latin typeface="楷体" pitchFamily="49" charset="-122"/>
                  <a:ea typeface="楷体" pitchFamily="49" charset="-122"/>
                  <a:sym typeface="宋体" charset="-122"/>
                </a:rPr>
                <a:t>麻</a:t>
              </a:r>
            </a:p>
            <a:p>
              <a:r>
                <a:rPr lang="zh-CN" altLang="en-US" sz="2400" b="1" dirty="0">
                  <a:solidFill>
                    <a:schemeClr val="bg1"/>
                  </a:solidFill>
                  <a:latin typeface="楷体" pitchFamily="49" charset="-122"/>
                  <a:ea typeface="楷体" pitchFamily="49" charset="-122"/>
                  <a:sym typeface="宋体" charset="-122"/>
                </a:rPr>
                <a:t>天对地,室对家,落日对流霞。</a:t>
              </a:r>
            </a:p>
            <a:p>
              <a:r>
                <a:rPr lang="zh-CN" altLang="en-US" sz="2400" b="1" dirty="0">
                  <a:solidFill>
                    <a:schemeClr val="bg1"/>
                  </a:solidFill>
                  <a:latin typeface="楷体" pitchFamily="49" charset="-122"/>
                  <a:ea typeface="楷体" pitchFamily="49" charset="-122"/>
                  <a:sym typeface="宋体" charset="-122"/>
                </a:rPr>
                <a:t>黄莺对翠鸟，甜菜对苦瓜。</a:t>
              </a:r>
            </a:p>
            <a:p>
              <a:r>
                <a:rPr lang="zh-CN" altLang="en-US" sz="2400" b="1" dirty="0">
                  <a:solidFill>
                    <a:schemeClr val="bg1"/>
                  </a:solidFill>
                  <a:latin typeface="楷体" pitchFamily="49" charset="-122"/>
                  <a:ea typeface="楷体" pitchFamily="49" charset="-122"/>
                  <a:sym typeface="宋体" charset="-122"/>
                </a:rPr>
                <a:t>狗尾草，鸡冠花。</a:t>
              </a:r>
            </a:p>
            <a:p>
              <a:r>
                <a:rPr lang="zh-CN" altLang="en-US" sz="2400" b="1" dirty="0">
                  <a:solidFill>
                    <a:schemeClr val="bg1"/>
                  </a:solidFill>
                  <a:latin typeface="楷体" pitchFamily="49" charset="-122"/>
                  <a:ea typeface="楷体" pitchFamily="49" charset="-122"/>
                  <a:sym typeface="宋体" charset="-122"/>
                </a:rPr>
                <a:t>白鹭对乌鸦。</a:t>
              </a:r>
            </a:p>
            <a:p>
              <a:r>
                <a:rPr lang="zh-CN" altLang="en-US" sz="2400" b="1" dirty="0">
                  <a:solidFill>
                    <a:schemeClr val="bg1"/>
                  </a:solidFill>
                  <a:latin typeface="楷体" pitchFamily="49" charset="-122"/>
                  <a:ea typeface="楷体" pitchFamily="49" charset="-122"/>
                  <a:sym typeface="宋体" charset="-122"/>
                </a:rPr>
                <a:t>门前栽果树，塘里养鱼虾。</a:t>
              </a:r>
            </a:p>
          </p:txBody>
        </p:sp>
      </p:grpSp>
    </p:spTree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45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45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45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45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45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45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45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45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45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45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650" name="Group 2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26645573"/>
              </p:ext>
            </p:extLst>
          </p:nvPr>
        </p:nvGraphicFramePr>
        <p:xfrm>
          <a:off x="685902" y="1828842"/>
          <a:ext cx="6709356" cy="3505108"/>
        </p:xfrm>
        <a:graphic>
          <a:graphicData uri="http://schemas.openxmlformats.org/drawingml/2006/table">
            <a:tbl>
              <a:tblPr/>
              <a:tblGrid>
                <a:gridCol w="2297432"/>
                <a:gridCol w="1676985"/>
                <a:gridCol w="2734939"/>
              </a:tblGrid>
              <a:tr h="70201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3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</a:rPr>
                        <a:t>题目</a:t>
                      </a:r>
                    </a:p>
                  </a:txBody>
                  <a:tcPr marL="91441" marR="91441" marT="45719" marB="45719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3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</a:rPr>
                        <a:t>字数</a:t>
                      </a:r>
                    </a:p>
                  </a:txBody>
                  <a:tcPr marL="91441" marR="91441" marT="45719" marB="45719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3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</a:rPr>
                        <a:t>内容</a:t>
                      </a:r>
                    </a:p>
                  </a:txBody>
                  <a:tcPr marL="91441" marR="91441" marT="45719" marB="45719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B0F0"/>
                    </a:solidFill>
                  </a:tcPr>
                </a:tc>
              </a:tr>
              <a:tr h="70077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《麻》</a:t>
                      </a:r>
                    </a:p>
                  </a:txBody>
                  <a:tcPr marL="91441" marR="91441" marT="45719" marB="45719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4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3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相等</a:t>
                      </a:r>
                    </a:p>
                  </a:txBody>
                  <a:tcPr marL="91441" marR="91441" marT="45719" marB="4571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4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动物</a:t>
                      </a:r>
                      <a:r>
                        <a:rPr kumimoji="0" lang="en-US" altLang="zh-CN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—</a:t>
                      </a:r>
                      <a:r>
                        <a:rPr kumimoji="0" lang="zh-CN" alt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动物</a:t>
                      </a:r>
                      <a:endParaRPr kumimoji="0" lang="en-US" altLang="zh-CN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数量</a:t>
                      </a:r>
                      <a:r>
                        <a:rPr kumimoji="0" lang="en-US" altLang="zh-CN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—</a:t>
                      </a:r>
                      <a:r>
                        <a:rPr kumimoji="0" lang="zh-CN" alt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数量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声音</a:t>
                      </a:r>
                      <a:r>
                        <a:rPr kumimoji="0" lang="en-US" altLang="zh-CN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—</a:t>
                      </a:r>
                      <a:r>
                        <a:rPr kumimoji="0" lang="zh-CN" alt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声音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......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1441" marR="91441" marT="45719" marB="4571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0077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《三字经》</a:t>
                      </a:r>
                    </a:p>
                  </a:txBody>
                  <a:tcPr marL="91441" marR="91441" marT="45719" marB="45719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70077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《笠翁对韵》</a:t>
                      </a:r>
                    </a:p>
                  </a:txBody>
                  <a:tcPr marL="91441" marR="91441" marT="45719" marB="45719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70077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《民间趣味对子》</a:t>
                      </a:r>
                    </a:p>
                  </a:txBody>
                  <a:tcPr marL="91441" marR="91441" marT="45719" marB="45719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文本框 3"/>
          <p:cNvSpPr txBox="1">
            <a:spLocks noChangeArrowheads="1"/>
          </p:cNvSpPr>
          <p:nvPr/>
        </p:nvSpPr>
        <p:spPr bwMode="auto">
          <a:xfrm>
            <a:off x="3505200" y="990644"/>
            <a:ext cx="18669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  <a:cs typeface="楷体_GB2312"/>
              </a:rPr>
              <a:t>孙悟空</a:t>
            </a:r>
          </a:p>
        </p:txBody>
      </p:sp>
      <p:sp>
        <p:nvSpPr>
          <p:cNvPr id="28675" name="文本框 4"/>
          <p:cNvSpPr txBox="1">
            <a:spLocks noChangeArrowheads="1"/>
          </p:cNvSpPr>
          <p:nvPr/>
        </p:nvSpPr>
        <p:spPr bwMode="auto">
          <a:xfrm>
            <a:off x="3505228" y="1828842"/>
            <a:ext cx="1874837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4400" b="1" u="sng" dirty="0">
                <a:solidFill>
                  <a:srgbClr val="FF0000"/>
                </a:solidFill>
                <a:latin typeface="楷体_GB2312"/>
                <a:ea typeface="楷体_GB2312"/>
                <a:cs typeface="楷体_GB2312"/>
              </a:rPr>
              <a:t>      </a:t>
            </a:r>
          </a:p>
        </p:txBody>
      </p:sp>
      <p:sp>
        <p:nvSpPr>
          <p:cNvPr id="10" name="文本框 9"/>
          <p:cNvSpPr txBox="1">
            <a:spLocks noChangeArrowheads="1"/>
          </p:cNvSpPr>
          <p:nvPr/>
        </p:nvSpPr>
        <p:spPr bwMode="auto">
          <a:xfrm>
            <a:off x="3505228" y="1752644"/>
            <a:ext cx="18669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/>
              </a:rPr>
              <a:t>猪八戒</a:t>
            </a:r>
          </a:p>
        </p:txBody>
      </p:sp>
      <p:pic>
        <p:nvPicPr>
          <p:cNvPr id="2" name="图片 6" descr="5"/>
          <p:cNvPicPr>
            <a:picLocks noChangeAspect="1"/>
          </p:cNvPicPr>
          <p:nvPr/>
        </p:nvPicPr>
        <p:blipFill>
          <a:blip r:embed="rId3" cstate="print"/>
          <a:srcRect l="70767"/>
          <a:stretch>
            <a:fillRect/>
          </a:stretch>
        </p:blipFill>
        <p:spPr bwMode="auto">
          <a:xfrm>
            <a:off x="381110" y="1066862"/>
            <a:ext cx="2057400" cy="37338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8681" name="图片 2" descr="6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52990" y="3429000"/>
            <a:ext cx="2533650" cy="28575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86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86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86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86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0" grpId="0"/>
      <p:bldP spid="28675" grpId="0"/>
      <p:bldP spid="1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7" name="图片 6" descr="5"/>
          <p:cNvPicPr>
            <a:picLocks noChangeAspect="1"/>
          </p:cNvPicPr>
          <p:nvPr/>
        </p:nvPicPr>
        <p:blipFill>
          <a:blip r:embed="rId2" cstate="print"/>
          <a:srcRect l="70767"/>
          <a:stretch>
            <a:fillRect/>
          </a:stretch>
        </p:blipFill>
        <p:spPr bwMode="auto">
          <a:xfrm>
            <a:off x="0" y="990664"/>
            <a:ext cx="1472231" cy="273844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9698" name="文本框 3"/>
          <p:cNvSpPr txBox="1">
            <a:spLocks noChangeArrowheads="1"/>
          </p:cNvSpPr>
          <p:nvPr/>
        </p:nvSpPr>
        <p:spPr bwMode="auto">
          <a:xfrm>
            <a:off x="2419292" y="1720850"/>
            <a:ext cx="4111625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  <a:cs typeface="楷体_GB2312"/>
              </a:rPr>
              <a:t>孙悟空，金箍棒</a:t>
            </a:r>
            <a:endParaRPr lang="en-US" altLang="zh-CN" sz="4400" b="1" dirty="0">
              <a:latin typeface="楷体" panose="02010609060101010101" pitchFamily="49" charset="-122"/>
              <a:ea typeface="楷体" panose="02010609060101010101" pitchFamily="49" charset="-122"/>
              <a:cs typeface="楷体_GB2312"/>
            </a:endParaRP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2379604" y="3063875"/>
            <a:ext cx="4402138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/>
              </a:rPr>
              <a:t>猪八戒，</a:t>
            </a:r>
            <a:r>
              <a:rPr lang="zh-CN" altLang="en-US" sz="4400" b="1" u="sng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/>
              </a:rPr>
              <a:t>       </a:t>
            </a:r>
          </a:p>
        </p:txBody>
      </p:sp>
      <p:sp>
        <p:nvSpPr>
          <p:cNvPr id="10" name="文本框 9"/>
          <p:cNvSpPr txBox="1">
            <a:spLocks noChangeArrowheads="1"/>
          </p:cNvSpPr>
          <p:nvPr/>
        </p:nvSpPr>
        <p:spPr bwMode="auto">
          <a:xfrm>
            <a:off x="4662429" y="2981325"/>
            <a:ext cx="18669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/>
              </a:rPr>
              <a:t>铁钉耙</a:t>
            </a:r>
          </a:p>
        </p:txBody>
      </p:sp>
      <p:pic>
        <p:nvPicPr>
          <p:cNvPr id="29701" name="图片 2" descr="6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10350" y="3810000"/>
            <a:ext cx="2533650" cy="28575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矩形 1"/>
          <p:cNvSpPr/>
          <p:nvPr/>
        </p:nvSpPr>
        <p:spPr>
          <a:xfrm>
            <a:off x="5877085" y="2565400"/>
            <a:ext cx="60465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 err="1">
                <a:solidFill>
                  <a:srgbClr val="FF0000"/>
                </a:solidFill>
                <a:latin typeface="arial" panose="020B0604020202020204" pitchFamily="34" charset="0"/>
              </a:rPr>
              <a:t>pá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0" grpId="0"/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1" name="图片 2" descr="6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81584" y="4267178"/>
            <a:ext cx="1804987" cy="2036763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722" name="图片 6" descr="5"/>
          <p:cNvPicPr>
            <a:picLocks noChangeAspect="1"/>
          </p:cNvPicPr>
          <p:nvPr/>
        </p:nvPicPr>
        <p:blipFill>
          <a:blip r:embed="rId3" cstate="print"/>
          <a:srcRect l="70767"/>
          <a:stretch>
            <a:fillRect/>
          </a:stretch>
        </p:blipFill>
        <p:spPr bwMode="auto">
          <a:xfrm>
            <a:off x="0" y="1219258"/>
            <a:ext cx="1554162" cy="289083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0723" name="文本框 3"/>
          <p:cNvSpPr txBox="1">
            <a:spLocks noChangeArrowheads="1"/>
          </p:cNvSpPr>
          <p:nvPr/>
        </p:nvSpPr>
        <p:spPr bwMode="auto">
          <a:xfrm>
            <a:off x="1488970" y="2325481"/>
            <a:ext cx="6207148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  <a:cs typeface="楷体_GB2312"/>
              </a:rPr>
              <a:t>孙悟空，金箍棒，能长能短。</a:t>
            </a:r>
            <a:endParaRPr lang="en-US" altLang="zh-CN" sz="3600" b="1" dirty="0">
              <a:latin typeface="楷体" panose="02010609060101010101" pitchFamily="49" charset="-122"/>
              <a:ea typeface="楷体" panose="02010609060101010101" pitchFamily="49" charset="-122"/>
              <a:cs typeface="楷体_GB2312"/>
            </a:endParaRPr>
          </a:p>
        </p:txBody>
      </p:sp>
      <p:sp>
        <p:nvSpPr>
          <p:cNvPr id="30724" name="文本框 4"/>
          <p:cNvSpPr txBox="1">
            <a:spLocks noChangeArrowheads="1"/>
          </p:cNvSpPr>
          <p:nvPr/>
        </p:nvSpPr>
        <p:spPr bwMode="auto">
          <a:xfrm>
            <a:off x="1482558" y="3306542"/>
            <a:ext cx="621356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 b="1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/>
              </a:rPr>
              <a:t>猪八戒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/>
              </a:rPr>
              <a:t>，</a:t>
            </a:r>
            <a:r>
              <a:rPr lang="zh-CN" altLang="en-US" sz="3600" b="1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/>
              </a:rPr>
              <a:t>铁钉耙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/>
              </a:rPr>
              <a:t>，</a:t>
            </a:r>
            <a:r>
              <a:rPr lang="zh-CN" altLang="en-US" sz="3600" b="1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/>
              </a:rPr>
              <a:t>        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/>
              </a:rPr>
              <a:t>。</a:t>
            </a:r>
          </a:p>
        </p:txBody>
      </p:sp>
      <p:sp>
        <p:nvSpPr>
          <p:cNvPr id="10" name="文本框 9"/>
          <p:cNvSpPr txBox="1">
            <a:spLocks noChangeArrowheads="1"/>
          </p:cNvSpPr>
          <p:nvPr/>
        </p:nvSpPr>
        <p:spPr bwMode="auto">
          <a:xfrm>
            <a:off x="5105386" y="3316055"/>
            <a:ext cx="2037737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/>
              </a:rPr>
              <a:t>可大可小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 descr="1"/>
          <p:cNvPicPr>
            <a:picLocks noChangeAspect="1" noChangeArrowheads="1"/>
          </p:cNvPicPr>
          <p:nvPr/>
        </p:nvPicPr>
        <p:blipFill>
          <a:blip r:embed="rId2"/>
          <a:srcRect l="6667" t="3571" r="4167"/>
          <a:stretch>
            <a:fillRect/>
          </a:stretch>
        </p:blipFill>
        <p:spPr bwMode="auto">
          <a:xfrm>
            <a:off x="0" y="0"/>
            <a:ext cx="8991600" cy="680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 Box 3"/>
          <p:cNvSpPr txBox="1">
            <a:spLocks noChangeArrowheads="1"/>
          </p:cNvSpPr>
          <p:nvPr/>
        </p:nvSpPr>
        <p:spPr bwMode="auto">
          <a:xfrm>
            <a:off x="2895600" y="1752600"/>
            <a:ext cx="4146550" cy="155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96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花式</a:t>
            </a:r>
            <a:r>
              <a:rPr lang="zh-CN" altLang="en-US" sz="6000" dirty="0">
                <a:solidFill>
                  <a:srgbClr val="0099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诵读</a:t>
            </a:r>
          </a:p>
        </p:txBody>
      </p:sp>
    </p:spTree>
    <p:extLst>
      <p:ext uri="{BB962C8B-B14F-4D97-AF65-F5344CB8AC3E}">
        <p14:creationId xmlns:p14="http://schemas.microsoft.com/office/powerpoint/2010/main" val="36928758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5" name="Picture 4" descr="F21693C96104505EF2619A158962B4CA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8298" y="914466"/>
            <a:ext cx="7330292" cy="54942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1746" name="文本框 3"/>
          <p:cNvSpPr txBox="1">
            <a:spLocks noChangeArrowheads="1"/>
          </p:cNvSpPr>
          <p:nvPr/>
        </p:nvSpPr>
        <p:spPr bwMode="auto">
          <a:xfrm>
            <a:off x="4724396" y="90"/>
            <a:ext cx="3877985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8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涪陵</a:t>
            </a:r>
            <a:r>
              <a:rPr lang="zh-CN" altLang="zh-CN" sz="48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南</a:t>
            </a:r>
            <a:r>
              <a:rPr lang="zh-CN" altLang="zh-CN" sz="48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湖公园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Administrator\Desktop\u=453161000,1036879182&amp;fm=23&amp;gp=0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60" y="1066862"/>
            <a:ext cx="2812520" cy="286068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2770" name="Picture 4" descr="u=449617913,2288671625&amp;fm=23&amp;gp=0"/>
          <p:cNvPicPr>
            <a:picLocks noGrp="1" noChangeAspect="1"/>
          </p:cNvPicPr>
          <p:nvPr/>
        </p:nvPicPr>
        <p:blipFill>
          <a:blip r:embed="rId3" cstate="print"/>
          <a:srcRect b="5197"/>
          <a:stretch>
            <a:fillRect/>
          </a:stretch>
        </p:blipFill>
        <p:spPr bwMode="auto">
          <a:xfrm>
            <a:off x="5791168" y="990664"/>
            <a:ext cx="3108222" cy="286068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2771" name="图片 4" descr="qingchehushuixiaoyugaoqingtupian_4782454.jpg"/>
          <p:cNvPicPr>
            <a:picLocks noChangeAspect="1"/>
          </p:cNvPicPr>
          <p:nvPr/>
        </p:nvPicPr>
        <p:blipFill>
          <a:blip r:embed="rId4" cstate="print"/>
          <a:srcRect b="6538"/>
          <a:stretch>
            <a:fillRect/>
          </a:stretch>
        </p:blipFill>
        <p:spPr bwMode="auto">
          <a:xfrm>
            <a:off x="152516" y="4114782"/>
            <a:ext cx="3047920" cy="257521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2772" name="Picture 4" descr="14F75597A30986F7CC293904B5B68127"/>
          <p:cNvPicPr>
            <a:picLocks noGrp="1"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105386" y="4190980"/>
            <a:ext cx="3352712" cy="250699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2773" name="文本框 1"/>
          <p:cNvSpPr txBox="1">
            <a:spLocks noChangeArrowheads="1"/>
          </p:cNvSpPr>
          <p:nvPr/>
        </p:nvSpPr>
        <p:spPr bwMode="auto">
          <a:xfrm>
            <a:off x="6400752" y="0"/>
            <a:ext cx="2133544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zh-CN" sz="48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湖水中</a:t>
            </a:r>
            <a:endParaRPr lang="zh-CN" altLang="zh-CN" sz="4800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3" name="图片 1" descr="18"/>
          <p:cNvPicPr>
            <a:picLocks noChangeAspect="1"/>
          </p:cNvPicPr>
          <p:nvPr/>
        </p:nvPicPr>
        <p:blipFill>
          <a:blip r:embed="rId2" cstate="print"/>
          <a:srcRect r="25293"/>
          <a:stretch>
            <a:fillRect/>
          </a:stretch>
        </p:blipFill>
        <p:spPr bwMode="auto">
          <a:xfrm>
            <a:off x="1226448" y="1219258"/>
            <a:ext cx="3116958" cy="278513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3794" name="Picture 6" descr="6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912" y="4114782"/>
            <a:ext cx="3118318" cy="250634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3795" name="图片 2" descr="12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651456" y="990664"/>
            <a:ext cx="3263830" cy="269129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3796" name="图片 3" descr="5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949355" y="3809990"/>
            <a:ext cx="3280149" cy="244651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3797" name="文本框 4"/>
          <p:cNvSpPr txBox="1">
            <a:spLocks noChangeArrowheads="1"/>
          </p:cNvSpPr>
          <p:nvPr/>
        </p:nvSpPr>
        <p:spPr bwMode="auto">
          <a:xfrm>
            <a:off x="6553148" y="0"/>
            <a:ext cx="2590852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zh-CN" sz="48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湖岸上</a:t>
            </a:r>
            <a:endParaRPr lang="zh-CN" altLang="zh-CN" sz="4800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内容占位符 3" descr="7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b="7182"/>
          <a:stretch>
            <a:fillRect/>
          </a:stretch>
        </p:blipFill>
        <p:spPr>
          <a:xfrm>
            <a:off x="4038614" y="3733792"/>
            <a:ext cx="4419484" cy="304763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4819" name="图片 4" descr="8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38772" y="990664"/>
            <a:ext cx="3340030" cy="281536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4820" name="图片 5" descr="11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 bwMode="auto">
          <a:xfrm>
            <a:off x="370748" y="3952106"/>
            <a:ext cx="2982084" cy="260109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4821" name="图片 6" descr="16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 bwMode="auto">
          <a:xfrm>
            <a:off x="762100" y="1143060"/>
            <a:ext cx="3604171" cy="240278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4822" name="文本框 2"/>
          <p:cNvSpPr txBox="1">
            <a:spLocks noChangeArrowheads="1"/>
          </p:cNvSpPr>
          <p:nvPr/>
        </p:nvSpPr>
        <p:spPr bwMode="auto">
          <a:xfrm>
            <a:off x="6553148" y="7271"/>
            <a:ext cx="3352712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48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小动物</a:t>
            </a:r>
            <a:endParaRPr lang="zh-CN" altLang="zh-CN" sz="4800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文本框 1"/>
          <p:cNvSpPr txBox="1">
            <a:spLocks noChangeArrowheads="1"/>
          </p:cNvSpPr>
          <p:nvPr/>
        </p:nvSpPr>
        <p:spPr bwMode="auto">
          <a:xfrm>
            <a:off x="4952990" y="5257752"/>
            <a:ext cx="3276514" cy="1200329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 燕子天上飞</a:t>
            </a:r>
            <a:r>
              <a:rPr lang="en-US" altLang="zh-CN" sz="36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,</a:t>
            </a:r>
            <a:endParaRPr lang="zh-CN" altLang="en-US" sz="3600" b="1" dirty="0" smtClean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36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sym typeface="宋体" charset="-122"/>
              </a:rPr>
              <a:t> </a:t>
            </a:r>
            <a:r>
              <a:rPr lang="zh-CN" altLang="en-US" sz="3600" b="1" u="sng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sym typeface="宋体" charset="-122"/>
              </a:rPr>
              <a:t>          </a:t>
            </a:r>
            <a:r>
              <a:rPr lang="zh-CN" altLang="en-US" sz="36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sym typeface="宋体" charset="-122"/>
              </a:rPr>
              <a:t>。</a:t>
            </a:r>
            <a:endParaRPr lang="zh-CN" altLang="en-US" sz="36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35842" name="Picture 4" descr="F21693C96104505EF2619A158962B4CA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381110" y="990664"/>
            <a:ext cx="2158454" cy="167635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" name="图片 3" descr="15"/>
          <p:cNvPicPr>
            <a:picLocks noChangeAspect="1"/>
          </p:cNvPicPr>
          <p:nvPr/>
        </p:nvPicPr>
        <p:blipFill>
          <a:blip r:embed="rId3" cstate="print"/>
          <a:srcRect b="5757"/>
          <a:stretch>
            <a:fillRect/>
          </a:stretch>
        </p:blipFill>
        <p:spPr>
          <a:xfrm>
            <a:off x="335396" y="227965"/>
            <a:ext cx="882164" cy="371902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35845" name="图片 5" descr="18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 bwMode="auto">
          <a:xfrm>
            <a:off x="685902" y="2895614"/>
            <a:ext cx="2376892" cy="182875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5846" name="内容占位符 3" descr="7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 bwMode="auto">
          <a:xfrm>
            <a:off x="1295486" y="4890802"/>
            <a:ext cx="2514534" cy="178545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6" name="矩形 15"/>
          <p:cNvSpPr/>
          <p:nvPr/>
        </p:nvSpPr>
        <p:spPr>
          <a:xfrm>
            <a:off x="3048040" y="1219258"/>
            <a:ext cx="2666930" cy="1200329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  花对</a:t>
            </a:r>
            <a:r>
              <a:rPr lang="zh-CN" altLang="en-US" sz="3600" b="1" u="sng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en-US" sz="36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，</a:t>
            </a:r>
          </a:p>
          <a:p>
            <a:r>
              <a:rPr lang="zh-CN" altLang="en-US" sz="36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 </a:t>
            </a:r>
            <a:r>
              <a:rPr lang="zh-CN" altLang="en-US" sz="3600" b="1" u="sng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en-US" sz="36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对</a:t>
            </a:r>
            <a:r>
              <a:rPr lang="zh-CN" altLang="en-US" sz="3600" b="1" u="sng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en-US" sz="36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。</a:t>
            </a:r>
            <a:endParaRPr lang="en-US" altLang="zh-CN" sz="36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3962416" y="3143047"/>
            <a:ext cx="2819326" cy="1200329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白云对</a:t>
            </a:r>
            <a:r>
              <a:rPr lang="zh-CN" altLang="en-US" sz="3600" b="1" u="sng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 sz="36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，</a:t>
            </a:r>
          </a:p>
          <a:p>
            <a:r>
              <a:rPr lang="zh-CN" altLang="en-US" sz="3600" b="1" u="sng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 sz="36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对</a:t>
            </a:r>
            <a:r>
              <a:rPr lang="zh-CN" altLang="en-US" sz="3600" b="1" u="sng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 sz="36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。 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58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1" grpId="0" animBg="1"/>
      <p:bldP spid="16" grpId="0" animBg="1"/>
      <p:bldP spid="1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矩形 5123"/>
          <p:cNvSpPr>
            <a:spLocks noChangeArrowheads="1"/>
          </p:cNvSpPr>
          <p:nvPr/>
        </p:nvSpPr>
        <p:spPr bwMode="auto">
          <a:xfrm>
            <a:off x="609704" y="1676446"/>
            <a:ext cx="1729961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6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/>
              </a:rPr>
              <a:t>春联</a:t>
            </a:r>
          </a:p>
        </p:txBody>
      </p:sp>
      <p:sp>
        <p:nvSpPr>
          <p:cNvPr id="11" name="矩形 5123"/>
          <p:cNvSpPr>
            <a:spLocks noChangeArrowheads="1"/>
          </p:cNvSpPr>
          <p:nvPr/>
        </p:nvSpPr>
        <p:spPr bwMode="auto">
          <a:xfrm>
            <a:off x="609704" y="2633708"/>
            <a:ext cx="1729961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6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/>
              </a:rPr>
              <a:t>寿联</a:t>
            </a:r>
          </a:p>
        </p:txBody>
      </p:sp>
      <p:sp>
        <p:nvSpPr>
          <p:cNvPr id="22" name="矩形 5123"/>
          <p:cNvSpPr>
            <a:spLocks noChangeArrowheads="1"/>
          </p:cNvSpPr>
          <p:nvPr/>
        </p:nvSpPr>
        <p:spPr bwMode="auto">
          <a:xfrm>
            <a:off x="636692" y="3581396"/>
            <a:ext cx="1729961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6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/>
              </a:rPr>
              <a:t>喜联</a:t>
            </a:r>
          </a:p>
        </p:txBody>
      </p:sp>
      <p:sp>
        <p:nvSpPr>
          <p:cNvPr id="24" name="矩形 5123"/>
          <p:cNvSpPr>
            <a:spLocks noChangeArrowheads="1"/>
          </p:cNvSpPr>
          <p:nvPr/>
        </p:nvSpPr>
        <p:spPr bwMode="auto">
          <a:xfrm>
            <a:off x="770042" y="4571970"/>
            <a:ext cx="1579278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 dirty="0">
                <a:solidFill>
                  <a:srgbClr val="FF0000"/>
                </a:solidFill>
                <a:latin typeface="楷体_GB2312"/>
                <a:ea typeface="楷体_GB2312"/>
                <a:cs typeface="楷体_GB2312"/>
              </a:rPr>
              <a:t>......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29" t="5668" r="10191" b="3157"/>
          <a:stretch/>
        </p:blipFill>
        <p:spPr>
          <a:xfrm>
            <a:off x="2567241" y="1261292"/>
            <a:ext cx="4586531" cy="517027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34" t="9832" r="6890" b="12447"/>
          <a:stretch/>
        </p:blipFill>
        <p:spPr>
          <a:xfrm>
            <a:off x="2567241" y="1261292"/>
            <a:ext cx="4845289" cy="544422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grpSp>
        <p:nvGrpSpPr>
          <p:cNvPr id="9" name="组合 8"/>
          <p:cNvGrpSpPr/>
          <p:nvPr/>
        </p:nvGrpSpPr>
        <p:grpSpPr>
          <a:xfrm>
            <a:off x="2567241" y="1229585"/>
            <a:ext cx="4869574" cy="5462943"/>
            <a:chOff x="-2151121" y="1732695"/>
            <a:chExt cx="4869574" cy="5462943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5556" r="8354" b="4446"/>
            <a:stretch/>
          </p:blipFill>
          <p:spPr>
            <a:xfrm>
              <a:off x="-2149348" y="1732695"/>
              <a:ext cx="4867801" cy="5406694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</p:spPr>
        </p:pic>
        <p:grpSp>
          <p:nvGrpSpPr>
            <p:cNvPr id="7" name="组合 6"/>
            <p:cNvGrpSpPr/>
            <p:nvPr/>
          </p:nvGrpSpPr>
          <p:grpSpPr>
            <a:xfrm>
              <a:off x="-2151121" y="1813717"/>
              <a:ext cx="4637096" cy="5381921"/>
              <a:chOff x="2339666" y="1318819"/>
              <a:chExt cx="4637096" cy="5381921"/>
            </a:xfrm>
          </p:grpSpPr>
          <p:pic>
            <p:nvPicPr>
              <p:cNvPr id="17" name="图片 1" descr="8"/>
              <p:cNvPicPr>
                <a:picLocks noChangeAspect="1"/>
              </p:cNvPicPr>
              <p:nvPr/>
            </p:nvPicPr>
            <p:blipFill>
              <a:blip r:embed="rId5" cstate="print"/>
              <a:srcRect l="54872" b="4036"/>
              <a:stretch>
                <a:fillRect/>
              </a:stretch>
            </p:blipFill>
            <p:spPr bwMode="auto">
              <a:xfrm>
                <a:off x="2339666" y="1387458"/>
                <a:ext cx="810988" cy="5164652"/>
              </a:xfrm>
              <a:prstGeom prst="rect">
                <a:avLst/>
              </a:prstGeom>
              <a:solidFill>
                <a:srgbClr val="FFFFFF">
                  <a:shade val="85000"/>
                </a:srgbClr>
              </a:solidFill>
              <a:ln>
                <a:noFill/>
              </a:ln>
              <a:effectLst>
                <a:reflection blurRad="12700" stA="38000" endPos="28000" dist="5000" dir="5400000" sy="-100000" algn="bl" rotWithShape="0"/>
              </a:effectLst>
            </p:spPr>
          </p:pic>
          <p:pic>
            <p:nvPicPr>
              <p:cNvPr id="18" name="图片 17"/>
              <p:cNvPicPr>
                <a:picLocks noChangeAspect="1"/>
              </p:cNvPicPr>
              <p:nvPr/>
            </p:nvPicPr>
            <p:blipFill rotWithShape="1"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53715"/>
              <a:stretch/>
            </p:blipFill>
            <p:spPr>
              <a:xfrm>
                <a:off x="4007836" y="2725833"/>
                <a:ext cx="1407901" cy="1902310"/>
              </a:xfrm>
              <a:prstGeom prst="rect">
                <a:avLst/>
              </a:prstGeom>
            </p:spPr>
          </p:pic>
          <p:grpSp>
            <p:nvGrpSpPr>
              <p:cNvPr id="3" name="组合 2"/>
              <p:cNvGrpSpPr>
                <a:grpSpLocks/>
              </p:cNvGrpSpPr>
              <p:nvPr/>
            </p:nvGrpSpPr>
            <p:grpSpPr bwMode="auto">
              <a:xfrm>
                <a:off x="6085317" y="1318819"/>
                <a:ext cx="891445" cy="5381921"/>
                <a:chOff x="7834" y="478"/>
                <a:chExt cx="3354" cy="10360"/>
              </a:xfrm>
            </p:grpSpPr>
            <p:pic>
              <p:nvPicPr>
                <p:cNvPr id="36873" name="图片 9" descr="8"/>
                <p:cNvPicPr>
                  <a:picLocks noChangeAspect="1"/>
                </p:cNvPicPr>
                <p:nvPr/>
              </p:nvPicPr>
              <p:blipFill>
                <a:blip r:embed="rId5" cstate="print"/>
                <a:srcRect r="55313" b="4036"/>
                <a:stretch>
                  <a:fillRect/>
                </a:stretch>
              </p:blipFill>
              <p:spPr bwMode="auto">
                <a:xfrm>
                  <a:off x="8047" y="478"/>
                  <a:ext cx="3141" cy="1036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36874" name="图片 1" descr="8"/>
                <p:cNvPicPr>
                  <a:picLocks noChangeAspect="1"/>
                </p:cNvPicPr>
                <p:nvPr/>
              </p:nvPicPr>
              <p:blipFill rotWithShape="1">
                <a:blip r:embed="rId5" cstate="print"/>
                <a:srcRect l="99999" t="2168" r="-2446" b="4036"/>
                <a:stretch/>
              </p:blipFill>
              <p:spPr bwMode="auto">
                <a:xfrm>
                  <a:off x="7834" y="712"/>
                  <a:ext cx="172" cy="10126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</p:grpSp>
        </p:grpSp>
      </p:grpSp>
    </p:spTree>
  </p:cSld>
  <p:clrMapOvr>
    <a:masterClrMapping/>
  </p:clrMapOvr>
  <p:transition spd="med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22" grpId="0"/>
      <p:bldP spid="24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图片 2" descr="timg (13)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27062" y="838268"/>
            <a:ext cx="8516938" cy="560705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7896" name="苏巧筝 - 寒鸦戏水 - 古筝版纯音乐.mp3">
            <a:hlinkClick r:id="" action="ppaction://media"/>
          </p:cNvPr>
          <p:cNvPicPr>
            <a:picLocks noChangeAspect="1" noChangeArrowheads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08062" y="5791202"/>
            <a:ext cx="457200" cy="457200"/>
          </a:xfrm>
          <a:prstGeom prst="rect">
            <a:avLst/>
          </a:prstGeom>
          <a:noFill/>
        </p:spPr>
      </p:pic>
      <p:sp>
        <p:nvSpPr>
          <p:cNvPr id="7" name="矩形 6"/>
          <p:cNvSpPr/>
          <p:nvPr/>
        </p:nvSpPr>
        <p:spPr>
          <a:xfrm>
            <a:off x="4648198" y="1668985"/>
            <a:ext cx="3005951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chemeClr val="tx2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杨柳绿千里</a:t>
            </a:r>
            <a:endParaRPr lang="zh-CN" altLang="en-US" sz="4400" dirty="0">
              <a:solidFill>
                <a:schemeClr val="tx2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3733822" y="2507163"/>
            <a:ext cx="3005951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4400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chemeClr val="tx2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春风暖万家</a:t>
            </a:r>
            <a:endParaRPr lang="zh-CN" altLang="en-US" sz="4400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chemeClr val="tx2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med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789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27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7896"/>
                </p:tgtEl>
              </p:cMediaNode>
            </p:audio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u=3194583878,1985601866&amp;fm=23&amp;gp=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038734" y="762070"/>
            <a:ext cx="5105266" cy="510526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grpSp>
        <p:nvGrpSpPr>
          <p:cNvPr id="17" name="组合 16"/>
          <p:cNvGrpSpPr/>
          <p:nvPr/>
        </p:nvGrpSpPr>
        <p:grpSpPr>
          <a:xfrm>
            <a:off x="487787" y="1143060"/>
            <a:ext cx="2865045" cy="4571880"/>
            <a:chOff x="487787" y="1143060"/>
            <a:chExt cx="2865045" cy="4571880"/>
          </a:xfrm>
        </p:grpSpPr>
        <p:pic>
          <p:nvPicPr>
            <p:cNvPr id="10" name="图片 9" descr="yt.jp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487787" y="1143060"/>
              <a:ext cx="2865045" cy="4571880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sp>
          <p:nvSpPr>
            <p:cNvPr id="11" name="矩形 10"/>
            <p:cNvSpPr/>
            <p:nvPr/>
          </p:nvSpPr>
          <p:spPr>
            <a:xfrm>
              <a:off x="1295486" y="4800564"/>
              <a:ext cx="133882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kern="10" dirty="0" smtClean="0">
                  <a:ln w="9525">
                    <a:solidFill>
                      <a:schemeClr val="bg2">
                        <a:lumMod val="50000"/>
                      </a:schemeClr>
                    </a:solidFill>
                    <a:round/>
                    <a:headEnd/>
                    <a:tailEnd/>
                  </a:ln>
                  <a:solidFill>
                    <a:schemeClr val="bg1">
                      <a:lumMod val="65000"/>
                    </a:schemeClr>
                  </a:solidFill>
                  <a:latin typeface="宋体"/>
                  <a:ea typeface="宋体"/>
                </a:rPr>
                <a:t>低头思故乡</a:t>
              </a:r>
              <a:endParaRPr lang="zh-CN" altLang="en-US" dirty="0">
                <a:ln w="9525">
                  <a:solidFill>
                    <a:schemeClr val="bg2">
                      <a:lumMod val="50000"/>
                    </a:schemeClr>
                  </a:solidFill>
                  <a:round/>
                  <a:headEnd/>
                  <a:tailEnd/>
                </a:ln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1295486" y="1752644"/>
              <a:ext cx="133882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kern="10" dirty="0" smtClean="0">
                  <a:ln w="9525">
                    <a:solidFill>
                      <a:schemeClr val="bg2">
                        <a:lumMod val="75000"/>
                      </a:schemeClr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latin typeface="宋体"/>
                  <a:ea typeface="宋体"/>
                </a:rPr>
                <a:t>举头望明月</a:t>
              </a:r>
              <a:endParaRPr lang="zh-CN" altLang="en-US" kern="10" dirty="0">
                <a:ln w="9525">
                  <a:solidFill>
                    <a:schemeClr val="bg2">
                      <a:lumMod val="75000"/>
                    </a:schemeClr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宋体"/>
                <a:ea typeface="宋体"/>
              </a:endParaRPr>
            </a:p>
          </p:txBody>
        </p:sp>
      </p:grpSp>
      <p:sp>
        <p:nvSpPr>
          <p:cNvPr id="13" name="任意多边形 12"/>
          <p:cNvSpPr/>
          <p:nvPr/>
        </p:nvSpPr>
        <p:spPr>
          <a:xfrm>
            <a:off x="5355524" y="1487303"/>
            <a:ext cx="2492990" cy="646331"/>
          </a:xfrm>
          <a:custGeom>
            <a:avLst/>
            <a:gdLst>
              <a:gd name="connsiteX0" fmla="*/ 0 w 3647152"/>
              <a:gd name="connsiteY0" fmla="*/ 0 h 923330"/>
              <a:gd name="connsiteX1" fmla="*/ 3647152 w 3647152"/>
              <a:gd name="connsiteY1" fmla="*/ 0 h 923330"/>
              <a:gd name="connsiteX2" fmla="*/ 3647152 w 3647152"/>
              <a:gd name="connsiteY2" fmla="*/ 923330 h 923330"/>
              <a:gd name="connsiteX3" fmla="*/ 0 w 3647152"/>
              <a:gd name="connsiteY3" fmla="*/ 923330 h 923330"/>
              <a:gd name="connsiteX4" fmla="*/ 0 w 3647152"/>
              <a:gd name="connsiteY4" fmla="*/ 0 h 923330"/>
              <a:gd name="connsiteX0" fmla="*/ 0 w 3647152"/>
              <a:gd name="connsiteY0" fmla="*/ 0 h 923330"/>
              <a:gd name="connsiteX1" fmla="*/ 3647152 w 3647152"/>
              <a:gd name="connsiteY1" fmla="*/ 0 h 923330"/>
              <a:gd name="connsiteX2" fmla="*/ 3647152 w 3647152"/>
              <a:gd name="connsiteY2" fmla="*/ 923330 h 923330"/>
              <a:gd name="connsiteX3" fmla="*/ 2133544 w 3647152"/>
              <a:gd name="connsiteY3" fmla="*/ 685782 h 923330"/>
              <a:gd name="connsiteX4" fmla="*/ 0 w 3647152"/>
              <a:gd name="connsiteY4" fmla="*/ 923330 h 923330"/>
              <a:gd name="connsiteX5" fmla="*/ 0 w 3647152"/>
              <a:gd name="connsiteY5" fmla="*/ 0 h 923330"/>
              <a:gd name="connsiteX0" fmla="*/ 0 w 3647152"/>
              <a:gd name="connsiteY0" fmla="*/ 174229 h 1097559"/>
              <a:gd name="connsiteX1" fmla="*/ 2017486 w 3647152"/>
              <a:gd name="connsiteY1" fmla="*/ 0 h 1097559"/>
              <a:gd name="connsiteX2" fmla="*/ 3647152 w 3647152"/>
              <a:gd name="connsiteY2" fmla="*/ 174229 h 1097559"/>
              <a:gd name="connsiteX3" fmla="*/ 3647152 w 3647152"/>
              <a:gd name="connsiteY3" fmla="*/ 1097559 h 1097559"/>
              <a:gd name="connsiteX4" fmla="*/ 2133544 w 3647152"/>
              <a:gd name="connsiteY4" fmla="*/ 860011 h 1097559"/>
              <a:gd name="connsiteX5" fmla="*/ 0 w 3647152"/>
              <a:gd name="connsiteY5" fmla="*/ 1097559 h 1097559"/>
              <a:gd name="connsiteX6" fmla="*/ 0 w 3647152"/>
              <a:gd name="connsiteY6" fmla="*/ 174229 h 1097559"/>
              <a:gd name="connsiteX0" fmla="*/ 0 w 3647152"/>
              <a:gd name="connsiteY0" fmla="*/ 261295 h 1184625"/>
              <a:gd name="connsiteX1" fmla="*/ 2017486 w 3647152"/>
              <a:gd name="connsiteY1" fmla="*/ 87066 h 1184625"/>
              <a:gd name="connsiteX2" fmla="*/ 3647152 w 3647152"/>
              <a:gd name="connsiteY2" fmla="*/ 261295 h 1184625"/>
              <a:gd name="connsiteX3" fmla="*/ 3647152 w 3647152"/>
              <a:gd name="connsiteY3" fmla="*/ 1184625 h 1184625"/>
              <a:gd name="connsiteX4" fmla="*/ 2133544 w 3647152"/>
              <a:gd name="connsiteY4" fmla="*/ 947077 h 1184625"/>
              <a:gd name="connsiteX5" fmla="*/ 0 w 3647152"/>
              <a:gd name="connsiteY5" fmla="*/ 1184625 h 1184625"/>
              <a:gd name="connsiteX6" fmla="*/ 0 w 3647152"/>
              <a:gd name="connsiteY6" fmla="*/ 261295 h 1184625"/>
              <a:gd name="connsiteX0" fmla="*/ 0 w 3647152"/>
              <a:gd name="connsiteY0" fmla="*/ 261324 h 1184654"/>
              <a:gd name="connsiteX1" fmla="*/ 1103086 w 3647152"/>
              <a:gd name="connsiteY1" fmla="*/ 29038 h 1184654"/>
              <a:gd name="connsiteX2" fmla="*/ 2017486 w 3647152"/>
              <a:gd name="connsiteY2" fmla="*/ 87095 h 1184654"/>
              <a:gd name="connsiteX3" fmla="*/ 3647152 w 3647152"/>
              <a:gd name="connsiteY3" fmla="*/ 261324 h 1184654"/>
              <a:gd name="connsiteX4" fmla="*/ 3647152 w 3647152"/>
              <a:gd name="connsiteY4" fmla="*/ 1184654 h 1184654"/>
              <a:gd name="connsiteX5" fmla="*/ 2133544 w 3647152"/>
              <a:gd name="connsiteY5" fmla="*/ 947106 h 1184654"/>
              <a:gd name="connsiteX6" fmla="*/ 0 w 3647152"/>
              <a:gd name="connsiteY6" fmla="*/ 1184654 h 1184654"/>
              <a:gd name="connsiteX7" fmla="*/ 0 w 3647152"/>
              <a:gd name="connsiteY7" fmla="*/ 261324 h 1184654"/>
              <a:gd name="connsiteX0" fmla="*/ 0 w 3647152"/>
              <a:gd name="connsiteY0" fmla="*/ 261324 h 1184654"/>
              <a:gd name="connsiteX1" fmla="*/ 1103086 w 3647152"/>
              <a:gd name="connsiteY1" fmla="*/ 29038 h 1184654"/>
              <a:gd name="connsiteX2" fmla="*/ 2017486 w 3647152"/>
              <a:gd name="connsiteY2" fmla="*/ 87095 h 1184654"/>
              <a:gd name="connsiteX3" fmla="*/ 3647152 w 3647152"/>
              <a:gd name="connsiteY3" fmla="*/ 261324 h 1184654"/>
              <a:gd name="connsiteX4" fmla="*/ 3647152 w 3647152"/>
              <a:gd name="connsiteY4" fmla="*/ 1184654 h 1184654"/>
              <a:gd name="connsiteX5" fmla="*/ 2133544 w 3647152"/>
              <a:gd name="connsiteY5" fmla="*/ 947106 h 1184654"/>
              <a:gd name="connsiteX6" fmla="*/ 1233714 w 3647152"/>
              <a:gd name="connsiteY6" fmla="*/ 870867 h 1184654"/>
              <a:gd name="connsiteX7" fmla="*/ 0 w 3647152"/>
              <a:gd name="connsiteY7" fmla="*/ 1184654 h 1184654"/>
              <a:gd name="connsiteX8" fmla="*/ 0 w 3647152"/>
              <a:gd name="connsiteY8" fmla="*/ 261324 h 1184654"/>
              <a:gd name="connsiteX0" fmla="*/ 0 w 3723350"/>
              <a:gd name="connsiteY0" fmla="*/ 883609 h 1273552"/>
              <a:gd name="connsiteX1" fmla="*/ 1179284 w 3723350"/>
              <a:gd name="connsiteY1" fmla="*/ 117936 h 1273552"/>
              <a:gd name="connsiteX2" fmla="*/ 2093684 w 3723350"/>
              <a:gd name="connsiteY2" fmla="*/ 175993 h 1273552"/>
              <a:gd name="connsiteX3" fmla="*/ 3723350 w 3723350"/>
              <a:gd name="connsiteY3" fmla="*/ 350222 h 1273552"/>
              <a:gd name="connsiteX4" fmla="*/ 3723350 w 3723350"/>
              <a:gd name="connsiteY4" fmla="*/ 1273552 h 1273552"/>
              <a:gd name="connsiteX5" fmla="*/ 2209742 w 3723350"/>
              <a:gd name="connsiteY5" fmla="*/ 1036004 h 1273552"/>
              <a:gd name="connsiteX6" fmla="*/ 1309912 w 3723350"/>
              <a:gd name="connsiteY6" fmla="*/ 959765 h 1273552"/>
              <a:gd name="connsiteX7" fmla="*/ 76198 w 3723350"/>
              <a:gd name="connsiteY7" fmla="*/ 1273552 h 1273552"/>
              <a:gd name="connsiteX8" fmla="*/ 0 w 3723350"/>
              <a:gd name="connsiteY8" fmla="*/ 883609 h 1273552"/>
              <a:gd name="connsiteX0" fmla="*/ 0 w 3723350"/>
              <a:gd name="connsiteY0" fmla="*/ 883609 h 1645589"/>
              <a:gd name="connsiteX1" fmla="*/ 1179284 w 3723350"/>
              <a:gd name="connsiteY1" fmla="*/ 117936 h 1645589"/>
              <a:gd name="connsiteX2" fmla="*/ 2093684 w 3723350"/>
              <a:gd name="connsiteY2" fmla="*/ 175993 h 1645589"/>
              <a:gd name="connsiteX3" fmla="*/ 3723350 w 3723350"/>
              <a:gd name="connsiteY3" fmla="*/ 350222 h 1645589"/>
              <a:gd name="connsiteX4" fmla="*/ 3723350 w 3723350"/>
              <a:gd name="connsiteY4" fmla="*/ 1273552 h 1645589"/>
              <a:gd name="connsiteX5" fmla="*/ 2209742 w 3723350"/>
              <a:gd name="connsiteY5" fmla="*/ 1036004 h 1645589"/>
              <a:gd name="connsiteX6" fmla="*/ 1309912 w 3723350"/>
              <a:gd name="connsiteY6" fmla="*/ 959765 h 1645589"/>
              <a:gd name="connsiteX7" fmla="*/ 152396 w 3723350"/>
              <a:gd name="connsiteY7" fmla="*/ 1645589 h 1645589"/>
              <a:gd name="connsiteX8" fmla="*/ 0 w 3723350"/>
              <a:gd name="connsiteY8" fmla="*/ 883609 h 1645589"/>
              <a:gd name="connsiteX0" fmla="*/ 0 w 3723350"/>
              <a:gd name="connsiteY0" fmla="*/ 905369 h 1667349"/>
              <a:gd name="connsiteX1" fmla="*/ 1179284 w 3723350"/>
              <a:gd name="connsiteY1" fmla="*/ 139696 h 1667349"/>
              <a:gd name="connsiteX2" fmla="*/ 2133544 w 3723350"/>
              <a:gd name="connsiteY2" fmla="*/ 67191 h 1667349"/>
              <a:gd name="connsiteX3" fmla="*/ 3723350 w 3723350"/>
              <a:gd name="connsiteY3" fmla="*/ 371982 h 1667349"/>
              <a:gd name="connsiteX4" fmla="*/ 3723350 w 3723350"/>
              <a:gd name="connsiteY4" fmla="*/ 1295312 h 1667349"/>
              <a:gd name="connsiteX5" fmla="*/ 2209742 w 3723350"/>
              <a:gd name="connsiteY5" fmla="*/ 1057764 h 1667349"/>
              <a:gd name="connsiteX6" fmla="*/ 1309912 w 3723350"/>
              <a:gd name="connsiteY6" fmla="*/ 981525 h 1667349"/>
              <a:gd name="connsiteX7" fmla="*/ 152396 w 3723350"/>
              <a:gd name="connsiteY7" fmla="*/ 1667349 h 1667349"/>
              <a:gd name="connsiteX8" fmla="*/ 0 w 3723350"/>
              <a:gd name="connsiteY8" fmla="*/ 905369 h 1667349"/>
              <a:gd name="connsiteX0" fmla="*/ 0 w 3723350"/>
              <a:gd name="connsiteY0" fmla="*/ 892670 h 1654650"/>
              <a:gd name="connsiteX1" fmla="*/ 2895524 w 3723350"/>
              <a:gd name="connsiteY1" fmla="*/ 816472 h 1654650"/>
              <a:gd name="connsiteX2" fmla="*/ 1179284 w 3723350"/>
              <a:gd name="connsiteY2" fmla="*/ 126997 h 1654650"/>
              <a:gd name="connsiteX3" fmla="*/ 2133544 w 3723350"/>
              <a:gd name="connsiteY3" fmla="*/ 54492 h 1654650"/>
              <a:gd name="connsiteX4" fmla="*/ 3723350 w 3723350"/>
              <a:gd name="connsiteY4" fmla="*/ 359283 h 1654650"/>
              <a:gd name="connsiteX5" fmla="*/ 3723350 w 3723350"/>
              <a:gd name="connsiteY5" fmla="*/ 1282613 h 1654650"/>
              <a:gd name="connsiteX6" fmla="*/ 2209742 w 3723350"/>
              <a:gd name="connsiteY6" fmla="*/ 1045065 h 1654650"/>
              <a:gd name="connsiteX7" fmla="*/ 1309912 w 3723350"/>
              <a:gd name="connsiteY7" fmla="*/ 968826 h 1654650"/>
              <a:gd name="connsiteX8" fmla="*/ 152396 w 3723350"/>
              <a:gd name="connsiteY8" fmla="*/ 1654650 h 1654650"/>
              <a:gd name="connsiteX9" fmla="*/ 0 w 3723350"/>
              <a:gd name="connsiteY9" fmla="*/ 892670 h 1654650"/>
              <a:gd name="connsiteX0" fmla="*/ 0 w 3723350"/>
              <a:gd name="connsiteY0" fmla="*/ 862378 h 1624358"/>
              <a:gd name="connsiteX1" fmla="*/ 457188 w 3723350"/>
              <a:gd name="connsiteY1" fmla="*/ 252793 h 1624358"/>
              <a:gd name="connsiteX2" fmla="*/ 1179284 w 3723350"/>
              <a:gd name="connsiteY2" fmla="*/ 96705 h 1624358"/>
              <a:gd name="connsiteX3" fmla="*/ 2133544 w 3723350"/>
              <a:gd name="connsiteY3" fmla="*/ 24200 h 1624358"/>
              <a:gd name="connsiteX4" fmla="*/ 3723350 w 3723350"/>
              <a:gd name="connsiteY4" fmla="*/ 328991 h 1624358"/>
              <a:gd name="connsiteX5" fmla="*/ 3723350 w 3723350"/>
              <a:gd name="connsiteY5" fmla="*/ 1252321 h 1624358"/>
              <a:gd name="connsiteX6" fmla="*/ 2209742 w 3723350"/>
              <a:gd name="connsiteY6" fmla="*/ 1014773 h 1624358"/>
              <a:gd name="connsiteX7" fmla="*/ 1309912 w 3723350"/>
              <a:gd name="connsiteY7" fmla="*/ 938534 h 1624358"/>
              <a:gd name="connsiteX8" fmla="*/ 152396 w 3723350"/>
              <a:gd name="connsiteY8" fmla="*/ 1624358 h 1624358"/>
              <a:gd name="connsiteX9" fmla="*/ 0 w 3723350"/>
              <a:gd name="connsiteY9" fmla="*/ 862378 h 1624358"/>
              <a:gd name="connsiteX0" fmla="*/ 44151 w 3767501"/>
              <a:gd name="connsiteY0" fmla="*/ 862378 h 1624358"/>
              <a:gd name="connsiteX1" fmla="*/ 196547 w 3767501"/>
              <a:gd name="connsiteY1" fmla="*/ 176595 h 1624358"/>
              <a:gd name="connsiteX2" fmla="*/ 1223435 w 3767501"/>
              <a:gd name="connsiteY2" fmla="*/ 96705 h 1624358"/>
              <a:gd name="connsiteX3" fmla="*/ 2177695 w 3767501"/>
              <a:gd name="connsiteY3" fmla="*/ 24200 h 1624358"/>
              <a:gd name="connsiteX4" fmla="*/ 3767501 w 3767501"/>
              <a:gd name="connsiteY4" fmla="*/ 328991 h 1624358"/>
              <a:gd name="connsiteX5" fmla="*/ 3767501 w 3767501"/>
              <a:gd name="connsiteY5" fmla="*/ 1252321 h 1624358"/>
              <a:gd name="connsiteX6" fmla="*/ 2253893 w 3767501"/>
              <a:gd name="connsiteY6" fmla="*/ 1014773 h 1624358"/>
              <a:gd name="connsiteX7" fmla="*/ 1354063 w 3767501"/>
              <a:gd name="connsiteY7" fmla="*/ 938534 h 1624358"/>
              <a:gd name="connsiteX8" fmla="*/ 196547 w 3767501"/>
              <a:gd name="connsiteY8" fmla="*/ 1624358 h 1624358"/>
              <a:gd name="connsiteX9" fmla="*/ 44151 w 3767501"/>
              <a:gd name="connsiteY9" fmla="*/ 862378 h 16243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767501" h="1624358">
                <a:moveTo>
                  <a:pt x="44151" y="862378"/>
                </a:moveTo>
                <a:cubicBezTo>
                  <a:pt x="96766" y="675503"/>
                  <a:pt x="0" y="304207"/>
                  <a:pt x="196547" y="176595"/>
                </a:cubicBezTo>
                <a:cubicBezTo>
                  <a:pt x="393094" y="48983"/>
                  <a:pt x="893244" y="122104"/>
                  <a:pt x="1223435" y="96705"/>
                </a:cubicBezTo>
                <a:cubicBezTo>
                  <a:pt x="1553626" y="71306"/>
                  <a:pt x="1751265" y="0"/>
                  <a:pt x="2177695" y="24200"/>
                </a:cubicBezTo>
                <a:lnTo>
                  <a:pt x="3767501" y="328991"/>
                </a:lnTo>
                <a:lnTo>
                  <a:pt x="3767501" y="1252321"/>
                </a:lnTo>
                <a:lnTo>
                  <a:pt x="2253893" y="1014773"/>
                </a:lnTo>
                <a:lnTo>
                  <a:pt x="1354063" y="938534"/>
                </a:lnTo>
                <a:lnTo>
                  <a:pt x="196547" y="1624358"/>
                </a:lnTo>
                <a:lnTo>
                  <a:pt x="44151" y="862378"/>
                </a:lnTo>
                <a:close/>
              </a:path>
            </a:pathLst>
          </a:custGeom>
          <a:noFill/>
          <a:ln>
            <a:noFill/>
          </a:ln>
        </p:spPr>
        <p:txBody>
          <a:bodyPr wrap="none" lIns="91440" tIns="45720" rIns="91440" bIns="45720">
            <a:prstTxWarp prst="textArchUp">
              <a:avLst/>
            </a:prstTxWarp>
            <a:spAutoFit/>
          </a:bodyPr>
          <a:lstStyle/>
          <a:p>
            <a:pPr algn="ctr"/>
            <a:r>
              <a:rPr lang="zh-CN" altLang="en-US" sz="360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chemeClr val="tx2"/>
                </a:solidFill>
                <a:effectLst>
                  <a:glow rad="101600">
                    <a:schemeClr val="accent6">
                      <a:satMod val="175000"/>
                      <a:alpha val="40000"/>
                    </a:schemeClr>
                  </a:glow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举头望明月</a:t>
            </a:r>
            <a:endParaRPr lang="zh-CN" altLang="en-US" sz="3600" dirty="0">
              <a:ln w="10160">
                <a:solidFill>
                  <a:schemeClr val="accent1"/>
                </a:solidFill>
                <a:prstDash val="solid"/>
              </a:ln>
              <a:solidFill>
                <a:schemeClr val="tx2"/>
              </a:solidFill>
              <a:effectLst>
                <a:glow rad="101600">
                  <a:schemeClr val="accent6">
                    <a:satMod val="175000"/>
                    <a:alpha val="40000"/>
                  </a:schemeClr>
                </a:glow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5410178" y="4495772"/>
            <a:ext cx="2492990" cy="646331"/>
          </a:xfrm>
          <a:prstGeom prst="rect">
            <a:avLst/>
          </a:prstGeom>
        </p:spPr>
        <p:txBody>
          <a:bodyPr wrap="none">
            <a:prstTxWarp prst="textArchDown">
              <a:avLst/>
            </a:prstTxWarp>
            <a:spAutoFit/>
          </a:bodyPr>
          <a:lstStyle/>
          <a:p>
            <a:pPr algn="ctr"/>
            <a:r>
              <a:rPr lang="zh-CN" altLang="en-US" sz="360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chemeClr val="tx2"/>
                </a:solidFill>
                <a:effectLst>
                  <a:glow rad="101600">
                    <a:schemeClr val="accent6">
                      <a:satMod val="175000"/>
                      <a:alpha val="40000"/>
                    </a:schemeClr>
                  </a:glow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低头思故乡</a:t>
            </a:r>
          </a:p>
        </p:txBody>
      </p:sp>
    </p:spTree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3" descr="5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/>
          <a:srcRect l="9848" t="7578" r="10606" b="10948"/>
          <a:stretch>
            <a:fillRect/>
          </a:stretch>
        </p:blipFill>
        <p:spPr bwMode="auto">
          <a:xfrm>
            <a:off x="609704" y="1752644"/>
            <a:ext cx="6924607" cy="31038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Text Box 11"/>
          <p:cNvSpPr txBox="1">
            <a:spLocks noChangeArrowheads="1"/>
          </p:cNvSpPr>
          <p:nvPr/>
        </p:nvSpPr>
        <p:spPr bwMode="auto">
          <a:xfrm>
            <a:off x="2362258" y="2519746"/>
            <a:ext cx="5047134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zh-CN" altLang="en-US" sz="4800" dirty="0">
                <a:latin typeface="楷体" panose="02010609060101010101" pitchFamily="49" charset="-122"/>
                <a:ea typeface="楷体" panose="02010609060101010101" pitchFamily="49" charset="-122"/>
              </a:rPr>
              <a:t>远看山有色，</a:t>
            </a:r>
          </a:p>
          <a:p>
            <a:r>
              <a:rPr lang="zh-CN" altLang="en-US" sz="4800" dirty="0">
                <a:latin typeface="楷体" panose="02010609060101010101" pitchFamily="49" charset="-122"/>
                <a:ea typeface="楷体" panose="02010609060101010101" pitchFamily="49" charset="-122"/>
              </a:rPr>
              <a:t>近听水无声。</a:t>
            </a:r>
          </a:p>
        </p:txBody>
      </p:sp>
    </p:spTree>
    <p:extLst>
      <p:ext uri="{BB962C8B-B14F-4D97-AF65-F5344CB8AC3E}">
        <p14:creationId xmlns:p14="http://schemas.microsoft.com/office/powerpoint/2010/main" val="8841602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6" name="Picture 6" descr="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2584" y="1219258"/>
            <a:ext cx="7884417" cy="495287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6327" name="WordArt 5"/>
          <p:cNvSpPr>
            <a:spLocks noChangeArrowheads="1" noChangeShapeType="1" noTextEdit="1"/>
          </p:cNvSpPr>
          <p:nvPr/>
        </p:nvSpPr>
        <p:spPr bwMode="auto">
          <a:xfrm>
            <a:off x="2514654" y="1752644"/>
            <a:ext cx="4572000" cy="609610"/>
          </a:xfrm>
          <a:prstGeom prst="rect">
            <a:avLst/>
          </a:prstGeom>
          <a:noFill/>
          <a:ln>
            <a:noFill/>
          </a:ln>
        </p:spPr>
        <p:txBody>
          <a:bodyPr wrap="none" fromWordArt="1">
            <a:prstTxWarp prst="textPlain">
              <a:avLst/>
            </a:prstTxWarp>
          </a:bodyPr>
          <a:lstStyle/>
          <a:p>
            <a:pPr algn="ctr"/>
            <a:r>
              <a:rPr lang="zh-CN" altLang="en-US" sz="48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C0000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宋体"/>
                <a:ea typeface="宋体"/>
              </a:rPr>
              <a:t>落霞与孤鹜齐飞</a:t>
            </a:r>
            <a:r>
              <a:rPr lang="zh-CN" altLang="en-US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宋体"/>
                <a:ea typeface="宋体"/>
              </a:rPr>
              <a:t>，</a:t>
            </a:r>
          </a:p>
        </p:txBody>
      </p:sp>
      <p:sp>
        <p:nvSpPr>
          <p:cNvPr id="56328" name="WordArt 6"/>
          <p:cNvSpPr>
            <a:spLocks noChangeArrowheads="1" noChangeShapeType="1" noTextEdit="1"/>
          </p:cNvSpPr>
          <p:nvPr/>
        </p:nvSpPr>
        <p:spPr bwMode="auto">
          <a:xfrm>
            <a:off x="2362258" y="2590796"/>
            <a:ext cx="5181464" cy="990600"/>
          </a:xfrm>
          <a:prstGeom prst="rect">
            <a:avLst/>
          </a:prstGeom>
          <a:ln>
            <a:noFill/>
          </a:ln>
        </p:spPr>
        <p:txBody>
          <a:bodyPr wrap="none" fromWordArt="1"/>
          <a:lstStyle/>
          <a:p>
            <a:pPr algn="ctr"/>
            <a:r>
              <a:rPr lang="zh-CN" altLang="en-US" sz="48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C0000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宋体"/>
                <a:ea typeface="宋体"/>
              </a:rPr>
              <a:t>秋水共长天一色。</a:t>
            </a:r>
          </a:p>
        </p:txBody>
      </p:sp>
      <p:sp>
        <p:nvSpPr>
          <p:cNvPr id="2" name="矩形 1"/>
          <p:cNvSpPr/>
          <p:nvPr/>
        </p:nvSpPr>
        <p:spPr>
          <a:xfrm>
            <a:off x="4952990" y="1231714"/>
            <a:ext cx="75373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 err="1"/>
              <a:t>wù</a:t>
            </a:r>
            <a:endParaRPr lang="zh-CN" altLang="en-US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63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63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63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63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63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63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327" grpId="0"/>
      <p:bldP spid="56328" grpId="0"/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Picture 2" descr="1"/>
          <p:cNvPicPr>
            <a:picLocks noChangeAspect="1" noChangeArrowheads="1"/>
          </p:cNvPicPr>
          <p:nvPr/>
        </p:nvPicPr>
        <p:blipFill>
          <a:blip r:embed="rId2"/>
          <a:srcRect l="6667" t="3571" r="4167"/>
          <a:stretch>
            <a:fillRect/>
          </a:stretch>
        </p:blipFill>
        <p:spPr bwMode="auto">
          <a:xfrm>
            <a:off x="0" y="0"/>
            <a:ext cx="8991600" cy="680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38" name="文本框 5"/>
          <p:cNvSpPr txBox="1">
            <a:spLocks noChangeArrowheads="1"/>
          </p:cNvSpPr>
          <p:nvPr/>
        </p:nvSpPr>
        <p:spPr bwMode="auto">
          <a:xfrm>
            <a:off x="1206500" y="936625"/>
            <a:ext cx="2832100" cy="3940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云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对雾，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雪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对霜。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和风对细雨，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朝霞对夕阳。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endParaRPr lang="zh-CN" altLang="zh-CN" sz="2800" b="1" dirty="0">
              <a:solidFill>
                <a:srgbClr val="0099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339" name="文本框 5"/>
          <p:cNvSpPr txBox="1">
            <a:spLocks noChangeArrowheads="1"/>
          </p:cNvSpPr>
          <p:nvPr/>
        </p:nvSpPr>
        <p:spPr bwMode="auto">
          <a:xfrm>
            <a:off x="6002338" y="2035125"/>
            <a:ext cx="2760662" cy="3298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桃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对李，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柳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对杨。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山清对水秀，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鸟语对花香。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340" name="文本框 1"/>
          <p:cNvSpPr txBox="1">
            <a:spLocks noChangeArrowheads="1"/>
          </p:cNvSpPr>
          <p:nvPr/>
        </p:nvSpPr>
        <p:spPr bwMode="auto">
          <a:xfrm>
            <a:off x="3606754" y="1447800"/>
            <a:ext cx="2717800" cy="2657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花对草，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蝶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对蜂。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蓝天对碧野，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万紫对千红。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341" name="文本框 9"/>
          <p:cNvSpPr txBox="1">
            <a:spLocks noChangeArrowheads="1"/>
          </p:cNvSpPr>
          <p:nvPr/>
        </p:nvSpPr>
        <p:spPr bwMode="auto">
          <a:xfrm>
            <a:off x="4000500" y="503238"/>
            <a:ext cx="1883849" cy="1107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对子</a:t>
            </a:r>
          </a:p>
        </p:txBody>
      </p:sp>
      <p:pic>
        <p:nvPicPr>
          <p:cNvPr id="9" name="图片 8" descr="3"/>
          <p:cNvPicPr>
            <a:picLocks noChangeAspect="1"/>
          </p:cNvPicPr>
          <p:nvPr/>
        </p:nvPicPr>
        <p:blipFill>
          <a:blip r:embed="rId3" cstate="print"/>
          <a:srcRect l="12996" r="18927"/>
          <a:stretch>
            <a:fillRect/>
          </a:stretch>
        </p:blipFill>
        <p:spPr bwMode="auto">
          <a:xfrm>
            <a:off x="6400741" y="4616450"/>
            <a:ext cx="2248493" cy="216526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图片 9" descr="2"/>
          <p:cNvPicPr>
            <a:picLocks noChangeAspect="1"/>
          </p:cNvPicPr>
          <p:nvPr/>
        </p:nvPicPr>
        <p:blipFill>
          <a:blip r:embed="rId4" cstate="print"/>
          <a:srcRect l="7031" r="11472"/>
          <a:stretch>
            <a:fillRect/>
          </a:stretch>
        </p:blipFill>
        <p:spPr bwMode="auto">
          <a:xfrm>
            <a:off x="4267207" y="4616450"/>
            <a:ext cx="2177922" cy="208906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596338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文本框 2"/>
          <p:cNvSpPr txBox="1">
            <a:spLocks noChangeArrowheads="1"/>
          </p:cNvSpPr>
          <p:nvPr/>
        </p:nvSpPr>
        <p:spPr bwMode="auto">
          <a:xfrm>
            <a:off x="1371684" y="2362228"/>
            <a:ext cx="5080000" cy="155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zh-CN" sz="9600" b="1" dirty="0">
                <a:latin typeface="楷体" panose="02010609060101010101" pitchFamily="49" charset="-122"/>
                <a:ea typeface="楷体" panose="02010609060101010101" pitchFamily="49" charset="-122"/>
                <a:cs typeface="楷体_GB2312"/>
              </a:rPr>
              <a:t>谢谢大家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1" name="图片 4" descr="timg"/>
          <p:cNvPicPr>
            <a:picLocks noChangeAspect="1"/>
          </p:cNvPicPr>
          <p:nvPr/>
        </p:nvPicPr>
        <p:blipFill>
          <a:blip r:embed="rId2" cstate="print"/>
          <a:srcRect l="8691" r="8994"/>
          <a:stretch>
            <a:fillRect/>
          </a:stretch>
        </p:blipFill>
        <p:spPr bwMode="auto">
          <a:xfrm>
            <a:off x="381110" y="1676446"/>
            <a:ext cx="3428910" cy="49672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grpSp>
        <p:nvGrpSpPr>
          <p:cNvPr id="40962" name="组合 8"/>
          <p:cNvGrpSpPr>
            <a:grpSpLocks/>
          </p:cNvGrpSpPr>
          <p:nvPr/>
        </p:nvGrpSpPr>
        <p:grpSpPr bwMode="auto">
          <a:xfrm>
            <a:off x="1485966" y="914465"/>
            <a:ext cx="2455910" cy="817626"/>
            <a:chOff x="971600" y="2348880"/>
            <a:chExt cx="6408712" cy="2520280"/>
          </a:xfrm>
        </p:grpSpPr>
        <p:sp>
          <p:nvSpPr>
            <p:cNvPr id="19" name="矩形 18"/>
            <p:cNvSpPr/>
            <p:nvPr/>
          </p:nvSpPr>
          <p:spPr>
            <a:xfrm>
              <a:off x="971600" y="2348880"/>
              <a:ext cx="6408712" cy="2520280"/>
            </a:xfrm>
            <a:prstGeom prst="rect">
              <a:avLst/>
            </a:prstGeom>
            <a:gradFill flip="none" rotWithShape="1">
              <a:gsLst>
                <a:gs pos="95000">
                  <a:srgbClr val="FFC000"/>
                </a:gs>
                <a:gs pos="99000">
                  <a:srgbClr val="FFC000"/>
                </a:gs>
                <a:gs pos="0">
                  <a:srgbClr val="FFC000"/>
                </a:gs>
                <a:gs pos="52000">
                  <a:srgbClr val="FFC000"/>
                </a:gs>
                <a:gs pos="19000">
                  <a:srgbClr val="F79646">
                    <a:lumMod val="75000"/>
                  </a:srgbClr>
                </a:gs>
                <a:gs pos="78000">
                  <a:srgbClr val="FFFF00"/>
                </a:gs>
              </a:gsLst>
              <a:lin ang="5400000" scaled="1"/>
              <a:tileRect/>
            </a:gradFill>
            <a:ln w="25400" cap="flat" cmpd="sng" algn="ctr">
              <a:solidFill>
                <a:srgbClr val="FFC000"/>
              </a:solidFill>
              <a:prstDash val="solid"/>
            </a:ln>
            <a:effectLst>
              <a:outerShdw blurRad="342900" dist="76200" dir="5400000" algn="t" rotWithShape="0">
                <a:prstClr val="black">
                  <a:alpha val="37000"/>
                </a:prstClr>
              </a:outerShdw>
            </a:effectLst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" lastClr="FFFFFF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971600" y="2348880"/>
              <a:ext cx="6408712" cy="1260139"/>
            </a:xfrm>
            <a:prstGeom prst="rect">
              <a:avLst/>
            </a:prstGeom>
            <a:gradFill flip="none" rotWithShape="1">
              <a:gsLst>
                <a:gs pos="0">
                  <a:srgbClr val="FFC000"/>
                </a:gs>
                <a:gs pos="100000">
                  <a:srgbClr val="B2EB4B">
                    <a:shade val="100000"/>
                    <a:satMod val="115000"/>
                    <a:alpha val="40000"/>
                  </a:srgbClr>
                </a:gs>
              </a:gsLst>
              <a:lin ang="5400000" scaled="1"/>
              <a:tileRect/>
            </a:gra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" lastClr="FFFFFF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21" name="等腰三角形 6"/>
            <p:cNvSpPr/>
            <p:nvPr/>
          </p:nvSpPr>
          <p:spPr>
            <a:xfrm rot="16200000" flipH="1">
              <a:off x="3284734" y="553405"/>
              <a:ext cx="1814273" cy="6037346"/>
            </a:xfrm>
            <a:custGeom>
              <a:avLst/>
              <a:gdLst/>
              <a:ahLst/>
              <a:cxnLst/>
              <a:rect l="l" t="t" r="r" b="b"/>
              <a:pathLst>
                <a:path w="1818202" h="6038409">
                  <a:moveTo>
                    <a:pt x="0" y="421786"/>
                  </a:moveTo>
                  <a:lnTo>
                    <a:pt x="0" y="5534354"/>
                  </a:lnTo>
                  <a:lnTo>
                    <a:pt x="560140" y="5534354"/>
                  </a:lnTo>
                  <a:lnTo>
                    <a:pt x="909102" y="6038409"/>
                  </a:lnTo>
                  <a:lnTo>
                    <a:pt x="1258063" y="5534354"/>
                  </a:lnTo>
                  <a:lnTo>
                    <a:pt x="1818202" y="5534354"/>
                  </a:lnTo>
                  <a:lnTo>
                    <a:pt x="1818202" y="421786"/>
                  </a:lnTo>
                  <a:lnTo>
                    <a:pt x="1201108" y="421786"/>
                  </a:lnTo>
                  <a:lnTo>
                    <a:pt x="909102" y="0"/>
                  </a:lnTo>
                  <a:lnTo>
                    <a:pt x="617096" y="421786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D1D1D1"/>
                </a:gs>
                <a:gs pos="100000">
                  <a:sysClr val="window" lastClr="FFFFFF">
                    <a:shade val="100000"/>
                    <a:satMod val="115000"/>
                  </a:sysClr>
                </a:gs>
              </a:gsLst>
              <a:lin ang="10800000" scaled="1"/>
              <a:tileRect/>
            </a:gradFill>
            <a:ln w="25400" cap="flat" cmpd="sng" algn="ctr">
              <a:solidFill>
                <a:sysClr val="window" lastClr="FFFFFF"/>
              </a:solidFill>
              <a:prstDash val="solid"/>
            </a:ln>
            <a:effectLst>
              <a:outerShdw blurRad="50800" dist="38100" dir="5400000" algn="t" rotWithShape="0">
                <a:prstClr val="black">
                  <a:alpha val="19000"/>
                </a:prstClr>
              </a:outerShdw>
            </a:effectLst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" lastClr="FFFFFF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sp>
        <p:nvSpPr>
          <p:cNvPr id="40963" name="矩形 5123"/>
          <p:cNvSpPr>
            <a:spLocks noChangeArrowheads="1"/>
          </p:cNvSpPr>
          <p:nvPr/>
        </p:nvSpPr>
        <p:spPr bwMode="auto">
          <a:xfrm>
            <a:off x="2057466" y="990664"/>
            <a:ext cx="196060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楷体_GB2312"/>
                <a:ea typeface="楷体_GB2312"/>
                <a:cs typeface="楷体_GB2312"/>
              </a:rPr>
              <a:t>推荐阅读</a:t>
            </a:r>
            <a:r>
              <a:rPr lang="en-US" altLang="zh-CN" sz="2800" b="1" dirty="0">
                <a:latin typeface="楷体_GB2312"/>
                <a:ea typeface="楷体_GB2312"/>
                <a:cs typeface="楷体_GB2312"/>
              </a:rPr>
              <a:t>:</a:t>
            </a:r>
          </a:p>
        </p:txBody>
      </p:sp>
      <p:sp>
        <p:nvSpPr>
          <p:cNvPr id="12" name="椭圆形标注 11"/>
          <p:cNvSpPr/>
          <p:nvPr/>
        </p:nvSpPr>
        <p:spPr bwMode="auto">
          <a:xfrm rot="1620000" flipH="1">
            <a:off x="4808538" y="1084263"/>
            <a:ext cx="3852862" cy="2554287"/>
          </a:xfrm>
          <a:prstGeom prst="wedgeEllipseCallout">
            <a:avLst>
              <a:gd name="adj1" fmla="val 30593"/>
              <a:gd name="adj2" fmla="val 66828"/>
            </a:avLst>
          </a:prstGeom>
          <a:pattFill prst="pct10">
            <a:fgClr>
              <a:schemeClr val="accent5">
                <a:lumMod val="90000"/>
              </a:schemeClr>
            </a:fgClr>
            <a:bgClr>
              <a:schemeClr val="bg1"/>
            </a:bgClr>
          </a:patt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buFont typeface="Arial" panose="020B0604020202020204" pitchFamily="34" charset="0"/>
              <a:buNone/>
              <a:defRPr/>
            </a:pP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0965" name="TextBox 15"/>
          <p:cNvSpPr txBox="1">
            <a:spLocks noChangeArrowheads="1"/>
          </p:cNvSpPr>
          <p:nvPr/>
        </p:nvSpPr>
        <p:spPr bwMode="auto">
          <a:xfrm rot="1200000">
            <a:off x="5057775" y="1555750"/>
            <a:ext cx="3278188" cy="1554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 b="1" dirty="0">
                <a:latin typeface="楷体_GB2312"/>
                <a:ea typeface="楷体_GB2312"/>
                <a:cs typeface="楷体_GB2312"/>
              </a:rPr>
              <a:t>   </a:t>
            </a:r>
            <a:r>
              <a:rPr lang="zh-CN" altLang="en-US" sz="2400" b="1" dirty="0">
                <a:latin typeface="楷体_GB2312"/>
                <a:ea typeface="楷体_GB2312"/>
                <a:cs typeface="楷体_GB2312"/>
              </a:rPr>
              <a:t>听说古代的小孩靠读它来积累词语，你也可以试一试，坚持每日读起来！</a:t>
            </a:r>
          </a:p>
        </p:txBody>
      </p:sp>
      <p:sp>
        <p:nvSpPr>
          <p:cNvPr id="40966" name="文本框 2"/>
          <p:cNvSpPr txBox="1">
            <a:spLocks noChangeArrowheads="1"/>
          </p:cNvSpPr>
          <p:nvPr/>
        </p:nvSpPr>
        <p:spPr bwMode="auto">
          <a:xfrm>
            <a:off x="4210050" y="4868863"/>
            <a:ext cx="4770438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/>
              <a:t>书名     《笠翁对韵》</a:t>
            </a:r>
          </a:p>
          <a:p>
            <a:r>
              <a:rPr lang="zh-CN" altLang="en-US" sz="2800" b="1"/>
              <a:t>作者     【清】李渔</a:t>
            </a:r>
          </a:p>
          <a:p>
            <a:r>
              <a:rPr lang="zh-CN" altLang="en-US" sz="2800" b="1"/>
              <a:t>出版社   浙江人民美术出版社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76317" y="5422928"/>
            <a:ext cx="8904247" cy="35560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2362258" y="1981238"/>
            <a:ext cx="4343286" cy="167635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5974556" y="5435538"/>
            <a:ext cx="2360613" cy="3556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" name="文本框 7"/>
          <p:cNvSpPr txBox="1">
            <a:spLocks noChangeArrowheads="1"/>
          </p:cNvSpPr>
          <p:nvPr/>
        </p:nvSpPr>
        <p:spPr bwMode="auto">
          <a:xfrm>
            <a:off x="6065838" y="5391088"/>
            <a:ext cx="217805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dirty="0">
                <a:solidFill>
                  <a:srgbClr val="B70002"/>
                </a:solidFill>
                <a:latin typeface="汉仪菱心体简"/>
                <a:ea typeface="汉仪菱心体简"/>
                <a:cs typeface="汉仪菱心体简"/>
              </a:rPr>
              <a:t>涪陵城七校 艾娟</a:t>
            </a:r>
          </a:p>
        </p:txBody>
      </p:sp>
      <p:pic>
        <p:nvPicPr>
          <p:cNvPr id="5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0044" y="1941686"/>
            <a:ext cx="5797550" cy="170208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29162194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图片 2" descr="23"/>
          <p:cNvPicPr>
            <a:picLocks noChangeAspect="1"/>
          </p:cNvPicPr>
          <p:nvPr/>
        </p:nvPicPr>
        <p:blipFill>
          <a:blip r:embed="rId2" cstate="print"/>
          <a:srcRect l="56107" t="65746" b="3415"/>
          <a:stretch>
            <a:fillRect/>
          </a:stretch>
        </p:blipFill>
        <p:spPr bwMode="auto">
          <a:xfrm>
            <a:off x="7010296" y="4952960"/>
            <a:ext cx="1524000" cy="163195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5362" name="图片 3" descr="23"/>
          <p:cNvPicPr>
            <a:picLocks noChangeAspect="1"/>
          </p:cNvPicPr>
          <p:nvPr/>
        </p:nvPicPr>
        <p:blipFill>
          <a:blip r:embed="rId2" cstate="print"/>
          <a:srcRect l="1015" t="66130" r="44601" b="2206"/>
          <a:stretch>
            <a:fillRect/>
          </a:stretch>
        </p:blipFill>
        <p:spPr bwMode="auto">
          <a:xfrm>
            <a:off x="30163" y="5097371"/>
            <a:ext cx="1916112" cy="1836737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5363" name="标题 8193"/>
          <p:cNvSpPr>
            <a:spLocks noGrp="1"/>
          </p:cNvSpPr>
          <p:nvPr>
            <p:ph type="title"/>
          </p:nvPr>
        </p:nvSpPr>
        <p:spPr>
          <a:xfrm>
            <a:off x="2743248" y="838268"/>
            <a:ext cx="3127375" cy="1143000"/>
          </a:xfrm>
        </p:spPr>
        <p:txBody>
          <a:bodyPr/>
          <a:lstStyle/>
          <a:p>
            <a:r>
              <a:rPr lang="zh-CN" altLang="en-US" sz="6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_GB2312"/>
              </a:rPr>
              <a:t>麻</a:t>
            </a:r>
          </a:p>
        </p:txBody>
      </p:sp>
      <p:sp>
        <p:nvSpPr>
          <p:cNvPr id="8" name="对角圆角矩形 30"/>
          <p:cNvSpPr>
            <a:spLocks noChangeArrowheads="1"/>
          </p:cNvSpPr>
          <p:nvPr/>
        </p:nvSpPr>
        <p:spPr bwMode="auto">
          <a:xfrm>
            <a:off x="1258888" y="2057436"/>
            <a:ext cx="6284834" cy="3276514"/>
          </a:xfrm>
          <a:custGeom>
            <a:avLst/>
            <a:gdLst>
              <a:gd name="T0" fmla="*/ 5971205 w 6573838"/>
              <a:gd name="T1" fmla="*/ 1667932 h 2014537"/>
              <a:gd name="T2" fmla="*/ 2985602 w 6573838"/>
              <a:gd name="T3" fmla="*/ 3335861 h 2014537"/>
              <a:gd name="T4" fmla="*/ 0 w 6573838"/>
              <a:gd name="T5" fmla="*/ 1667932 h 2014537"/>
              <a:gd name="T6" fmla="*/ 2985602 w 6573838"/>
              <a:gd name="T7" fmla="*/ 0 h 2014537"/>
              <a:gd name="T8" fmla="*/ 0 60000 65536"/>
              <a:gd name="T9" fmla="*/ 5898240 60000 65536"/>
              <a:gd name="T10" fmla="*/ 11796480 60000 65536"/>
              <a:gd name="T11" fmla="*/ 17694720 60000 65536"/>
              <a:gd name="T12" fmla="*/ 124380 w 6573838"/>
              <a:gd name="T13" fmla="*/ 124380 h 2014537"/>
              <a:gd name="T14" fmla="*/ 6449458 w 6573838"/>
              <a:gd name="T15" fmla="*/ 1890157 h 2014537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6573838" h="2014537">
                <a:moveTo>
                  <a:pt x="424664" y="0"/>
                </a:moveTo>
                <a:lnTo>
                  <a:pt x="6573838" y="0"/>
                </a:lnTo>
                <a:lnTo>
                  <a:pt x="6573838" y="1589873"/>
                </a:lnTo>
                <a:cubicBezTo>
                  <a:pt x="6573838" y="1824408"/>
                  <a:pt x="6383709" y="2014536"/>
                  <a:pt x="6149174" y="2014537"/>
                </a:cubicBezTo>
                <a:lnTo>
                  <a:pt x="0" y="2014537"/>
                </a:lnTo>
                <a:lnTo>
                  <a:pt x="0" y="424664"/>
                </a:lnTo>
                <a:cubicBezTo>
                  <a:pt x="0" y="190128"/>
                  <a:pt x="190128" y="0"/>
                  <a:pt x="424664" y="0"/>
                </a:cubicBezTo>
                <a:cubicBezTo>
                  <a:pt x="424664" y="0"/>
                  <a:pt x="424664" y="0"/>
                  <a:pt x="424664" y="0"/>
                </a:cubicBezTo>
                <a:close/>
              </a:path>
            </a:pathLst>
          </a:custGeom>
          <a:solidFill>
            <a:srgbClr val="F2F2F2"/>
          </a:solidFill>
          <a:ln w="12700">
            <a:solidFill>
              <a:srgbClr val="C00000"/>
            </a:solidFill>
            <a:prstDash val="sysDash"/>
            <a:miter lim="800000"/>
            <a:headEnd/>
            <a:tailEnd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9" name="Rectangle 3"/>
          <p:cNvSpPr txBox="1">
            <a:spLocks noChangeArrowheads="1"/>
          </p:cNvSpPr>
          <p:nvPr/>
        </p:nvSpPr>
        <p:spPr bwMode="auto">
          <a:xfrm>
            <a:off x="1752674" y="2133634"/>
            <a:ext cx="6264275" cy="2519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eaLnBrk="1" hangingPunct="1">
              <a:lnSpc>
                <a:spcPct val="130000"/>
              </a:lnSpc>
              <a:buFont typeface="Arial" pitchFamily="34" charset="0"/>
              <a:buNone/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天对地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室对家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落日对流霞。</a:t>
            </a:r>
          </a:p>
          <a:p>
            <a:pPr eaLnBrk="1" hangingPunct="1">
              <a:lnSpc>
                <a:spcPct val="130000"/>
              </a:lnSpc>
              <a:buFont typeface="Arial" pitchFamily="34" charset="0"/>
              <a:buNone/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黄莺对翠鸟，甜菜对苦瓜。</a:t>
            </a:r>
          </a:p>
          <a:p>
            <a:pPr eaLnBrk="1" hangingPunct="1">
              <a:lnSpc>
                <a:spcPct val="130000"/>
              </a:lnSpc>
              <a:buFont typeface="Arial" pitchFamily="34" charset="0"/>
              <a:buNone/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狗尾草，鸡冠花。</a:t>
            </a:r>
          </a:p>
          <a:p>
            <a:pPr eaLnBrk="1" hangingPunct="1">
              <a:lnSpc>
                <a:spcPct val="130000"/>
              </a:lnSpc>
              <a:buFont typeface="Arial" pitchFamily="34" charset="0"/>
              <a:buNone/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白鹭对乌鸦。</a:t>
            </a:r>
          </a:p>
          <a:p>
            <a:pPr eaLnBrk="1" hangingPunct="1">
              <a:lnSpc>
                <a:spcPct val="130000"/>
              </a:lnSpc>
              <a:buFont typeface="Arial" pitchFamily="34" charset="0"/>
              <a:buNone/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门前栽果树，塘里养鱼虾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135974" y="2596681"/>
            <a:ext cx="65915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 err="1" smtClean="0">
                <a:solidFill>
                  <a:srgbClr val="FF0000"/>
                </a:solidFill>
              </a:rPr>
              <a:t>yīng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3029869" y="2590822"/>
            <a:ext cx="51809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 err="1">
                <a:solidFill>
                  <a:srgbClr val="FF0000"/>
                </a:solidFill>
              </a:rPr>
              <a:t>cuì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3798175" y="3288262"/>
            <a:ext cx="73609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 err="1">
                <a:solidFill>
                  <a:srgbClr val="FF0000"/>
                </a:solidFill>
              </a:rPr>
              <a:t>guān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2277200" y="3886188"/>
            <a:ext cx="38985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 err="1">
                <a:solidFill>
                  <a:srgbClr val="FF0000"/>
                </a:solidFill>
              </a:rPr>
              <a:t>lù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图片 2" descr="23"/>
          <p:cNvPicPr>
            <a:picLocks noChangeAspect="1"/>
          </p:cNvPicPr>
          <p:nvPr/>
        </p:nvPicPr>
        <p:blipFill>
          <a:blip r:embed="rId2" cstate="print"/>
          <a:srcRect l="56107" t="65746" b="3415"/>
          <a:stretch>
            <a:fillRect/>
          </a:stretch>
        </p:blipFill>
        <p:spPr bwMode="auto">
          <a:xfrm>
            <a:off x="7593013" y="5102225"/>
            <a:ext cx="1524000" cy="163195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6386" name="图片 3" descr="23"/>
          <p:cNvPicPr>
            <a:picLocks noChangeAspect="1"/>
          </p:cNvPicPr>
          <p:nvPr/>
        </p:nvPicPr>
        <p:blipFill>
          <a:blip r:embed="rId2" cstate="print"/>
          <a:srcRect l="1015" t="66130" r="44601" b="2206"/>
          <a:stretch>
            <a:fillRect/>
          </a:stretch>
        </p:blipFill>
        <p:spPr bwMode="auto">
          <a:xfrm>
            <a:off x="30163" y="4897438"/>
            <a:ext cx="1916112" cy="1836737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6387" name="标题 8193"/>
          <p:cNvSpPr>
            <a:spLocks noGrp="1"/>
          </p:cNvSpPr>
          <p:nvPr>
            <p:ph type="title"/>
          </p:nvPr>
        </p:nvSpPr>
        <p:spPr>
          <a:xfrm>
            <a:off x="2857500" y="685842"/>
            <a:ext cx="3127375" cy="1143000"/>
          </a:xfrm>
        </p:spPr>
        <p:txBody>
          <a:bodyPr/>
          <a:lstStyle/>
          <a:p>
            <a:r>
              <a:rPr lang="zh-CN" altLang="en-US" sz="6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_GB2312"/>
              </a:rPr>
              <a:t>麻</a:t>
            </a:r>
          </a:p>
        </p:txBody>
      </p:sp>
      <p:sp>
        <p:nvSpPr>
          <p:cNvPr id="8" name="对角圆角矩形 30"/>
          <p:cNvSpPr>
            <a:spLocks noChangeArrowheads="1"/>
          </p:cNvSpPr>
          <p:nvPr/>
        </p:nvSpPr>
        <p:spPr bwMode="auto">
          <a:xfrm>
            <a:off x="1295486" y="1828842"/>
            <a:ext cx="6284834" cy="3276514"/>
          </a:xfrm>
          <a:custGeom>
            <a:avLst/>
            <a:gdLst>
              <a:gd name="T0" fmla="*/ 5971205 w 6573838"/>
              <a:gd name="T1" fmla="*/ 1667932 h 2014537"/>
              <a:gd name="T2" fmla="*/ 2985602 w 6573838"/>
              <a:gd name="T3" fmla="*/ 3335861 h 2014537"/>
              <a:gd name="T4" fmla="*/ 0 w 6573838"/>
              <a:gd name="T5" fmla="*/ 1667932 h 2014537"/>
              <a:gd name="T6" fmla="*/ 2985602 w 6573838"/>
              <a:gd name="T7" fmla="*/ 0 h 2014537"/>
              <a:gd name="T8" fmla="*/ 0 60000 65536"/>
              <a:gd name="T9" fmla="*/ 5898240 60000 65536"/>
              <a:gd name="T10" fmla="*/ 11796480 60000 65536"/>
              <a:gd name="T11" fmla="*/ 17694720 60000 65536"/>
              <a:gd name="T12" fmla="*/ 124380 w 6573838"/>
              <a:gd name="T13" fmla="*/ 124380 h 2014537"/>
              <a:gd name="T14" fmla="*/ 6449458 w 6573838"/>
              <a:gd name="T15" fmla="*/ 1890157 h 2014537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6573838" h="2014537">
                <a:moveTo>
                  <a:pt x="424664" y="0"/>
                </a:moveTo>
                <a:lnTo>
                  <a:pt x="6573838" y="0"/>
                </a:lnTo>
                <a:lnTo>
                  <a:pt x="6573838" y="1589873"/>
                </a:lnTo>
                <a:cubicBezTo>
                  <a:pt x="6573838" y="1824408"/>
                  <a:pt x="6383709" y="2014536"/>
                  <a:pt x="6149174" y="2014537"/>
                </a:cubicBezTo>
                <a:lnTo>
                  <a:pt x="0" y="2014537"/>
                </a:lnTo>
                <a:lnTo>
                  <a:pt x="0" y="424664"/>
                </a:lnTo>
                <a:cubicBezTo>
                  <a:pt x="0" y="190128"/>
                  <a:pt x="190128" y="0"/>
                  <a:pt x="424664" y="0"/>
                </a:cubicBezTo>
                <a:cubicBezTo>
                  <a:pt x="424664" y="0"/>
                  <a:pt x="424664" y="0"/>
                  <a:pt x="424664" y="0"/>
                </a:cubicBezTo>
                <a:close/>
              </a:path>
            </a:pathLst>
          </a:custGeom>
          <a:solidFill>
            <a:srgbClr val="F2F2F2"/>
          </a:solidFill>
          <a:ln w="12700">
            <a:solidFill>
              <a:srgbClr val="C00000"/>
            </a:solidFill>
            <a:prstDash val="sysDash"/>
            <a:miter lim="800000"/>
            <a:headEnd/>
            <a:tailEnd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9" name="Rectangle 3"/>
          <p:cNvSpPr txBox="1">
            <a:spLocks noChangeArrowheads="1"/>
          </p:cNvSpPr>
          <p:nvPr/>
        </p:nvSpPr>
        <p:spPr bwMode="auto">
          <a:xfrm>
            <a:off x="1736755" y="1905040"/>
            <a:ext cx="6264275" cy="2519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eaLnBrk="1" hangingPunct="1">
              <a:lnSpc>
                <a:spcPct val="130000"/>
              </a:lnSpc>
              <a:buFont typeface="Arial" pitchFamily="34" charset="0"/>
              <a:buNone/>
            </a:pPr>
            <a:r>
              <a:rPr lang="zh-CN" altLang="en-US" sz="3200" b="1" dirty="0" smtClean="0">
                <a:solidFill>
                  <a:schemeClr val="accent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天对地</a:t>
            </a:r>
            <a:r>
              <a:rPr lang="en-US" altLang="zh-CN" sz="3200" b="1" dirty="0" smtClean="0">
                <a:solidFill>
                  <a:srgbClr val="8E1F0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室对家</a:t>
            </a:r>
            <a:r>
              <a:rPr lang="en-US" altLang="zh-CN" sz="3200" b="1" dirty="0" smtClean="0">
                <a:solidFill>
                  <a:srgbClr val="8E1F0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b="1" dirty="0" smtClean="0">
                <a:solidFill>
                  <a:schemeClr val="accent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落日对流霞。</a:t>
            </a:r>
          </a:p>
          <a:p>
            <a:pPr eaLnBrk="1" hangingPunct="1">
              <a:lnSpc>
                <a:spcPct val="130000"/>
              </a:lnSpc>
              <a:buFont typeface="Arial" pitchFamily="34" charset="0"/>
              <a:buNone/>
            </a:pP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黄莺对翠鸟</a:t>
            </a:r>
            <a:r>
              <a:rPr lang="zh-CN" altLang="en-US" sz="3200" b="1" dirty="0" smtClean="0">
                <a:solidFill>
                  <a:srgbClr val="8E1F0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3200" b="1" dirty="0" smtClean="0">
                <a:solidFill>
                  <a:schemeClr val="accent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甜菜对苦瓜。</a:t>
            </a:r>
          </a:p>
          <a:p>
            <a:pPr eaLnBrk="1" hangingPunct="1">
              <a:lnSpc>
                <a:spcPct val="130000"/>
              </a:lnSpc>
              <a:buFont typeface="Arial" pitchFamily="34" charset="0"/>
              <a:buNone/>
            </a:pP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狗尾草</a:t>
            </a:r>
            <a:r>
              <a:rPr lang="zh-CN" altLang="en-US" sz="3200" b="1" dirty="0" smtClean="0">
                <a:solidFill>
                  <a:srgbClr val="8E1F0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3200" b="1" dirty="0" smtClean="0">
                <a:solidFill>
                  <a:schemeClr val="accent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鸡冠花。</a:t>
            </a:r>
          </a:p>
          <a:p>
            <a:pPr eaLnBrk="1" hangingPunct="1">
              <a:lnSpc>
                <a:spcPct val="130000"/>
              </a:lnSpc>
              <a:buFont typeface="Arial" pitchFamily="34" charset="0"/>
              <a:buNone/>
            </a:pP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白鹭对乌鸦。</a:t>
            </a:r>
          </a:p>
          <a:p>
            <a:pPr eaLnBrk="1" hangingPunct="1">
              <a:lnSpc>
                <a:spcPct val="130000"/>
              </a:lnSpc>
              <a:buFont typeface="Arial" pitchFamily="34" charset="0"/>
              <a:buNone/>
            </a:pPr>
            <a:r>
              <a:rPr lang="zh-CN" altLang="en-US" sz="3200" b="1" dirty="0" smtClean="0">
                <a:solidFill>
                  <a:schemeClr val="accent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门前栽果树，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塘里养鱼虾。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矩形 36"/>
          <p:cNvSpPr/>
          <p:nvPr/>
        </p:nvSpPr>
        <p:spPr>
          <a:xfrm>
            <a:off x="4724396" y="1828842"/>
            <a:ext cx="4572000" cy="156966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sz="4800" dirty="0" smtClean="0">
                <a:latin typeface="楷体" panose="02010609060101010101" pitchFamily="49" charset="-122"/>
                <a:ea typeface="楷体" panose="02010609060101010101" pitchFamily="49" charset="-122"/>
                <a:cs typeface="楷体_GB2312"/>
                <a:sym typeface="宋体" charset="-122"/>
              </a:rPr>
              <a:t>狗尾草</a:t>
            </a:r>
            <a:r>
              <a:rPr lang="zh-CN" altLang="en-US" sz="3600" dirty="0" smtClean="0">
                <a:latin typeface="楷体" panose="02010609060101010101" pitchFamily="49" charset="-122"/>
                <a:ea typeface="楷体" panose="02010609060101010101" pitchFamily="49" charset="-122"/>
                <a:cs typeface="楷体_GB2312"/>
                <a:sym typeface="宋体" charset="-122"/>
              </a:rPr>
              <a:t>，</a:t>
            </a:r>
          </a:p>
          <a:p>
            <a:r>
              <a:rPr lang="zh-CN" altLang="en-US" sz="4800" dirty="0" smtClean="0">
                <a:latin typeface="楷体" panose="02010609060101010101" pitchFamily="49" charset="-122"/>
                <a:ea typeface="楷体" panose="02010609060101010101" pitchFamily="49" charset="-122"/>
                <a:cs typeface="楷体_GB2312"/>
                <a:sym typeface="宋体" charset="-122"/>
              </a:rPr>
              <a:t>鸡冠花</a:t>
            </a:r>
            <a:r>
              <a:rPr lang="zh-CN" altLang="en-US" sz="3600" dirty="0" smtClean="0">
                <a:latin typeface="楷体" panose="02010609060101010101" pitchFamily="49" charset="-122"/>
                <a:ea typeface="楷体" panose="02010609060101010101" pitchFamily="49" charset="-122"/>
                <a:cs typeface="楷体_GB2312"/>
                <a:sym typeface="宋体" charset="-122"/>
              </a:rPr>
              <a:t>。</a:t>
            </a:r>
            <a:endParaRPr lang="zh-CN" altLang="en-US" sz="3600" dirty="0">
              <a:latin typeface="楷体" panose="02010609060101010101" pitchFamily="49" charset="-122"/>
              <a:ea typeface="楷体" panose="02010609060101010101" pitchFamily="49" charset="-122"/>
              <a:cs typeface="楷体_GB2312"/>
              <a:sym typeface="宋体" charset="-122"/>
            </a:endParaRPr>
          </a:p>
        </p:txBody>
      </p:sp>
      <p:grpSp>
        <p:nvGrpSpPr>
          <p:cNvPr id="45" name="组合 44"/>
          <p:cNvGrpSpPr/>
          <p:nvPr/>
        </p:nvGrpSpPr>
        <p:grpSpPr>
          <a:xfrm>
            <a:off x="4876792" y="2581869"/>
            <a:ext cx="2057346" cy="838178"/>
            <a:chOff x="5410178" y="2590822"/>
            <a:chExt cx="2057346" cy="838178"/>
          </a:xfrm>
        </p:grpSpPr>
        <p:grpSp>
          <p:nvGrpSpPr>
            <p:cNvPr id="38" name="组合 37"/>
            <p:cNvGrpSpPr/>
            <p:nvPr/>
          </p:nvGrpSpPr>
          <p:grpSpPr>
            <a:xfrm>
              <a:off x="5410178" y="2590822"/>
              <a:ext cx="1981148" cy="0"/>
              <a:chOff x="990694" y="1828842"/>
              <a:chExt cx="1981148" cy="0"/>
            </a:xfrm>
          </p:grpSpPr>
          <p:cxnSp>
            <p:nvCxnSpPr>
              <p:cNvPr id="39" name="直接连接符 38"/>
              <p:cNvCxnSpPr/>
              <p:nvPr/>
            </p:nvCxnSpPr>
            <p:spPr>
              <a:xfrm>
                <a:off x="990694" y="1828842"/>
                <a:ext cx="1371564" cy="0"/>
              </a:xfrm>
              <a:prstGeom prst="line">
                <a:avLst/>
              </a:prstGeom>
              <a:ln w="381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直接连接符 39"/>
              <p:cNvCxnSpPr/>
              <p:nvPr/>
            </p:nvCxnSpPr>
            <p:spPr>
              <a:xfrm>
                <a:off x="2286060" y="1828842"/>
                <a:ext cx="685782" cy="0"/>
              </a:xfrm>
              <a:prstGeom prst="line">
                <a:avLst/>
              </a:prstGeom>
              <a:ln w="381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2" name="组合 41"/>
            <p:cNvGrpSpPr/>
            <p:nvPr/>
          </p:nvGrpSpPr>
          <p:grpSpPr>
            <a:xfrm>
              <a:off x="5486376" y="3429000"/>
              <a:ext cx="1981148" cy="0"/>
              <a:chOff x="990694" y="1828842"/>
              <a:chExt cx="1981148" cy="0"/>
            </a:xfrm>
          </p:grpSpPr>
          <p:cxnSp>
            <p:nvCxnSpPr>
              <p:cNvPr id="43" name="直接连接符 42"/>
              <p:cNvCxnSpPr/>
              <p:nvPr/>
            </p:nvCxnSpPr>
            <p:spPr>
              <a:xfrm>
                <a:off x="990694" y="1828842"/>
                <a:ext cx="1371564" cy="0"/>
              </a:xfrm>
              <a:prstGeom prst="line">
                <a:avLst/>
              </a:prstGeom>
              <a:ln w="381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" name="直接连接符 43"/>
              <p:cNvCxnSpPr/>
              <p:nvPr/>
            </p:nvCxnSpPr>
            <p:spPr>
              <a:xfrm>
                <a:off x="2286060" y="1828842"/>
                <a:ext cx="685782" cy="0"/>
              </a:xfrm>
              <a:prstGeom prst="line">
                <a:avLst/>
              </a:prstGeom>
              <a:ln w="381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63" name="矩形 62"/>
          <p:cNvSpPr/>
          <p:nvPr/>
        </p:nvSpPr>
        <p:spPr>
          <a:xfrm>
            <a:off x="617817" y="5417329"/>
            <a:ext cx="3724096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800" dirty="0" smtClean="0">
                <a:latin typeface="楷体" panose="02010609060101010101" pitchFamily="49" charset="-122"/>
                <a:ea typeface="楷体" panose="02010609060101010101" pitchFamily="49" charset="-122"/>
                <a:cs typeface="楷体_GB2312"/>
              </a:rPr>
              <a:t>白鹭对乌鸦</a:t>
            </a:r>
            <a:r>
              <a:rPr lang="zh-CN" altLang="en-US" sz="3600" dirty="0" smtClean="0">
                <a:latin typeface="楷体" panose="02010609060101010101" pitchFamily="49" charset="-122"/>
                <a:ea typeface="楷体" panose="02010609060101010101" pitchFamily="49" charset="-122"/>
                <a:cs typeface="楷体_GB2312"/>
              </a:rPr>
              <a:t>。</a:t>
            </a:r>
          </a:p>
        </p:txBody>
      </p:sp>
      <p:sp>
        <p:nvSpPr>
          <p:cNvPr id="59" name="矩形 58"/>
          <p:cNvSpPr/>
          <p:nvPr/>
        </p:nvSpPr>
        <p:spPr>
          <a:xfrm>
            <a:off x="609704" y="4731547"/>
            <a:ext cx="3724096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800" dirty="0" smtClean="0">
                <a:latin typeface="楷体" panose="02010609060101010101" pitchFamily="49" charset="-122"/>
                <a:ea typeface="楷体" panose="02010609060101010101" pitchFamily="49" charset="-122"/>
                <a:cs typeface="楷体_GB2312"/>
              </a:rPr>
              <a:t>甜菜对苦瓜</a:t>
            </a:r>
            <a:r>
              <a:rPr lang="zh-CN" altLang="en-US" sz="3600" dirty="0" smtClean="0">
                <a:latin typeface="楷体" panose="02010609060101010101" pitchFamily="49" charset="-122"/>
                <a:ea typeface="楷体" panose="02010609060101010101" pitchFamily="49" charset="-122"/>
                <a:cs typeface="楷体_GB2312"/>
              </a:rPr>
              <a:t>。</a:t>
            </a:r>
          </a:p>
        </p:txBody>
      </p:sp>
      <p:sp>
        <p:nvSpPr>
          <p:cNvPr id="35" name="矩形 34"/>
          <p:cNvSpPr/>
          <p:nvPr/>
        </p:nvSpPr>
        <p:spPr>
          <a:xfrm>
            <a:off x="1242324" y="1759825"/>
            <a:ext cx="2339102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800" dirty="0" smtClean="0">
                <a:latin typeface="楷体" panose="02010609060101010101" pitchFamily="49" charset="-122"/>
                <a:ea typeface="楷体" panose="02010609060101010101" pitchFamily="49" charset="-122"/>
                <a:cs typeface="楷体_GB2312"/>
              </a:rPr>
              <a:t>天对地</a:t>
            </a:r>
            <a:r>
              <a:rPr lang="zh-CN" altLang="en-US" sz="3600" dirty="0" smtClean="0">
                <a:latin typeface="楷体" panose="02010609060101010101" pitchFamily="49" charset="-122"/>
                <a:ea typeface="楷体" panose="02010609060101010101" pitchFamily="49" charset="-122"/>
                <a:cs typeface="楷体_GB2312"/>
              </a:rPr>
              <a:t>,</a:t>
            </a:r>
          </a:p>
        </p:txBody>
      </p:sp>
      <p:pic>
        <p:nvPicPr>
          <p:cNvPr id="17410" name="图片 2" descr="23"/>
          <p:cNvPicPr>
            <a:picLocks noChangeAspect="1"/>
          </p:cNvPicPr>
          <p:nvPr/>
        </p:nvPicPr>
        <p:blipFill>
          <a:blip r:embed="rId2" cstate="print"/>
          <a:srcRect l="56107" t="65746" b="3415"/>
          <a:stretch>
            <a:fillRect/>
          </a:stretch>
        </p:blipFill>
        <p:spPr bwMode="auto">
          <a:xfrm>
            <a:off x="7772316" y="5667375"/>
            <a:ext cx="1111250" cy="119062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7411" name="图片 3" descr="23"/>
          <p:cNvPicPr>
            <a:picLocks noChangeAspect="1"/>
          </p:cNvPicPr>
          <p:nvPr/>
        </p:nvPicPr>
        <p:blipFill>
          <a:blip r:embed="rId2" cstate="print"/>
          <a:srcRect l="1015" t="66130" r="44601" b="2206"/>
          <a:stretch>
            <a:fillRect/>
          </a:stretch>
        </p:blipFill>
        <p:spPr bwMode="auto">
          <a:xfrm>
            <a:off x="0" y="5799137"/>
            <a:ext cx="1103313" cy="1058863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7412" name="标题 8193"/>
          <p:cNvSpPr>
            <a:spLocks noGrp="1"/>
          </p:cNvSpPr>
          <p:nvPr>
            <p:ph type="title"/>
          </p:nvPr>
        </p:nvSpPr>
        <p:spPr>
          <a:xfrm>
            <a:off x="2932113" y="685842"/>
            <a:ext cx="3127375" cy="1143000"/>
          </a:xfrm>
        </p:spPr>
        <p:txBody>
          <a:bodyPr/>
          <a:lstStyle/>
          <a:p>
            <a:r>
              <a:rPr lang="zh-CN" altLang="en-US" sz="6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_GB2312"/>
              </a:rPr>
              <a:t>麻</a:t>
            </a: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4784609" y="3385054"/>
            <a:ext cx="4206875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4800" dirty="0" smtClean="0">
                <a:latin typeface="楷体" panose="02010609060101010101" pitchFamily="49" charset="-122"/>
                <a:ea typeface="楷体" panose="02010609060101010101" pitchFamily="49" charset="-122"/>
                <a:cs typeface="楷体_GB2312"/>
                <a:sym typeface="宋体" charset="-122"/>
              </a:rPr>
              <a:t>门</a:t>
            </a:r>
            <a:r>
              <a:rPr lang="zh-CN" altLang="en-US" sz="4800" dirty="0">
                <a:latin typeface="楷体" panose="02010609060101010101" pitchFamily="49" charset="-122"/>
                <a:ea typeface="楷体" panose="02010609060101010101" pitchFamily="49" charset="-122"/>
                <a:cs typeface="楷体_GB2312"/>
                <a:sym typeface="宋体" charset="-122"/>
              </a:rPr>
              <a:t>前栽果树</a:t>
            </a:r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  <a:cs typeface="楷体_GB2312"/>
                <a:sym typeface="宋体" charset="-122"/>
              </a:rPr>
              <a:t>，</a:t>
            </a:r>
            <a:r>
              <a:rPr lang="zh-CN" altLang="en-US" sz="4800" dirty="0">
                <a:latin typeface="楷体" panose="02010609060101010101" pitchFamily="49" charset="-122"/>
                <a:ea typeface="楷体" panose="02010609060101010101" pitchFamily="49" charset="-122"/>
                <a:cs typeface="楷体_GB2312"/>
                <a:sym typeface="宋体" charset="-122"/>
              </a:rPr>
              <a:t>塘里养鱼虾</a:t>
            </a:r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  <a:cs typeface="楷体_GB2312"/>
                <a:sym typeface="宋体" charset="-122"/>
              </a:rPr>
              <a:t>。</a:t>
            </a:r>
            <a:endParaRPr lang="zh-CN" altLang="en-US" sz="3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1295486" y="2522683"/>
            <a:ext cx="1981148" cy="0"/>
            <a:chOff x="990694" y="1828842"/>
            <a:chExt cx="1981148" cy="0"/>
          </a:xfrm>
        </p:grpSpPr>
        <p:cxnSp>
          <p:nvCxnSpPr>
            <p:cNvPr id="31" name="直接连接符 30"/>
            <p:cNvCxnSpPr/>
            <p:nvPr/>
          </p:nvCxnSpPr>
          <p:spPr>
            <a:xfrm>
              <a:off x="990694" y="1828842"/>
              <a:ext cx="685782" cy="0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>
              <a:off x="2286060" y="1828842"/>
              <a:ext cx="685782" cy="0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6" name="矩形 45"/>
          <p:cNvSpPr/>
          <p:nvPr/>
        </p:nvSpPr>
        <p:spPr>
          <a:xfrm>
            <a:off x="1242324" y="2521805"/>
            <a:ext cx="2339102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800" dirty="0" smtClean="0">
                <a:latin typeface="楷体" panose="02010609060101010101" pitchFamily="49" charset="-122"/>
                <a:ea typeface="楷体" panose="02010609060101010101" pitchFamily="49" charset="-122"/>
                <a:cs typeface="楷体_GB2312"/>
              </a:rPr>
              <a:t>室对家</a:t>
            </a:r>
            <a:r>
              <a:rPr lang="zh-CN" altLang="en-US" sz="3600" dirty="0" smtClean="0">
                <a:latin typeface="楷体" panose="02010609060101010101" pitchFamily="49" charset="-122"/>
                <a:ea typeface="楷体" panose="02010609060101010101" pitchFamily="49" charset="-122"/>
                <a:cs typeface="楷体_GB2312"/>
              </a:rPr>
              <a:t>,</a:t>
            </a:r>
          </a:p>
        </p:txBody>
      </p:sp>
      <p:grpSp>
        <p:nvGrpSpPr>
          <p:cNvPr id="48" name="组合 47"/>
          <p:cNvGrpSpPr/>
          <p:nvPr/>
        </p:nvGrpSpPr>
        <p:grpSpPr>
          <a:xfrm>
            <a:off x="1219288" y="3276604"/>
            <a:ext cx="1981148" cy="0"/>
            <a:chOff x="990694" y="1828842"/>
            <a:chExt cx="1981148" cy="0"/>
          </a:xfrm>
        </p:grpSpPr>
        <p:cxnSp>
          <p:nvCxnSpPr>
            <p:cNvPr id="49" name="直接连接符 48"/>
            <p:cNvCxnSpPr/>
            <p:nvPr/>
          </p:nvCxnSpPr>
          <p:spPr>
            <a:xfrm>
              <a:off x="990694" y="1828842"/>
              <a:ext cx="685782" cy="0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/>
            <p:nvPr/>
          </p:nvCxnSpPr>
          <p:spPr>
            <a:xfrm>
              <a:off x="2286060" y="1828842"/>
              <a:ext cx="685782" cy="0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1" name="矩形 50"/>
          <p:cNvSpPr/>
          <p:nvPr/>
        </p:nvSpPr>
        <p:spPr>
          <a:xfrm>
            <a:off x="617817" y="3207587"/>
            <a:ext cx="3724096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800" dirty="0" smtClean="0">
                <a:latin typeface="楷体" panose="02010609060101010101" pitchFamily="49" charset="-122"/>
                <a:ea typeface="楷体" panose="02010609060101010101" pitchFamily="49" charset="-122"/>
                <a:cs typeface="楷体_GB2312"/>
              </a:rPr>
              <a:t>落日对流霞</a:t>
            </a:r>
            <a:r>
              <a:rPr lang="zh-CN" altLang="en-US" sz="3600" dirty="0" smtClean="0">
                <a:latin typeface="楷体" panose="02010609060101010101" pitchFamily="49" charset="-122"/>
                <a:ea typeface="楷体" panose="02010609060101010101" pitchFamily="49" charset="-122"/>
                <a:cs typeface="楷体_GB2312"/>
              </a:rPr>
              <a:t>。</a:t>
            </a:r>
          </a:p>
        </p:txBody>
      </p:sp>
      <p:grpSp>
        <p:nvGrpSpPr>
          <p:cNvPr id="52" name="组合 51"/>
          <p:cNvGrpSpPr/>
          <p:nvPr/>
        </p:nvGrpSpPr>
        <p:grpSpPr>
          <a:xfrm>
            <a:off x="807820" y="3962386"/>
            <a:ext cx="2819326" cy="76198"/>
            <a:chOff x="990694" y="1828842"/>
            <a:chExt cx="1981148" cy="0"/>
          </a:xfrm>
        </p:grpSpPr>
        <p:cxnSp>
          <p:nvCxnSpPr>
            <p:cNvPr id="53" name="直接连接符 52"/>
            <p:cNvCxnSpPr/>
            <p:nvPr/>
          </p:nvCxnSpPr>
          <p:spPr>
            <a:xfrm>
              <a:off x="990694" y="1828842"/>
              <a:ext cx="685782" cy="0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/>
            <p:cNvCxnSpPr/>
            <p:nvPr/>
          </p:nvCxnSpPr>
          <p:spPr>
            <a:xfrm>
              <a:off x="2286060" y="1828842"/>
              <a:ext cx="685782" cy="0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5" name="矩形 54"/>
          <p:cNvSpPr/>
          <p:nvPr/>
        </p:nvSpPr>
        <p:spPr>
          <a:xfrm>
            <a:off x="617817" y="3969567"/>
            <a:ext cx="3724096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 eaLnBrk="0" hangingPunct="0"/>
            <a:r>
              <a:rPr lang="zh-CN" altLang="en-US" sz="4800" dirty="0" smtClean="0">
                <a:latin typeface="楷体" panose="02010609060101010101" pitchFamily="49" charset="-122"/>
                <a:ea typeface="楷体" panose="02010609060101010101" pitchFamily="49" charset="-122"/>
                <a:cs typeface="楷体_GB2312"/>
              </a:rPr>
              <a:t>黄莺对翠鸟</a:t>
            </a:r>
            <a:r>
              <a:rPr lang="zh-CN" altLang="en-US" sz="3600" dirty="0" smtClean="0">
                <a:latin typeface="楷体" panose="02010609060101010101" pitchFamily="49" charset="-122"/>
                <a:ea typeface="楷体" panose="02010609060101010101" pitchFamily="49" charset="-122"/>
                <a:cs typeface="楷体_GB2312"/>
              </a:rPr>
              <a:t>，</a:t>
            </a:r>
          </a:p>
        </p:txBody>
      </p:sp>
      <p:grpSp>
        <p:nvGrpSpPr>
          <p:cNvPr id="56" name="组合 55"/>
          <p:cNvGrpSpPr/>
          <p:nvPr/>
        </p:nvGrpSpPr>
        <p:grpSpPr>
          <a:xfrm>
            <a:off x="838298" y="4754846"/>
            <a:ext cx="2819326" cy="76198"/>
            <a:chOff x="990694" y="1828842"/>
            <a:chExt cx="1981148" cy="0"/>
          </a:xfrm>
        </p:grpSpPr>
        <p:cxnSp>
          <p:nvCxnSpPr>
            <p:cNvPr id="57" name="直接连接符 56"/>
            <p:cNvCxnSpPr/>
            <p:nvPr/>
          </p:nvCxnSpPr>
          <p:spPr>
            <a:xfrm>
              <a:off x="990694" y="1828842"/>
              <a:ext cx="685782" cy="0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直接连接符 57"/>
            <p:cNvCxnSpPr/>
            <p:nvPr/>
          </p:nvCxnSpPr>
          <p:spPr>
            <a:xfrm>
              <a:off x="2286060" y="1828842"/>
              <a:ext cx="685782" cy="0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0" name="组合 59"/>
          <p:cNvGrpSpPr/>
          <p:nvPr/>
        </p:nvGrpSpPr>
        <p:grpSpPr>
          <a:xfrm>
            <a:off x="807820" y="5486346"/>
            <a:ext cx="2819326" cy="76198"/>
            <a:chOff x="990694" y="1828842"/>
            <a:chExt cx="1981148" cy="0"/>
          </a:xfrm>
        </p:grpSpPr>
        <p:cxnSp>
          <p:nvCxnSpPr>
            <p:cNvPr id="61" name="直接连接符 60"/>
            <p:cNvCxnSpPr/>
            <p:nvPr/>
          </p:nvCxnSpPr>
          <p:spPr>
            <a:xfrm>
              <a:off x="990694" y="1828842"/>
              <a:ext cx="685782" cy="0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直接连接符 61"/>
            <p:cNvCxnSpPr/>
            <p:nvPr/>
          </p:nvCxnSpPr>
          <p:spPr>
            <a:xfrm>
              <a:off x="2286060" y="1828842"/>
              <a:ext cx="685782" cy="0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4" name="组合 63"/>
          <p:cNvGrpSpPr/>
          <p:nvPr/>
        </p:nvGrpSpPr>
        <p:grpSpPr>
          <a:xfrm>
            <a:off x="807820" y="6172128"/>
            <a:ext cx="2819326" cy="76198"/>
            <a:chOff x="990694" y="1828842"/>
            <a:chExt cx="1981148" cy="0"/>
          </a:xfrm>
        </p:grpSpPr>
        <p:cxnSp>
          <p:nvCxnSpPr>
            <p:cNvPr id="65" name="直接连接符 64"/>
            <p:cNvCxnSpPr/>
            <p:nvPr/>
          </p:nvCxnSpPr>
          <p:spPr>
            <a:xfrm>
              <a:off x="990694" y="1828842"/>
              <a:ext cx="803168" cy="0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直接连接符 65"/>
            <p:cNvCxnSpPr/>
            <p:nvPr/>
          </p:nvCxnSpPr>
          <p:spPr>
            <a:xfrm>
              <a:off x="2286060" y="1828842"/>
              <a:ext cx="685782" cy="0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5" name="组合 74"/>
          <p:cNvGrpSpPr/>
          <p:nvPr/>
        </p:nvGrpSpPr>
        <p:grpSpPr>
          <a:xfrm>
            <a:off x="4876792" y="4182027"/>
            <a:ext cx="3276514" cy="763752"/>
            <a:chOff x="5105386" y="4190980"/>
            <a:chExt cx="3276514" cy="763752"/>
          </a:xfrm>
        </p:grpSpPr>
        <p:grpSp>
          <p:nvGrpSpPr>
            <p:cNvPr id="71" name="组合 70"/>
            <p:cNvGrpSpPr/>
            <p:nvPr/>
          </p:nvGrpSpPr>
          <p:grpSpPr>
            <a:xfrm>
              <a:off x="5105386" y="4190980"/>
              <a:ext cx="1142970" cy="761980"/>
              <a:chOff x="5105386" y="4190980"/>
              <a:chExt cx="1142970" cy="761980"/>
            </a:xfrm>
          </p:grpSpPr>
          <p:cxnSp>
            <p:nvCxnSpPr>
              <p:cNvPr id="69" name="直接连接符 68"/>
              <p:cNvCxnSpPr/>
              <p:nvPr/>
            </p:nvCxnSpPr>
            <p:spPr>
              <a:xfrm>
                <a:off x="5105386" y="4190980"/>
                <a:ext cx="1142970" cy="0"/>
              </a:xfrm>
              <a:prstGeom prst="line">
                <a:avLst/>
              </a:prstGeom>
              <a:ln w="381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0" name="直接连接符 69"/>
              <p:cNvCxnSpPr/>
              <p:nvPr/>
            </p:nvCxnSpPr>
            <p:spPr>
              <a:xfrm>
                <a:off x="5105386" y="4952960"/>
                <a:ext cx="1142970" cy="0"/>
              </a:xfrm>
              <a:prstGeom prst="line">
                <a:avLst/>
              </a:prstGeom>
              <a:ln w="381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72" name="组合 71"/>
            <p:cNvGrpSpPr/>
            <p:nvPr/>
          </p:nvGrpSpPr>
          <p:grpSpPr>
            <a:xfrm>
              <a:off x="6553268" y="4190980"/>
              <a:ext cx="1828632" cy="763752"/>
              <a:chOff x="4419724" y="4190980"/>
              <a:chExt cx="1828632" cy="763752"/>
            </a:xfrm>
          </p:grpSpPr>
          <p:cxnSp>
            <p:nvCxnSpPr>
              <p:cNvPr id="73" name="直接连接符 72"/>
              <p:cNvCxnSpPr/>
              <p:nvPr/>
            </p:nvCxnSpPr>
            <p:spPr>
              <a:xfrm flipV="1">
                <a:off x="4419724" y="4190980"/>
                <a:ext cx="1828632" cy="1772"/>
              </a:xfrm>
              <a:prstGeom prst="line">
                <a:avLst/>
              </a:prstGeom>
              <a:ln w="38100">
                <a:solidFill>
                  <a:schemeClr val="accent2">
                    <a:lumMod val="60000"/>
                    <a:lumOff val="4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4" name="直接连接符 73"/>
              <p:cNvCxnSpPr/>
              <p:nvPr/>
            </p:nvCxnSpPr>
            <p:spPr>
              <a:xfrm flipV="1">
                <a:off x="4419724" y="4952960"/>
                <a:ext cx="1828632" cy="1772"/>
              </a:xfrm>
              <a:prstGeom prst="line">
                <a:avLst/>
              </a:prstGeom>
              <a:ln w="38100">
                <a:solidFill>
                  <a:srgbClr val="0070C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6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5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5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5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9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6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3"/>
                  </p:tgtEl>
                </p:cond>
              </p:nextCondLst>
            </p:seq>
            <p:seq concurrent="1" nextAc="seek">
              <p:cTn id="51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" fill="hold">
                      <p:stCondLst>
                        <p:cond delay="0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标题 8193"/>
          <p:cNvSpPr>
            <a:spLocks noGrp="1"/>
          </p:cNvSpPr>
          <p:nvPr>
            <p:ph type="title"/>
          </p:nvPr>
        </p:nvSpPr>
        <p:spPr>
          <a:xfrm>
            <a:off x="2819446" y="533476"/>
            <a:ext cx="3127375" cy="1143000"/>
          </a:xfrm>
        </p:spPr>
        <p:txBody>
          <a:bodyPr/>
          <a:lstStyle/>
          <a:p>
            <a:r>
              <a:rPr lang="zh-CN" altLang="en-US" sz="6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_GB2312"/>
              </a:rPr>
              <a:t>麻</a:t>
            </a:r>
          </a:p>
        </p:txBody>
      </p:sp>
      <p:sp>
        <p:nvSpPr>
          <p:cNvPr id="18437" name="文本占位符 8194"/>
          <p:cNvSpPr>
            <a:spLocks noGrp="1"/>
          </p:cNvSpPr>
          <p:nvPr>
            <p:ph idx="1"/>
          </p:nvPr>
        </p:nvSpPr>
        <p:spPr>
          <a:xfrm>
            <a:off x="803149" y="1422274"/>
            <a:ext cx="8569325" cy="3911600"/>
          </a:xfrm>
        </p:spPr>
        <p:txBody>
          <a:bodyPr/>
          <a:lstStyle/>
          <a:p>
            <a:pPr>
              <a:spcBef>
                <a:spcPct val="0"/>
              </a:spcBef>
              <a:buFontTx/>
              <a:buNone/>
            </a:pPr>
            <a:r>
              <a:rPr lang="zh-CN" altLang="en-US" sz="4400" dirty="0" smtClean="0">
                <a:latin typeface="楷体" panose="02010609060101010101" pitchFamily="49" charset="-122"/>
                <a:ea typeface="楷体" panose="02010609060101010101" pitchFamily="49" charset="-122"/>
                <a:cs typeface="楷体_GB2312"/>
              </a:rPr>
              <a:t>天对地,室对家,落日对流霞。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zh-CN" altLang="en-US" sz="4400" dirty="0" smtClean="0">
                <a:latin typeface="楷体" panose="02010609060101010101" pitchFamily="49" charset="-122"/>
                <a:ea typeface="楷体" panose="02010609060101010101" pitchFamily="49" charset="-122"/>
                <a:cs typeface="楷体_GB2312"/>
              </a:rPr>
              <a:t>黄莺对翠鸟，甜菜对苦瓜。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zh-CN" altLang="en-US" sz="4400" dirty="0" smtClean="0">
                <a:latin typeface="楷体" panose="02010609060101010101" pitchFamily="49" charset="-122"/>
                <a:ea typeface="楷体" panose="02010609060101010101" pitchFamily="49" charset="-122"/>
                <a:cs typeface="楷体_GB2312"/>
              </a:rPr>
              <a:t>狗尾草，鸡冠花。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zh-CN" altLang="en-US" sz="4400" dirty="0" smtClean="0">
                <a:latin typeface="楷体" panose="02010609060101010101" pitchFamily="49" charset="-122"/>
                <a:ea typeface="楷体" panose="02010609060101010101" pitchFamily="49" charset="-122"/>
                <a:cs typeface="楷体_GB2312"/>
              </a:rPr>
              <a:t>白鹭对乌鸦。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zh-CN" altLang="en-US" sz="4400" dirty="0" smtClean="0">
                <a:latin typeface="楷体" panose="02010609060101010101" pitchFamily="49" charset="-122"/>
                <a:ea typeface="楷体" panose="02010609060101010101" pitchFamily="49" charset="-122"/>
                <a:cs typeface="楷体_GB2312"/>
              </a:rPr>
              <a:t>门前栽果树，塘里养鱼虾。</a:t>
            </a:r>
            <a:endParaRPr lang="zh-CN" altLang="en-US" sz="4800" dirty="0" smtClean="0">
              <a:latin typeface="楷体" panose="02010609060101010101" pitchFamily="49" charset="-122"/>
              <a:ea typeface="楷体" panose="02010609060101010101" pitchFamily="49" charset="-122"/>
              <a:cs typeface="楷体_GB2312"/>
            </a:endParaRPr>
          </a:p>
          <a:p>
            <a:pPr>
              <a:spcBef>
                <a:spcPct val="0"/>
              </a:spcBef>
              <a:buFontTx/>
              <a:buNone/>
            </a:pPr>
            <a:endParaRPr lang="zh-CN" altLang="en-US" sz="4000" dirty="0" smtClean="0">
              <a:latin typeface="楷体" panose="02010609060101010101" pitchFamily="49" charset="-122"/>
              <a:ea typeface="楷体" panose="02010609060101010101" pitchFamily="49" charset="-122"/>
              <a:cs typeface="楷体_GB2312"/>
            </a:endParaRPr>
          </a:p>
        </p:txBody>
      </p:sp>
      <p:sp>
        <p:nvSpPr>
          <p:cNvPr id="8" name="文本占位符 8194"/>
          <p:cNvSpPr txBox="1">
            <a:spLocks noChangeArrowheads="1"/>
          </p:cNvSpPr>
          <p:nvPr/>
        </p:nvSpPr>
        <p:spPr bwMode="auto">
          <a:xfrm>
            <a:off x="803275" y="4800518"/>
            <a:ext cx="8569325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eaLnBrk="0" hangingPunct="0"/>
            <a:r>
              <a:rPr lang="zh-CN" altLang="en-US" sz="4400" dirty="0">
                <a:latin typeface="楷体" panose="02010609060101010101" pitchFamily="49" charset="-122"/>
                <a:ea typeface="楷体" panose="02010609060101010101" pitchFamily="49" charset="-122"/>
                <a:cs typeface="楷体_GB2312"/>
              </a:rPr>
              <a:t>有时 </a:t>
            </a:r>
            <a:r>
              <a:rPr lang="zh-CN" altLang="en-US" sz="4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/>
              </a:rPr>
              <a:t>三 点 两 点</a:t>
            </a:r>
            <a:r>
              <a:rPr lang="zh-CN" altLang="en-US" sz="4400" dirty="0">
                <a:latin typeface="楷体" panose="02010609060101010101" pitchFamily="49" charset="-122"/>
                <a:ea typeface="楷体" panose="02010609060101010101" pitchFamily="49" charset="-122"/>
                <a:cs typeface="楷体_GB2312"/>
              </a:rPr>
              <a:t>雨，</a:t>
            </a:r>
            <a:endParaRPr lang="en-US" altLang="zh-CN" sz="4400" dirty="0">
              <a:latin typeface="楷体" panose="02010609060101010101" pitchFamily="49" charset="-122"/>
              <a:ea typeface="楷体" panose="02010609060101010101" pitchFamily="49" charset="-122"/>
              <a:cs typeface="楷体_GB2312"/>
            </a:endParaRPr>
          </a:p>
          <a:p>
            <a:pPr marL="342900" indent="-342900" eaLnBrk="0" hangingPunct="0"/>
            <a:r>
              <a:rPr lang="zh-CN" altLang="en-US" sz="4400" dirty="0">
                <a:latin typeface="楷体" panose="02010609060101010101" pitchFamily="49" charset="-122"/>
                <a:ea typeface="楷体" panose="02010609060101010101" pitchFamily="49" charset="-122"/>
                <a:cs typeface="楷体_GB2312"/>
              </a:rPr>
              <a:t>到处</a:t>
            </a:r>
            <a:r>
              <a:rPr lang="en-US" altLang="zh-CN" sz="4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/>
              </a:rPr>
              <a:t>( )( )( )( )</a:t>
            </a:r>
            <a:r>
              <a:rPr lang="zh-CN" altLang="en-US" sz="4400" dirty="0">
                <a:latin typeface="楷体" panose="02010609060101010101" pitchFamily="49" charset="-122"/>
                <a:ea typeface="楷体" panose="02010609060101010101" pitchFamily="49" charset="-122"/>
                <a:cs typeface="楷体_GB2312"/>
              </a:rPr>
              <a:t>花。  </a:t>
            </a:r>
          </a:p>
        </p:txBody>
      </p:sp>
      <p:pic>
        <p:nvPicPr>
          <p:cNvPr id="7" name="图片 2" descr="23"/>
          <p:cNvPicPr>
            <a:picLocks noChangeAspect="1"/>
          </p:cNvPicPr>
          <p:nvPr/>
        </p:nvPicPr>
        <p:blipFill>
          <a:blip r:embed="rId2" cstate="print"/>
          <a:srcRect l="56107" t="65746" b="3415"/>
          <a:stretch>
            <a:fillRect/>
          </a:stretch>
        </p:blipFill>
        <p:spPr bwMode="auto">
          <a:xfrm>
            <a:off x="7772316" y="5667375"/>
            <a:ext cx="1111250" cy="119062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图片 3" descr="23"/>
          <p:cNvPicPr>
            <a:picLocks noChangeAspect="1"/>
          </p:cNvPicPr>
          <p:nvPr/>
        </p:nvPicPr>
        <p:blipFill>
          <a:blip r:embed="rId2" cstate="print"/>
          <a:srcRect l="1015" t="66130" r="44601" b="2206"/>
          <a:stretch>
            <a:fillRect/>
          </a:stretch>
        </p:blipFill>
        <p:spPr bwMode="auto">
          <a:xfrm>
            <a:off x="0" y="5799137"/>
            <a:ext cx="1103313" cy="1058863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578" name="蜈蚣"/>
          <p:cNvGrpSpPr>
            <a:grpSpLocks/>
          </p:cNvGrpSpPr>
          <p:nvPr/>
        </p:nvGrpSpPr>
        <p:grpSpPr bwMode="auto">
          <a:xfrm>
            <a:off x="1406487" y="304883"/>
            <a:ext cx="4675697" cy="4152901"/>
            <a:chOff x="1684457" y="439828"/>
            <a:chExt cx="4482157" cy="3926208"/>
          </a:xfrm>
        </p:grpSpPr>
        <p:pic>
          <p:nvPicPr>
            <p:cNvPr id="19458" name="图片 1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684457" y="439828"/>
              <a:ext cx="4422319" cy="3926208"/>
            </a:xfrm>
            <a:prstGeom prst="rect">
              <a:avLst/>
            </a:prstGeom>
            <a:noFill/>
            <a:ln w="9525">
              <a:noFill/>
            </a:ln>
            <a:effectLst>
              <a:outerShdw dist="38100" dir="5400000" algn="ctr" rotWithShape="0">
                <a:srgbClr val="000000">
                  <a:alpha val="35999"/>
                </a:srgbClr>
              </a:outerShdw>
            </a:effectLst>
          </p:spPr>
        </p:pic>
        <p:sp>
          <p:nvSpPr>
            <p:cNvPr id="19467" name="Rectangle 3"/>
            <p:cNvSpPr txBox="1">
              <a:spLocks noChangeArrowheads="1"/>
            </p:cNvSpPr>
            <p:nvPr/>
          </p:nvSpPr>
          <p:spPr bwMode="auto">
            <a:xfrm rot="21227406">
              <a:off x="2583846" y="549814"/>
              <a:ext cx="3582768" cy="30963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228600" indent="-228600">
                <a:lnSpc>
                  <a:spcPct val="80000"/>
                </a:lnSpc>
                <a:spcBef>
                  <a:spcPts val="1000"/>
                </a:spcBef>
              </a:pPr>
              <a:endParaRPr lang="zh-CN" altLang="en-US" sz="2000" dirty="0">
                <a:ea typeface="PMingLiU" pitchFamily="18" charset="-120"/>
              </a:endParaRPr>
            </a:p>
            <a:p>
              <a:pPr marL="228600" indent="-228600">
                <a:lnSpc>
                  <a:spcPct val="80000"/>
                </a:lnSpc>
                <a:spcBef>
                  <a:spcPts val="1000"/>
                </a:spcBef>
              </a:pPr>
              <a:r>
                <a:rPr lang="zh-CN" altLang="en-US" sz="4000" b="1" dirty="0">
                  <a:solidFill>
                    <a:srgbClr val="FF0000"/>
                  </a:solidFill>
                  <a:latin typeface="楷体" pitchFamily="49" charset="-122"/>
                  <a:ea typeface="楷体" pitchFamily="49" charset="-122"/>
                </a:rPr>
                <a:t>三字经</a:t>
              </a:r>
              <a:r>
                <a:rPr lang="zh-CN" altLang="en-US" sz="2000" b="1" dirty="0">
                  <a:latin typeface="楷体" pitchFamily="49" charset="-122"/>
                  <a:ea typeface="楷体" pitchFamily="49" charset="-122"/>
                </a:rPr>
                <a:t>（节选</a:t>
              </a:r>
              <a:r>
                <a:rPr lang="zh-CN" altLang="en-US" sz="2000" b="1" dirty="0" smtClean="0">
                  <a:latin typeface="楷体" pitchFamily="49" charset="-122"/>
                  <a:ea typeface="楷体" pitchFamily="49" charset="-122"/>
                </a:rPr>
                <a:t>）</a:t>
              </a:r>
              <a:endParaRPr lang="en-US" altLang="zh-CN" sz="2000" b="1" dirty="0" smtClean="0">
                <a:latin typeface="楷体" pitchFamily="49" charset="-122"/>
                <a:ea typeface="楷体" pitchFamily="49" charset="-122"/>
              </a:endParaRPr>
            </a:p>
            <a:p>
              <a:pPr marL="228600" indent="-228600">
                <a:lnSpc>
                  <a:spcPct val="80000"/>
                </a:lnSpc>
                <a:spcBef>
                  <a:spcPts val="1000"/>
                </a:spcBef>
              </a:pPr>
              <a:endParaRPr lang="zh-CN" altLang="en-US" sz="2000" b="1" dirty="0">
                <a:latin typeface="楷体" pitchFamily="49" charset="-122"/>
                <a:ea typeface="楷体" pitchFamily="49" charset="-122"/>
              </a:endParaRPr>
            </a:p>
            <a:p>
              <a:pPr marL="228600" indent="-228600">
                <a:lnSpc>
                  <a:spcPct val="80000"/>
                </a:lnSpc>
                <a:spcBef>
                  <a:spcPts val="1000"/>
                </a:spcBef>
              </a:pPr>
              <a:r>
                <a:rPr lang="zh-CN" altLang="en-US" sz="2800" b="1" dirty="0">
                  <a:latin typeface="楷体" pitchFamily="49" charset="-122"/>
                  <a:ea typeface="楷体" pitchFamily="49" charset="-122"/>
                </a:rPr>
                <a:t>犬守夜，鸡司晨。</a:t>
              </a:r>
            </a:p>
            <a:p>
              <a:pPr marL="228600" indent="-228600">
                <a:lnSpc>
                  <a:spcPct val="80000"/>
                </a:lnSpc>
                <a:spcBef>
                  <a:spcPts val="1000"/>
                </a:spcBef>
              </a:pPr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  <a:cs typeface="楷体_GB2312"/>
                </a:rPr>
                <a:t>蚕吐丝，蜂酿蜜。</a:t>
              </a:r>
            </a:p>
          </p:txBody>
        </p:sp>
      </p:grpSp>
      <p:grpSp>
        <p:nvGrpSpPr>
          <p:cNvPr id="24581" name="春雨"/>
          <p:cNvGrpSpPr>
            <a:grpSpLocks/>
          </p:cNvGrpSpPr>
          <p:nvPr/>
        </p:nvGrpSpPr>
        <p:grpSpPr bwMode="auto">
          <a:xfrm>
            <a:off x="3162300" y="2663825"/>
            <a:ext cx="6623050" cy="4694238"/>
            <a:chOff x="4027468" y="-20554"/>
            <a:chExt cx="6626352" cy="4693920"/>
          </a:xfrm>
        </p:grpSpPr>
        <p:pic>
          <p:nvPicPr>
            <p:cNvPr id="19464" name="图片 4"/>
            <p:cNvPicPr>
              <a:picLocks noChangeAspect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4027468" y="-20554"/>
              <a:ext cx="6626352" cy="46939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9465" name="文本框 11"/>
            <p:cNvSpPr txBox="1">
              <a:spLocks noChangeArrowheads="1"/>
            </p:cNvSpPr>
            <p:nvPr/>
          </p:nvSpPr>
          <p:spPr bwMode="auto">
            <a:xfrm rot="21063858">
              <a:off x="5302014" y="1179784"/>
              <a:ext cx="4748798" cy="190154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lnSpc>
                  <a:spcPct val="80000"/>
                </a:lnSpc>
              </a:pPr>
              <a:r>
                <a:rPr lang="zh-CN" altLang="en-US" sz="4000" b="1" dirty="0">
                  <a:solidFill>
                    <a:srgbClr val="FF0000"/>
                  </a:solidFill>
                  <a:latin typeface="楷体" pitchFamily="49" charset="-122"/>
                  <a:ea typeface="楷体" pitchFamily="49" charset="-122"/>
                </a:rPr>
                <a:t>民间趣味对子</a:t>
              </a:r>
              <a:r>
                <a:rPr lang="zh-CN" altLang="en-US" sz="2400" b="1" dirty="0">
                  <a:latin typeface="楷体" pitchFamily="49" charset="-122"/>
                  <a:ea typeface="楷体" pitchFamily="49" charset="-122"/>
                </a:rPr>
                <a:t>（节选）</a:t>
              </a:r>
            </a:p>
            <a:p>
              <a:pPr algn="ctr" eaLnBrk="0" hangingPunct="0">
                <a:lnSpc>
                  <a:spcPct val="80000"/>
                </a:lnSpc>
              </a:pPr>
              <a:endParaRPr lang="zh-CN" altLang="en-US" sz="2400" b="1" dirty="0">
                <a:latin typeface="楷体" pitchFamily="49" charset="-122"/>
                <a:ea typeface="楷体" pitchFamily="49" charset="-122"/>
              </a:endParaRPr>
            </a:p>
            <a:p>
              <a:pPr eaLnBrk="0" hangingPunct="0">
                <a:lnSpc>
                  <a:spcPct val="150000"/>
                </a:lnSpc>
              </a:pPr>
              <a:r>
                <a:rPr lang="zh-CN" sz="2400" b="1" dirty="0">
                  <a:latin typeface="楷体" pitchFamily="49" charset="-122"/>
                  <a:ea typeface="楷体" pitchFamily="49" charset="-122"/>
                </a:rPr>
                <a:t>山羊上山，山碰山羊角，咩</a:t>
              </a:r>
              <a:r>
                <a:rPr lang="zh-CN" altLang="zh-CN" sz="2400" b="1" dirty="0">
                  <a:latin typeface="楷体" pitchFamily="49" charset="-122"/>
                  <a:ea typeface="楷体" pitchFamily="49" charset="-122"/>
                </a:rPr>
                <a:t>—</a:t>
              </a:r>
              <a:r>
                <a:rPr lang="zh-CN" sz="2400" b="1" dirty="0" smtClean="0">
                  <a:latin typeface="楷体" pitchFamily="49" charset="-122"/>
                  <a:ea typeface="楷体" pitchFamily="49" charset="-122"/>
                </a:rPr>
                <a:t>。</a:t>
              </a:r>
              <a:endParaRPr lang="zh-CN" sz="2400" b="1" dirty="0">
                <a:latin typeface="楷体" pitchFamily="49" charset="-122"/>
                <a:ea typeface="楷体" pitchFamily="49" charset="-122"/>
              </a:endParaRPr>
            </a:p>
            <a:p>
              <a:pPr eaLnBrk="0" hangingPunct="0">
                <a:lnSpc>
                  <a:spcPct val="150000"/>
                </a:lnSpc>
              </a:pPr>
              <a:r>
                <a:rPr lang="zh-CN" sz="2400" b="1" dirty="0">
                  <a:latin typeface="楷体" pitchFamily="49" charset="-122"/>
                  <a:ea typeface="楷体" pitchFamily="49" charset="-122"/>
                </a:rPr>
                <a:t>水牛下水，水淹水牛鼻，哞</a:t>
              </a:r>
              <a:r>
                <a:rPr lang="zh-CN" altLang="zh-CN" sz="2400" b="1" dirty="0">
                  <a:latin typeface="楷体" pitchFamily="49" charset="-122"/>
                  <a:ea typeface="楷体" pitchFamily="49" charset="-122"/>
                </a:rPr>
                <a:t>—</a:t>
              </a:r>
              <a:r>
                <a:rPr lang="zh-CN" sz="2400" b="1" dirty="0">
                  <a:latin typeface="楷体" pitchFamily="49" charset="-122"/>
                  <a:ea typeface="楷体" pitchFamily="49" charset="-122"/>
                </a:rPr>
                <a:t>。</a:t>
              </a:r>
            </a:p>
          </p:txBody>
        </p:sp>
      </p:grpSp>
      <p:grpSp>
        <p:nvGrpSpPr>
          <p:cNvPr id="24584" name="小童话"/>
          <p:cNvGrpSpPr>
            <a:grpSpLocks/>
          </p:cNvGrpSpPr>
          <p:nvPr/>
        </p:nvGrpSpPr>
        <p:grpSpPr bwMode="auto">
          <a:xfrm>
            <a:off x="-501650" y="2709863"/>
            <a:ext cx="5265738" cy="4678362"/>
            <a:chOff x="-56078" y="-16056"/>
            <a:chExt cx="5266944" cy="4681728"/>
          </a:xfrm>
        </p:grpSpPr>
        <p:pic>
          <p:nvPicPr>
            <p:cNvPr id="19462" name="图片 7"/>
            <p:cNvPicPr>
              <a:picLocks noChangeAspect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-56078" y="-16056"/>
              <a:ext cx="5266944" cy="46817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9463" name="Text Box 4"/>
            <p:cNvSpPr txBox="1">
              <a:spLocks noChangeArrowheads="1"/>
            </p:cNvSpPr>
            <p:nvPr/>
          </p:nvSpPr>
          <p:spPr bwMode="auto">
            <a:xfrm rot="21138816">
              <a:off x="1033854" y="825359"/>
              <a:ext cx="3427739" cy="286438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4000" b="1" dirty="0">
                  <a:solidFill>
                    <a:srgbClr val="FF0000"/>
                  </a:solidFill>
                  <a:latin typeface="楷体" pitchFamily="49" charset="-122"/>
                  <a:ea typeface="楷体" pitchFamily="49" charset="-122"/>
                </a:rPr>
                <a:t>笠翁对韵</a:t>
              </a:r>
              <a:r>
                <a:rPr lang="zh-CN" altLang="en-US" sz="2800" b="1" dirty="0">
                  <a:latin typeface="楷体" pitchFamily="49" charset="-122"/>
                  <a:ea typeface="楷体" pitchFamily="49" charset="-122"/>
                </a:rPr>
                <a:t>（节选）</a:t>
              </a:r>
            </a:p>
            <a:p>
              <a:pPr algn="ctr"/>
              <a:endParaRPr lang="en-US" altLang="zh-CN" sz="2800" b="1" dirty="0" smtClean="0">
                <a:latin typeface="楷体" pitchFamily="49" charset="-122"/>
                <a:ea typeface="楷体" pitchFamily="49" charset="-122"/>
              </a:endParaRPr>
            </a:p>
            <a:p>
              <a:pPr algn="ctr"/>
              <a:r>
                <a:rPr lang="zh-CN" altLang="en-US" sz="2800" b="1" dirty="0" smtClean="0">
                  <a:latin typeface="楷体" pitchFamily="49" charset="-122"/>
                  <a:ea typeface="楷体" pitchFamily="49" charset="-122"/>
                </a:rPr>
                <a:t>正</a:t>
              </a:r>
              <a:r>
                <a:rPr lang="zh-CN" altLang="en-US" sz="2800" b="1" dirty="0">
                  <a:latin typeface="楷体" pitchFamily="49" charset="-122"/>
                  <a:ea typeface="楷体" pitchFamily="49" charset="-122"/>
                </a:rPr>
                <a:t>对反，</a:t>
              </a:r>
            </a:p>
            <a:p>
              <a:pPr algn="ctr"/>
              <a:r>
                <a:rPr lang="zh-CN" altLang="en-US" sz="2800" b="1" dirty="0">
                  <a:latin typeface="楷体" pitchFamily="49" charset="-122"/>
                  <a:ea typeface="楷体" pitchFamily="49" charset="-122"/>
                </a:rPr>
                <a:t>是对非。</a:t>
              </a:r>
            </a:p>
            <a:p>
              <a:pPr algn="ctr"/>
              <a:r>
                <a:rPr lang="zh-CN" altLang="en-US" sz="2800" b="1" dirty="0">
                  <a:latin typeface="楷体" pitchFamily="49" charset="-122"/>
                  <a:ea typeface="楷体" pitchFamily="49" charset="-122"/>
                </a:rPr>
                <a:t>天南对海北，</a:t>
              </a:r>
            </a:p>
            <a:p>
              <a:pPr algn="ctr"/>
              <a:r>
                <a:rPr lang="zh-CN" altLang="en-US" sz="2800" b="1" dirty="0">
                  <a:latin typeface="楷体" pitchFamily="49" charset="-122"/>
                  <a:ea typeface="楷体" pitchFamily="49" charset="-122"/>
                </a:rPr>
                <a:t>欣喜对伤悲。</a:t>
              </a:r>
            </a:p>
          </p:txBody>
        </p:sp>
      </p:grpSp>
      <p:sp>
        <p:nvSpPr>
          <p:cNvPr id="12" name="文本框 3"/>
          <p:cNvSpPr txBox="1">
            <a:spLocks noChangeArrowheads="1"/>
          </p:cNvSpPr>
          <p:nvPr/>
        </p:nvSpPr>
        <p:spPr bwMode="auto">
          <a:xfrm>
            <a:off x="5826023" y="15943"/>
            <a:ext cx="2031325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8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选</a:t>
            </a:r>
            <a:r>
              <a:rPr lang="zh-CN" altLang="en-US" sz="48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一</a:t>
            </a:r>
            <a:r>
              <a:rPr lang="zh-CN" altLang="en-US" sz="48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组</a:t>
            </a:r>
            <a:endParaRPr lang="zh-CN" altLang="zh-CN" sz="4800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 rot="20754004">
            <a:off x="509019" y="3465237"/>
            <a:ext cx="35458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err="1" smtClean="0">
                <a:solidFill>
                  <a:srgbClr val="333333"/>
                </a:solidFill>
                <a:latin typeface="arial" panose="020B0604020202020204" pitchFamily="34" charset="0"/>
              </a:rPr>
              <a:t>lì</a:t>
            </a:r>
            <a:endParaRPr lang="zh-CN" altLang="en-US" sz="2400" b="1" dirty="0"/>
          </a:p>
        </p:txBody>
      </p:sp>
      <p:sp>
        <p:nvSpPr>
          <p:cNvPr id="3" name="矩形 2"/>
          <p:cNvSpPr/>
          <p:nvPr/>
        </p:nvSpPr>
        <p:spPr>
          <a:xfrm rot="20912529">
            <a:off x="804813" y="3406603"/>
            <a:ext cx="84029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dirty="0" err="1">
                <a:solidFill>
                  <a:srgbClr val="333333"/>
                </a:solidFill>
                <a:latin typeface="arial" panose="020B0604020202020204" pitchFamily="34" charset="0"/>
              </a:rPr>
              <a:t>wēng</a:t>
            </a:r>
            <a:endParaRPr lang="zh-CN" altLang="en-US" sz="2000" b="1" dirty="0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auto">
          <a:xfrm>
            <a:off x="1903464" y="989605"/>
            <a:ext cx="550151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200" b="1" dirty="0">
                <a:sym typeface="Wingdings" pitchFamily="2" charset="2"/>
              </a:rPr>
              <a:t></a:t>
            </a:r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auto">
          <a:xfrm>
            <a:off x="112343" y="3873009"/>
            <a:ext cx="550151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200" b="1" dirty="0">
                <a:sym typeface="Wingdings" pitchFamily="2" charset="2"/>
              </a:rPr>
              <a:t></a:t>
            </a:r>
          </a:p>
        </p:txBody>
      </p:sp>
      <p:sp>
        <p:nvSpPr>
          <p:cNvPr id="17" name="Rectangle 15"/>
          <p:cNvSpPr>
            <a:spLocks noChangeArrowheads="1"/>
          </p:cNvSpPr>
          <p:nvPr/>
        </p:nvSpPr>
        <p:spPr bwMode="auto">
          <a:xfrm>
            <a:off x="4114812" y="4139591"/>
            <a:ext cx="550151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200" b="1" dirty="0">
                <a:sym typeface="Wingdings" pitchFamily="2" charset="2"/>
              </a:rPr>
              <a:t></a:t>
            </a:r>
          </a:p>
        </p:txBody>
      </p:sp>
    </p:spTree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45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45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45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45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45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45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45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CDESIGNL</Template>
  <TotalTime>544</TotalTime>
  <Words>756</Words>
  <Application>Microsoft Office PowerPoint</Application>
  <PresentationFormat>全屏显示(4:3)</PresentationFormat>
  <Paragraphs>190</Paragraphs>
  <Slides>31</Slides>
  <Notes>4</Notes>
  <HiddenSlides>0</HiddenSlides>
  <MMClips>1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45" baseType="lpstr">
      <vt:lpstr>PMingLiU</vt:lpstr>
      <vt:lpstr>汉仪菱心体简</vt:lpstr>
      <vt:lpstr>黑体</vt:lpstr>
      <vt:lpstr>楷体</vt:lpstr>
      <vt:lpstr>楷体_GB2312</vt:lpstr>
      <vt:lpstr>宋体</vt:lpstr>
      <vt:lpstr>微软雅黑</vt:lpstr>
      <vt:lpstr>叶根友毛笔行书2.0版</vt:lpstr>
      <vt:lpstr>Arial</vt:lpstr>
      <vt:lpstr>Arial</vt:lpstr>
      <vt:lpstr>Calibri</vt:lpstr>
      <vt:lpstr>Times New Roman</vt:lpstr>
      <vt:lpstr>Wingdings</vt:lpstr>
      <vt:lpstr>默认设计模板</vt:lpstr>
      <vt:lpstr>PowerPoint 演示文稿</vt:lpstr>
      <vt:lpstr>PowerPoint 演示文稿</vt:lpstr>
      <vt:lpstr>PowerPoint 演示文稿</vt:lpstr>
      <vt:lpstr>PowerPoint 演示文稿</vt:lpstr>
      <vt:lpstr>麻</vt:lpstr>
      <vt:lpstr>麻</vt:lpstr>
      <vt:lpstr>麻</vt:lpstr>
      <vt:lpstr>麻</vt:lpstr>
      <vt:lpstr>PowerPoint 演示文稿</vt:lpstr>
      <vt:lpstr>PowerPoint 演示文稿</vt:lpstr>
      <vt:lpstr>PowerPoint 演示文稿</vt:lpstr>
      <vt:lpstr>三字经（节选）</vt:lpstr>
      <vt:lpstr>笠翁对韵（节选）</vt:lpstr>
      <vt:lpstr>民间趣味对子（节选）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清茶老师小学课件试题http:/xiaoxueshiti.taobao.com;</dc:title>
  <dc:subject>清茶老师小学课件试题http:/xiaoxueshiti.taobao.com;</dc:subject>
  <dc:creator>清茶老师</dc:creator>
  <cp:keywords>清茶老师小学课件试题http:/xiaoxueshiti.taobao.com</cp:keywords>
  <dc:description>http:/xiaoxueshiti.taobao.com;</dc:description>
  <cp:lastModifiedBy>Windows 用户</cp:lastModifiedBy>
  <cp:revision>206</cp:revision>
  <dcterms:created xsi:type="dcterms:W3CDTF">2015-01-27T05:43:00Z</dcterms:created>
  <dcterms:modified xsi:type="dcterms:W3CDTF">2017-04-21T04:44:28Z</dcterms:modified>
  <cp:category>清茶老师小学课件试题http:/xiaoxueshiti.taobao.com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r8>1</vt:r8>
  </property>
  <property fmtid="{D5CDD505-2E9C-101B-9397-08002B2CF9AE}" pid="3" name="KSOProductBuildVer">
    <vt:lpwstr>2052-10.1.0.6393</vt:lpwstr>
  </property>
</Properties>
</file>