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859282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27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5530" y="1143000"/>
            <a:ext cx="386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90783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50308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 wrap="square" numCol="1" anchorCtr="0" compatLnSpc="1"/>
          <a:lstStyle>
            <a:lvl1pPr>
              <a:defRPr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252FD-6872-4D66-8A8C-2E5CF13AC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17" y="3279309"/>
            <a:ext cx="6388507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4490" y="2130425"/>
            <a:ext cx="7304220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8980" y="3886200"/>
            <a:ext cx="601524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5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1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64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37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8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72183" y="952627"/>
            <a:ext cx="7648905" cy="184666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2149" y="2588600"/>
            <a:ext cx="7648905" cy="899279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75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456" y="228600"/>
            <a:ext cx="8026288" cy="36933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83456" y="1600203"/>
            <a:ext cx="8026288" cy="3693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83461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36010" y="6245227"/>
            <a:ext cx="272118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158465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4BD07F-AA4D-445C-88B4-A7EBF2A827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966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6821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6" Type="http://schemas.openxmlformats.org/officeDocument/2006/relationships/theme" Target="../theme/theme1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0000">
              <a:schemeClr val="accent6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2281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4917" y="3279309"/>
            <a:ext cx="6388507" cy="9410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13435" y="13259816"/>
            <a:ext cx="2271469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54917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110806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84340" y="1051560"/>
            <a:ext cx="1668780" cy="307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1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部编五年级上册</a:t>
            </a:r>
            <a:endParaRPr lang="zh-CN" altLang="en-US" sz="1410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7265" y="252730"/>
            <a:ext cx="3690620" cy="11068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6600" dirty="0" smtClean="0">
                <a:latin typeface="微软雅黑" panose="020B0503020204020204" charset="-122"/>
                <a:ea typeface="微软雅黑" panose="020B0503020204020204" charset="-122"/>
              </a:rPr>
              <a:t>桂花雨</a:t>
            </a:r>
            <a:endParaRPr lang="zh-CN" altLang="en-US" sz="66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635" y="1931035"/>
            <a:ext cx="6405880" cy="4458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9416" y="1810738"/>
            <a:ext cx="4914684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一、复习导入</a:t>
            </a:r>
            <a:endParaRPr lang="zh-CN" altLang="en-US" sz="225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1.《桂花雨》这课的主要内容是什么？</a:t>
            </a:r>
            <a:endParaRPr lang="zh-CN" altLang="en-US" sz="225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2.这篇课文承载了作者怎样的思想感情？</a:t>
            </a:r>
            <a:endParaRPr lang="zh-CN" altLang="en-US" sz="225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8378" y="1584572"/>
            <a:ext cx="7336445" cy="347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二.听写生字词。</a:t>
            </a:r>
            <a:endParaRPr lang="zh-CN" altLang="en-US" sz="253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endParaRPr lang="zh-CN" altLang="en-US" sz="253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2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桂花  木兰花  台风  糕饼 </a:t>
            </a:r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282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2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至少  完整    茶叶  箩筐</a:t>
            </a:r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2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婆婆  浸入    尤其  缠着</a:t>
            </a:r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2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 descr="E:\2345Downloads\QJ6766268296.jpgQJ676626829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275419" y="1401964"/>
            <a:ext cx="3312410" cy="43825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47778" y="1037197"/>
            <a:ext cx="2007467" cy="43903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53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三、精读课文，深入领悟。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1、用较快的速度默读课文，看看桂花给“我”带来了哪些快乐？画出有关的词句。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2、将你找出的句子有感情地读给同桌听。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3876" y="1104336"/>
            <a:ext cx="2625849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品读，感受“摇花乐”</a:t>
            </a:r>
            <a:endParaRPr lang="zh-CN" altLang="en-US" sz="197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449" y="1829836"/>
            <a:ext cx="7980040" cy="180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摇桂花”对于我是件</a:t>
            </a:r>
            <a:r>
              <a:rPr lang="zh-CN" altLang="en-US" sz="1975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大事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，所以</a:t>
            </a:r>
            <a:r>
              <a:rPr lang="zh-CN" altLang="en-US" sz="1975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总是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盯着母亲问：“妈，怎么还不摇桂花嘛？”</a:t>
            </a:r>
            <a:endParaRPr lang="zh-CN" altLang="en-US" sz="197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97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97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“这下，我可</a:t>
            </a:r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了，帮大人抱着桂花树</a:t>
            </a:r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，使劲</a:t>
            </a:r>
            <a:r>
              <a:rPr lang="zh-CN" altLang="en-US" sz="1975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地摇。”</a:t>
            </a:r>
            <a:endParaRPr lang="zh-CN" altLang="en-US" sz="1270"/>
          </a:p>
          <a:p>
            <a:endParaRPr lang="zh-CN" altLang="en-US" sz="1270"/>
          </a:p>
        </p:txBody>
      </p:sp>
      <p:sp>
        <p:nvSpPr>
          <p:cNvPr id="5" name="单圆角矩形 4"/>
          <p:cNvSpPr/>
          <p:nvPr/>
        </p:nvSpPr>
        <p:spPr>
          <a:xfrm>
            <a:off x="3136075" y="1830282"/>
            <a:ext cx="470388" cy="428766"/>
          </a:xfrm>
          <a:prstGeom prst="round1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400278" y="2197731"/>
            <a:ext cx="858426" cy="2654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76451" y="2534745"/>
            <a:ext cx="2206484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975" b="1">
                <a:latin typeface="黑体" panose="02010609060101010101" pitchFamily="49" charset="-122"/>
                <a:ea typeface="黑体" panose="02010609060101010101" pitchFamily="49" charset="-122"/>
              </a:rPr>
              <a:t>期待已久的“乐事”</a:t>
            </a:r>
            <a:endParaRPr lang="zh-CN" altLang="zh-CN" sz="197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1163" y="2535192"/>
            <a:ext cx="293153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975" b="1">
                <a:latin typeface="黑体" panose="02010609060101010101" pitchFamily="49" charset="-122"/>
                <a:ea typeface="黑体" panose="02010609060101010101" pitchFamily="49" charset="-122"/>
              </a:rPr>
              <a:t>盼望摇桂花时的急切心情</a:t>
            </a:r>
            <a:endParaRPr lang="zh-CN" altLang="zh-CN" sz="197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4650622" y="2126121"/>
            <a:ext cx="855740" cy="409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5539" y="3710492"/>
            <a:ext cx="7444307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70"/>
              <a:t>“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乐”字体现出“我”对摇桂花的喜爱之情；“使劲”写出了“我”摇桂花的兴奋、快乐状态。这句话是“摇桂花对我来说是件大事”的具体化。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1338216" y="3373029"/>
            <a:ext cx="807403" cy="3576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343453" y="3301421"/>
            <a:ext cx="664183" cy="429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build="allAtOnce"/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42264" y="2588454"/>
            <a:ext cx="3111007" cy="786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solidFill>
                  <a:schemeClr val="bg1"/>
                </a:solidFill>
                <a:sym typeface="+mn-ea"/>
              </a:rPr>
              <a:t>对比的写法，体现出母亲对家乡的热爱和怀念。</a:t>
            </a:r>
            <a:endParaRPr lang="zh-CN" altLang="en-US" sz="2255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161" y="3587861"/>
            <a:ext cx="7152496" cy="222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母亲这句朴素的话，与“月是故乡明”如出一辙。母亲每年都闻着桂花的香气。关注桂花 ，收获桂花，体验着“馈赠桂花的快乐。吃着桂花食品，喝着桂花茶……桂花已充盈了她全部的生活。家乡院子里的这棵桂花树，是母亲生活乃至生命的一部分，还的什么可以替代它吗？从中，我们不难看出，家乡在母亲心中的分量。</a:t>
            </a:r>
            <a:r>
              <a:rPr lang="zh-CN" altLang="en-US" sz="1975">
                <a:solidFill>
                  <a:schemeClr val="bg1"/>
                </a:solidFill>
                <a:sym typeface="+mn-ea"/>
              </a:rPr>
              <a:t>是母亲对故乡满怀无限的思念和爱，让她觉得什么东西总是故乡的好呀。</a:t>
            </a:r>
            <a:endParaRPr lang="zh-CN" altLang="en-US" sz="197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2406" name="AutoShape 6"/>
          <p:cNvSpPr/>
          <p:nvPr/>
        </p:nvSpPr>
        <p:spPr>
          <a:xfrm>
            <a:off x="2906027" y="1469773"/>
            <a:ext cx="3958690" cy="964497"/>
          </a:xfrm>
          <a:prstGeom prst="wedgeRoundRectCallout">
            <a:avLst>
              <a:gd name="adj1" fmla="val -54662"/>
              <a:gd name="adj2" fmla="val -6693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255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杭州有一处小山，全是桂花树，花开时那才是香飘十里。 </a:t>
            </a:r>
            <a:endParaRPr lang="zh-CN" altLang="en-US" sz="2255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7" name="WordArt 5"/>
          <p:cNvSpPr>
            <a:spLocks noTextEdit="1"/>
          </p:cNvSpPr>
          <p:nvPr/>
        </p:nvSpPr>
        <p:spPr>
          <a:xfrm>
            <a:off x="1404228" y="1307081"/>
            <a:ext cx="1217370" cy="55833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245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535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杭州桂花</a:t>
            </a:r>
            <a:endParaRPr lang="zh-CN" altLang="en-US" sz="2535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9" name="WordArt 7"/>
          <p:cNvSpPr>
            <a:spLocks noTextEdit="1"/>
          </p:cNvSpPr>
          <p:nvPr/>
        </p:nvSpPr>
        <p:spPr>
          <a:xfrm>
            <a:off x="1252056" y="3587861"/>
            <a:ext cx="1521713" cy="72505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25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535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母亲却说</a:t>
            </a:r>
            <a:endParaRPr lang="zh-CN" altLang="en-US" sz="2535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08" name="AutoShape 8"/>
          <p:cNvSpPr/>
          <p:nvPr/>
        </p:nvSpPr>
        <p:spPr>
          <a:xfrm>
            <a:off x="3242590" y="4200575"/>
            <a:ext cx="3756169" cy="964497"/>
          </a:xfrm>
          <a:prstGeom prst="wedgeRoundRectCallout">
            <a:avLst>
              <a:gd name="adj1" fmla="val -51727"/>
              <a:gd name="adj2" fmla="val -684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255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255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这里的桂花再香，也比不上家乡院子里的桂花。”</a:t>
            </a:r>
            <a:r>
              <a:rPr lang="zh-CN" altLang="en-US" sz="2255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255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7057" y="2085841"/>
            <a:ext cx="572770" cy="2687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5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对比阅读体悟情感</a:t>
            </a:r>
            <a:endParaRPr lang="zh-CN" altLang="en-US" sz="253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9" name="AutoShape 9"/>
          <p:cNvSpPr>
            <a:spLocks noChangeArrowheads="1"/>
          </p:cNvSpPr>
          <p:nvPr/>
        </p:nvSpPr>
        <p:spPr bwMode="auto">
          <a:xfrm>
            <a:off x="2088327" y="2434492"/>
            <a:ext cx="6064473" cy="1066318"/>
          </a:xfrm>
          <a:prstGeom prst="leftRightArrow">
            <a:avLst>
              <a:gd name="adj1" fmla="val 84046"/>
              <a:gd name="adj2" fmla="val 1467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5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同是桂花，不同的地方</a:t>
            </a:r>
            <a:endParaRPr kumimoji="0" lang="zh-CN" altLang="en-US" sz="225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5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香味不一样吗？为什么？</a:t>
            </a:r>
            <a:r>
              <a:rPr kumimoji="0" lang="zh-CN" altLang="en-US" sz="225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en-US" sz="225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02406" grpId="0" bldLvl="0" animBg="1"/>
      <p:bldP spid="38917" grpId="0"/>
      <p:bldP spid="38919" grpId="0"/>
      <p:bldP spid="102408" grpId="0" bldLvl="0" animBg="1"/>
      <p:bldP spid="102408" grpId="1" bldLvl="0" animBg="1"/>
      <p:bldP spid="6" grpId="0"/>
      <p:bldP spid="102409" grpId="0" bldLvl="0" animBg="1"/>
      <p:bldP spid="102409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641" y="1829834"/>
            <a:ext cx="4904838" cy="14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255" noProof="0" smtClean="0">
                <a:solidFill>
                  <a:srgbClr val="99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“于是，我又想起了在故乡童年时代的“摇花乐”，还有那摇落的阵阵桂花雨。“这句表达了作者怎样的思想感情？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645" y="3282623"/>
            <a:ext cx="4721337" cy="217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2255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en-US" sz="2255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“又”字说明作者不止一次地想起故乡童年时代的“摇花乐”和桂花雨，母亲的这种情感，这份情怀，无疑又感染了作者。表达了对童年生活的回忆，表达对故乡的思念之情。</a:t>
            </a:r>
            <a:endParaRPr lang="zh-CN" altLang="en-US" sz="2255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30438" y="1376006"/>
            <a:ext cx="193168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5">
                <a:sym typeface="+mn-ea"/>
              </a:rPr>
              <a:t>感受思乡之情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微信图片_201904012016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7473" y="1933221"/>
            <a:ext cx="3289137" cy="3149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995" y="1932329"/>
            <a:ext cx="7765210" cy="222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爱桂花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摇桂花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桂花雨</a:t>
            </a:r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           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 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思桂花</a:t>
            </a:r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30438" y="1376006"/>
            <a:ext cx="193168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5">
                <a:sym typeface="+mn-ea"/>
              </a:rPr>
              <a:t>板书设计</a:t>
            </a:r>
            <a:endParaRPr lang="zh-CN" altLang="en-US" sz="1975">
              <a:sym typeface="+mn-ea"/>
            </a:endParaRPr>
          </a:p>
        </p:txBody>
      </p:sp>
      <p:sp>
        <p:nvSpPr>
          <p:cNvPr id="1073742865" name="左大括号 1073742864"/>
          <p:cNvSpPr/>
          <p:nvPr/>
        </p:nvSpPr>
        <p:spPr>
          <a:xfrm>
            <a:off x="1361041" y="2378324"/>
            <a:ext cx="187976" cy="1470243"/>
          </a:xfrm>
          <a:prstGeom prst="leftBrace">
            <a:avLst>
              <a:gd name="adj1" fmla="val 6517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1073742866" name="左大括号 1073742865"/>
          <p:cNvSpPr/>
          <p:nvPr/>
        </p:nvSpPr>
        <p:spPr>
          <a:xfrm>
            <a:off x="2507022" y="2439640"/>
            <a:ext cx="64001" cy="610923"/>
          </a:xfrm>
          <a:prstGeom prst="leftBrace">
            <a:avLst>
              <a:gd name="adj1" fmla="val 7954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1073742867" name="左大括号 1073742866"/>
          <p:cNvSpPr/>
          <p:nvPr/>
        </p:nvSpPr>
        <p:spPr>
          <a:xfrm>
            <a:off x="2507022" y="3684760"/>
            <a:ext cx="64001" cy="610923"/>
          </a:xfrm>
          <a:prstGeom prst="leftBrace">
            <a:avLst>
              <a:gd name="adj1" fmla="val 7954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1073742870" name="左大括号 1073742869"/>
          <p:cNvSpPr/>
          <p:nvPr/>
        </p:nvSpPr>
        <p:spPr>
          <a:xfrm flipH="1">
            <a:off x="6465489" y="2891900"/>
            <a:ext cx="120843" cy="1074150"/>
          </a:xfrm>
          <a:prstGeom prst="leftBrace">
            <a:avLst>
              <a:gd name="adj1" fmla="val 74074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1073742869" name="左大括号 1073742868"/>
          <p:cNvSpPr/>
          <p:nvPr/>
        </p:nvSpPr>
        <p:spPr>
          <a:xfrm flipH="1">
            <a:off x="5185683" y="3745628"/>
            <a:ext cx="31777" cy="610923"/>
          </a:xfrm>
          <a:prstGeom prst="leftBrace">
            <a:avLst>
              <a:gd name="adj1" fmla="val 1602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3" name="左大括号 2"/>
          <p:cNvSpPr/>
          <p:nvPr/>
        </p:nvSpPr>
        <p:spPr>
          <a:xfrm flipH="1">
            <a:off x="5217460" y="2439640"/>
            <a:ext cx="31777" cy="610923"/>
          </a:xfrm>
          <a:prstGeom prst="leftBrace">
            <a:avLst>
              <a:gd name="adj1" fmla="val 1602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70"/>
          </a:p>
        </p:txBody>
      </p:sp>
      <p:sp>
        <p:nvSpPr>
          <p:cNvPr id="4" name="文本框 3"/>
          <p:cNvSpPr txBox="1"/>
          <p:nvPr/>
        </p:nvSpPr>
        <p:spPr>
          <a:xfrm>
            <a:off x="5224401" y="2561600"/>
            <a:ext cx="1241091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充满欢乐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9464" y="3806718"/>
            <a:ext cx="12160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深埋心中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6009" y="2891902"/>
            <a:ext cx="1543196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点点桂花雨</a:t>
            </a:r>
            <a:endParaRPr lang="zh-CN" altLang="en-US" sz="1975"/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片片思乡情</a:t>
            </a:r>
            <a:endParaRPr lang="zh-CN" altLang="en-US" sz="1975"/>
          </a:p>
        </p:txBody>
      </p:sp>
      <p:sp>
        <p:nvSpPr>
          <p:cNvPr id="8" name="文本框 7"/>
          <p:cNvSpPr txBox="1"/>
          <p:nvPr/>
        </p:nvSpPr>
        <p:spPr>
          <a:xfrm>
            <a:off x="2571250" y="2378547"/>
            <a:ext cx="2564981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桂花盛开，香气四溢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摇落桂花，如雨飘下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一年四季，香甜生活</a:t>
            </a:r>
            <a:endParaRPr lang="zh-CN" altLang="en-US" sz="1975"/>
          </a:p>
        </p:txBody>
      </p:sp>
      <p:sp>
        <p:nvSpPr>
          <p:cNvPr id="9" name="文本框 8"/>
          <p:cNvSpPr txBox="1"/>
          <p:nvPr/>
        </p:nvSpPr>
        <p:spPr>
          <a:xfrm>
            <a:off x="2653154" y="3563692"/>
            <a:ext cx="2060578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杭州赏桂花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给母亲带桂花</a:t>
            </a:r>
            <a:endParaRPr lang="zh-CN" altLang="en-US" sz="197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又现故乡桂花情</a:t>
            </a:r>
            <a:endParaRPr lang="zh-CN" altLang="en-US" sz="1975"/>
          </a:p>
        </p:txBody>
      </p:sp>
      <p:sp>
        <p:nvSpPr>
          <p:cNvPr id="10" name="文本框 9"/>
          <p:cNvSpPr txBox="1"/>
          <p:nvPr/>
        </p:nvSpPr>
        <p:spPr>
          <a:xfrm>
            <a:off x="2418628" y="1858927"/>
            <a:ext cx="3280186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--------喜欢它迷人的香气</a:t>
            </a:r>
            <a:endParaRPr lang="zh-CN" altLang="en-US" sz="197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73742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742865" grpId="0" bldLvl="0" animBg="1"/>
      <p:bldP spid="1073742866" grpId="0" bldLvl="0" animBg="1"/>
      <p:bldP spid="1073742867" grpId="0" bldLvl="0" animBg="1"/>
      <p:bldP spid="1073742870" grpId="0" bldLvl="0" animBg="1"/>
      <p:bldP spid="1073742869" grpId="0" bldLvl="0" animBg="1"/>
      <p:bldP spid="3" grpId="0" bldLvl="0" animBg="1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399" y="1819988"/>
            <a:ext cx="8244549" cy="391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一、选字组词，在所选的字后面打√。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（箩  萝）筐  （羔   糕）点  （尤   龙）其  （缠  庙）住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二、写出下列词语的近义词。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1.中秋节前后，正是故乡桂花</a:t>
            </a:r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盛开</a:t>
            </a:r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的季节。（     ）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2.桂花一开，母亲就开始</a:t>
            </a:r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担心</a:t>
            </a:r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了。（     ）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3.桂花树的样子笨笨的，不像梅树那样有</a:t>
            </a:r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姿态</a:t>
            </a:r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    ）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30438" y="1376006"/>
            <a:ext cx="1931680" cy="7004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5">
                <a:sym typeface="+mn-ea"/>
              </a:rPr>
              <a:t>课堂作业新设计</a:t>
            </a:r>
            <a:endParaRPr lang="zh-CN" altLang="en-US" sz="1975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1380" y="2466269"/>
            <a:ext cx="827543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2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282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5752" y="2466269"/>
            <a:ext cx="827543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2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282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4714" y="2466269"/>
            <a:ext cx="827543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2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282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9406" y="2466269"/>
            <a:ext cx="827543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2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282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46694" y="5273381"/>
            <a:ext cx="88930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/>
              <a:t>姿势</a:t>
            </a:r>
            <a:endParaRPr lang="zh-CN" altLang="en-US" sz="1975"/>
          </a:p>
        </p:txBody>
      </p:sp>
      <p:sp>
        <p:nvSpPr>
          <p:cNvPr id="9" name="文本框 8"/>
          <p:cNvSpPr txBox="1"/>
          <p:nvPr/>
        </p:nvSpPr>
        <p:spPr>
          <a:xfrm>
            <a:off x="4727607" y="4616806"/>
            <a:ext cx="88930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/>
              <a:t>担忧 </a:t>
            </a:r>
            <a:endParaRPr lang="zh-CN" altLang="en-US" sz="1975"/>
          </a:p>
        </p:txBody>
      </p:sp>
      <p:sp>
        <p:nvSpPr>
          <p:cNvPr id="10" name="文本框 9"/>
          <p:cNvSpPr txBox="1"/>
          <p:nvPr/>
        </p:nvSpPr>
        <p:spPr>
          <a:xfrm>
            <a:off x="5920804" y="3889070"/>
            <a:ext cx="88930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/>
              <a:t>开放</a:t>
            </a:r>
            <a:endParaRPr lang="zh-CN" altLang="en-US" sz="197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931" y="1553688"/>
            <a:ext cx="6957807" cy="2871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</a:rPr>
              <a:t>三、判断正误，正确的打√，错误的打×。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</a:rPr>
              <a:t>1.《桂花雨》这篇文章，描写了桂花飘落的优美的样子，点明家乡的桂花很多。（   ）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</a:rPr>
              <a:t>2.母亲说：“这里的桂花再香，也比不上家乡院子里的桂花。”这句话告诉我们，家乡的桂花比别的地方的桂花要香，因为，家乡的桂花品质好。（      ）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1277" y="3853266"/>
            <a:ext cx="541551" cy="56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>
                <a:solidFill>
                  <a:srgbClr val="FF0000"/>
                </a:solidFill>
              </a:rPr>
              <a:t>×</a:t>
            </a:r>
            <a:r>
              <a:rPr lang="zh-CN" altLang="en-US" sz="1270"/>
              <a:t> </a:t>
            </a:r>
            <a:endParaRPr lang="zh-CN" altLang="en-US" sz="1270"/>
          </a:p>
        </p:txBody>
      </p:sp>
      <p:sp>
        <p:nvSpPr>
          <p:cNvPr id="8" name="文本框 7"/>
          <p:cNvSpPr txBox="1"/>
          <p:nvPr/>
        </p:nvSpPr>
        <p:spPr>
          <a:xfrm>
            <a:off x="4339570" y="2540117"/>
            <a:ext cx="541551" cy="56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>
                <a:solidFill>
                  <a:srgbClr val="FF0000"/>
                </a:solidFill>
              </a:rPr>
              <a:t>×</a:t>
            </a:r>
            <a:r>
              <a:rPr lang="zh-CN" altLang="en-US" sz="1270"/>
              <a:t> </a:t>
            </a:r>
            <a:endParaRPr lang="zh-CN" altLang="en-US" sz="127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4b6d024b84aba491995c6f1454ea7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" y="999159"/>
            <a:ext cx="8590067" cy="47262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2654" y="1421210"/>
            <a:ext cx="2523805" cy="391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7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静 夜 思 </a:t>
            </a:r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李 白</a:t>
            </a:r>
            <a:endParaRPr lang="zh-CN" altLang="en-US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床 前 明 月 光，</a:t>
            </a:r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 是 地 上 霜。</a:t>
            </a:r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 头 望 明 月，</a:t>
            </a:r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 头 思 故 乡。</a:t>
            </a:r>
            <a:endParaRPr lang="en-US" altLang="zh-CN" sz="225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64509" y="1973504"/>
            <a:ext cx="1174852" cy="30658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  <p:sp>
        <p:nvSpPr>
          <p:cNvPr id="5" name="文本框 4"/>
          <p:cNvSpPr txBox="1"/>
          <p:nvPr/>
        </p:nvSpPr>
        <p:spPr>
          <a:xfrm>
            <a:off x="5201572" y="1834311"/>
            <a:ext cx="1328366" cy="61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8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思乡</a:t>
            </a:r>
            <a:endParaRPr lang="zh-CN" altLang="en-US" sz="3385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4043" y="1973502"/>
            <a:ext cx="1011491" cy="223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桂</a:t>
            </a:r>
            <a:endParaRPr lang="zh-CN" altLang="en-US" sz="465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6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en-US" sz="465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6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</a:t>
            </a:r>
            <a:endParaRPr lang="zh-CN" altLang="en-US" sz="465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322269" y="1973504"/>
            <a:ext cx="1174852" cy="30658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  <p:sp>
        <p:nvSpPr>
          <p:cNvPr id="8" name="TextBox 7"/>
          <p:cNvSpPr txBox="1"/>
          <p:nvPr/>
        </p:nvSpPr>
        <p:spPr>
          <a:xfrm>
            <a:off x="257887" y="1128639"/>
            <a:ext cx="1309129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5615" y="790750"/>
            <a:ext cx="1309129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0081" y="598516"/>
            <a:ext cx="3299431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琦君（1917-2006），名潘希真，浙江温州市瓯海区人。有散文集、小说集及儿童文学作品40余本，主要著作有《永是有情人》《水是故乡甜》《万水千山师友情》《细雨灯花落》等。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ec5866bc25004f47615181030efb4e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11" y="1989166"/>
            <a:ext cx="3819051" cy="2682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6198" y="1728861"/>
            <a:ext cx="6241409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9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1.读课文，读准字音。圈出生字、词，并借助工具书进行理解。</a:t>
            </a:r>
            <a:endParaRPr lang="zh-CN" altLang="en-US" sz="169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69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69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2.用自己喜欢的方式读课文把握课文内容。体会作者通过“桂花雨”表达对家乡的思念之情。</a:t>
            </a:r>
            <a:endParaRPr lang="zh-CN" altLang="en-US" sz="169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2" y="1339521"/>
            <a:ext cx="1309129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初读课文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Rectangle 3"/>
          <p:cNvSpPr>
            <a:spLocks noGrp="1" noRot="1"/>
          </p:cNvSpPr>
          <p:nvPr/>
        </p:nvSpPr>
        <p:spPr>
          <a:xfrm>
            <a:off x="1284388" y="3092312"/>
            <a:ext cx="514507" cy="12002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48343" tIns="24171" rIns="48343" bIns="24171" anchor="t"/>
          <a:lstStyle>
            <a:lvl1pPr marL="257175" indent="-257175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fontAlgn="base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zh-CN" altLang="en-US" sz="2325" dirty="0"/>
              <a:t>箩</a:t>
            </a:r>
            <a:endParaRPr lang="zh-CN" altLang="en-US" sz="2325" dirty="0"/>
          </a:p>
          <a:p>
            <a:pPr eaLnBrk="1" hangingPunct="1">
              <a:buNone/>
            </a:pPr>
            <a:r>
              <a:rPr lang="zh-CN" altLang="en-US" sz="2325" dirty="0"/>
              <a:t> </a:t>
            </a:r>
            <a:endParaRPr lang="zh-CN" altLang="en-US" sz="2325" dirty="0"/>
          </a:p>
          <a:p>
            <a:pPr eaLnBrk="1" hangingPunct="1">
              <a:buNone/>
            </a:pPr>
            <a:r>
              <a:rPr lang="zh-CN" altLang="en-US" sz="2325" dirty="0"/>
              <a:t>杭</a:t>
            </a:r>
            <a:endParaRPr lang="zh-CN" altLang="en-US" sz="2325" dirty="0">
              <a:solidFill>
                <a:srgbClr val="99556D"/>
              </a:solidFill>
            </a:endParaRPr>
          </a:p>
        </p:txBody>
      </p:sp>
      <p:sp>
        <p:nvSpPr>
          <p:cNvPr id="32784" name="Text Box 16"/>
          <p:cNvSpPr txBox="1"/>
          <p:nvPr/>
        </p:nvSpPr>
        <p:spPr>
          <a:xfrm>
            <a:off x="2382684" y="3092238"/>
            <a:ext cx="1332012" cy="449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25" dirty="0">
                <a:solidFill>
                  <a:srgbClr val="CC0099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325" dirty="0">
                <a:solidFill>
                  <a:srgbClr val="CC0099"/>
                </a:solidFill>
                <a:latin typeface="Arial" panose="020B0604020202020204" pitchFamily="34" charset="0"/>
              </a:rPr>
              <a:t>luó</a:t>
            </a:r>
            <a:r>
              <a:rPr lang="zh-CN" altLang="en-US" sz="2325" dirty="0">
                <a:solidFill>
                  <a:srgbClr val="CC0099"/>
                </a:solidFill>
                <a:latin typeface="Arial" panose="020B0604020202020204" pitchFamily="34" charset="0"/>
              </a:rPr>
              <a:t>）</a:t>
            </a:r>
            <a:endParaRPr lang="zh-CN" altLang="en-US" sz="2325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32785" name="Text Box 17"/>
          <p:cNvSpPr txBox="1"/>
          <p:nvPr/>
        </p:nvSpPr>
        <p:spPr>
          <a:xfrm>
            <a:off x="2199044" y="3870536"/>
            <a:ext cx="1446999" cy="449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25" dirty="0">
                <a:solidFill>
                  <a:srgbClr val="CC0099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325" dirty="0">
                <a:solidFill>
                  <a:srgbClr val="CC0099"/>
                </a:solidFill>
                <a:latin typeface="Arial" panose="020B0604020202020204" pitchFamily="34" charset="0"/>
              </a:rPr>
              <a:t>h</a:t>
            </a:r>
            <a:r>
              <a:rPr lang="en-US" altLang="zh-CN" sz="2325" dirty="0">
                <a:solidFill>
                  <a:srgbClr val="CC0099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325" dirty="0">
                <a:solidFill>
                  <a:srgbClr val="CC0099"/>
                </a:solidFill>
                <a:latin typeface="Arial" panose="020B0604020202020204" pitchFamily="34" charset="0"/>
              </a:rPr>
              <a:t>ng</a:t>
            </a:r>
            <a:r>
              <a:rPr lang="zh-CN" altLang="en-US" sz="2325" dirty="0">
                <a:solidFill>
                  <a:srgbClr val="CC0099"/>
                </a:solidFill>
                <a:latin typeface="Arial" panose="020B0604020202020204" pitchFamily="34" charset="0"/>
              </a:rPr>
              <a:t>）</a:t>
            </a:r>
            <a:endParaRPr lang="zh-CN" altLang="en-US" sz="2325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32782" name="Text Box 14"/>
          <p:cNvSpPr txBox="1"/>
          <p:nvPr/>
        </p:nvSpPr>
        <p:spPr>
          <a:xfrm>
            <a:off x="3844309" y="3092568"/>
            <a:ext cx="1332850" cy="449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25" dirty="0">
                <a:solidFill>
                  <a:srgbClr val="99556D"/>
                </a:solidFill>
                <a:latin typeface="Arial" panose="020B0604020202020204" pitchFamily="34" charset="0"/>
              </a:rPr>
              <a:t>（箩筐）</a:t>
            </a:r>
            <a:endParaRPr lang="zh-CN" altLang="en-US" sz="2325" dirty="0">
              <a:solidFill>
                <a:srgbClr val="99556D"/>
              </a:solidFill>
              <a:latin typeface="Arial" panose="020B0604020202020204" pitchFamily="34" charset="0"/>
            </a:endParaRPr>
          </a:p>
        </p:txBody>
      </p:sp>
      <p:sp>
        <p:nvSpPr>
          <p:cNvPr id="32783" name="Text Box 15"/>
          <p:cNvSpPr txBox="1"/>
          <p:nvPr/>
        </p:nvSpPr>
        <p:spPr>
          <a:xfrm>
            <a:off x="3843980" y="3870644"/>
            <a:ext cx="1446999" cy="449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25" dirty="0">
                <a:solidFill>
                  <a:srgbClr val="99556D"/>
                </a:solidFill>
                <a:latin typeface="Arial" panose="020B0604020202020204" pitchFamily="34" charset="0"/>
              </a:rPr>
              <a:t>（杭州）</a:t>
            </a:r>
            <a:endParaRPr lang="zh-CN" altLang="en-US" sz="2325" dirty="0">
              <a:solidFill>
                <a:srgbClr val="99556D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411" grpId="0"/>
      <p:bldP spid="32784" grpId="0"/>
      <p:bldP spid="32785" grpId="0"/>
      <p:bldP spid="32782" grpId="0"/>
      <p:bldP spid="327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195" y="2177144"/>
            <a:ext cx="3341502" cy="221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270"/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1.默读思考：课文分别写了哪些事？主要写了一件什么事？我们可以把课文分成几部分？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2.小组交流、讨论</a:t>
            </a:r>
            <a:r>
              <a:rPr lang="zh-CN" altLang="en-US" sz="197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197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270"/>
              <a:t>    </a:t>
            </a:r>
            <a:endParaRPr lang="zh-CN" altLang="en-US" sz="1270"/>
          </a:p>
        </p:txBody>
      </p:sp>
      <p:sp>
        <p:nvSpPr>
          <p:cNvPr id="4" name="TextBox 3"/>
          <p:cNvSpPr txBox="1"/>
          <p:nvPr/>
        </p:nvSpPr>
        <p:spPr>
          <a:xfrm>
            <a:off x="30438" y="1376006"/>
            <a:ext cx="130912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整体感知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12" descr="pic_222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3989" y="1376455"/>
            <a:ext cx="4106386" cy="425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6" name="AutoShape 4"/>
          <p:cNvSpPr/>
          <p:nvPr/>
        </p:nvSpPr>
        <p:spPr>
          <a:xfrm flipH="1">
            <a:off x="923773" y="4591743"/>
            <a:ext cx="3471295" cy="1037897"/>
          </a:xfrm>
          <a:prstGeom prst="wedgeRoundRectCallout">
            <a:avLst>
              <a:gd name="adj1" fmla="val -42356"/>
              <a:gd name="adj2" fmla="val -10016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25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课文主要讲作者回忆小时候和帮母亲摇桂花的事情。</a:t>
            </a:r>
            <a:endParaRPr lang="zh-CN" altLang="en-US" sz="225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80041" y="3638436"/>
            <a:ext cx="4683294" cy="2209169"/>
          </a:xfrm>
          <a:custGeom>
            <a:avLst/>
            <a:gdLst>
              <a:gd name="connisteX0" fmla="*/ 5438775 w 6644640"/>
              <a:gd name="connsiteY0" fmla="*/ 145415 h 3134360"/>
              <a:gd name="connisteX1" fmla="*/ 5366385 w 6644640"/>
              <a:gd name="connsiteY1" fmla="*/ 173990 h 3134360"/>
              <a:gd name="connisteX2" fmla="*/ 5293995 w 6644640"/>
              <a:gd name="connsiteY2" fmla="*/ 188595 h 3134360"/>
              <a:gd name="connisteX3" fmla="*/ 5221605 w 6644640"/>
              <a:gd name="connsiteY3" fmla="*/ 203200 h 3134360"/>
              <a:gd name="connisteX4" fmla="*/ 5134610 w 6644640"/>
              <a:gd name="connsiteY4" fmla="*/ 203200 h 3134360"/>
              <a:gd name="connisteX5" fmla="*/ 5062220 w 6644640"/>
              <a:gd name="connsiteY5" fmla="*/ 217805 h 3134360"/>
              <a:gd name="connisteX6" fmla="*/ 4989830 w 6644640"/>
              <a:gd name="connsiteY6" fmla="*/ 232410 h 3134360"/>
              <a:gd name="connisteX7" fmla="*/ 4916805 w 6644640"/>
              <a:gd name="connsiteY7" fmla="*/ 246380 h 3134360"/>
              <a:gd name="connisteX8" fmla="*/ 4829810 w 6644640"/>
              <a:gd name="connsiteY8" fmla="*/ 290195 h 3134360"/>
              <a:gd name="connisteX9" fmla="*/ 4757420 w 6644640"/>
              <a:gd name="connsiteY9" fmla="*/ 333375 h 3134360"/>
              <a:gd name="connisteX10" fmla="*/ 4685030 w 6644640"/>
              <a:gd name="connsiteY10" fmla="*/ 362585 h 3134360"/>
              <a:gd name="connisteX11" fmla="*/ 4612640 w 6644640"/>
              <a:gd name="connsiteY11" fmla="*/ 420370 h 3134360"/>
              <a:gd name="connisteX12" fmla="*/ 4525645 w 6644640"/>
              <a:gd name="connsiteY12" fmla="*/ 434975 h 3134360"/>
              <a:gd name="connisteX13" fmla="*/ 4453255 w 6644640"/>
              <a:gd name="connsiteY13" fmla="*/ 464185 h 3134360"/>
              <a:gd name="connisteX14" fmla="*/ 4380865 w 6644640"/>
              <a:gd name="connsiteY14" fmla="*/ 478790 h 3134360"/>
              <a:gd name="connisteX15" fmla="*/ 4308475 w 6644640"/>
              <a:gd name="connsiteY15" fmla="*/ 507365 h 3134360"/>
              <a:gd name="connisteX16" fmla="*/ 4235450 w 6644640"/>
              <a:gd name="connsiteY16" fmla="*/ 521970 h 3134360"/>
              <a:gd name="connisteX17" fmla="*/ 4163060 w 6644640"/>
              <a:gd name="connsiteY17" fmla="*/ 551180 h 3134360"/>
              <a:gd name="connisteX18" fmla="*/ 4076065 w 6644640"/>
              <a:gd name="connsiteY18" fmla="*/ 579755 h 3134360"/>
              <a:gd name="connisteX19" fmla="*/ 3974465 w 6644640"/>
              <a:gd name="connsiteY19" fmla="*/ 608965 h 3134360"/>
              <a:gd name="connisteX20" fmla="*/ 3888105 w 6644640"/>
              <a:gd name="connsiteY20" fmla="*/ 623570 h 3134360"/>
              <a:gd name="connisteX21" fmla="*/ 3801110 w 6644640"/>
              <a:gd name="connsiteY21" fmla="*/ 666750 h 3134360"/>
              <a:gd name="connisteX22" fmla="*/ 3714115 w 6644640"/>
              <a:gd name="connsiteY22" fmla="*/ 710565 h 3134360"/>
              <a:gd name="connisteX23" fmla="*/ 3627120 w 6644640"/>
              <a:gd name="connsiteY23" fmla="*/ 739775 h 3134360"/>
              <a:gd name="connisteX24" fmla="*/ 3554095 w 6644640"/>
              <a:gd name="connsiteY24" fmla="*/ 782955 h 3134360"/>
              <a:gd name="connisteX25" fmla="*/ 3481705 w 6644640"/>
              <a:gd name="connsiteY25" fmla="*/ 812165 h 3134360"/>
              <a:gd name="connisteX26" fmla="*/ 3409315 w 6644640"/>
              <a:gd name="connsiteY26" fmla="*/ 840740 h 3134360"/>
              <a:gd name="connisteX27" fmla="*/ 3336925 w 6644640"/>
              <a:gd name="connsiteY27" fmla="*/ 869950 h 3134360"/>
              <a:gd name="connisteX28" fmla="*/ 3264535 w 6644640"/>
              <a:gd name="connsiteY28" fmla="*/ 884555 h 3134360"/>
              <a:gd name="connisteX29" fmla="*/ 3177540 w 6644640"/>
              <a:gd name="connsiteY29" fmla="*/ 884555 h 3134360"/>
              <a:gd name="connisteX30" fmla="*/ 3090545 w 6644640"/>
              <a:gd name="connsiteY30" fmla="*/ 899160 h 3134360"/>
              <a:gd name="connisteX31" fmla="*/ 3003550 w 6644640"/>
              <a:gd name="connsiteY31" fmla="*/ 927735 h 3134360"/>
              <a:gd name="connisteX32" fmla="*/ 2901950 w 6644640"/>
              <a:gd name="connsiteY32" fmla="*/ 927735 h 3134360"/>
              <a:gd name="connisteX33" fmla="*/ 2829560 w 6644640"/>
              <a:gd name="connsiteY33" fmla="*/ 942340 h 3134360"/>
              <a:gd name="connisteX34" fmla="*/ 2757170 w 6644640"/>
              <a:gd name="connsiteY34" fmla="*/ 956945 h 3134360"/>
              <a:gd name="connisteX35" fmla="*/ 2684780 w 6644640"/>
              <a:gd name="connsiteY35" fmla="*/ 956945 h 3134360"/>
              <a:gd name="connisteX36" fmla="*/ 2611755 w 6644640"/>
              <a:gd name="connsiteY36" fmla="*/ 971550 h 3134360"/>
              <a:gd name="connisteX37" fmla="*/ 2510790 w 6644640"/>
              <a:gd name="connsiteY37" fmla="*/ 986155 h 3134360"/>
              <a:gd name="connisteX38" fmla="*/ 2438400 w 6644640"/>
              <a:gd name="connsiteY38" fmla="*/ 1000760 h 3134360"/>
              <a:gd name="connisteX39" fmla="*/ 2365375 w 6644640"/>
              <a:gd name="connsiteY39" fmla="*/ 1000760 h 3134360"/>
              <a:gd name="connisteX40" fmla="*/ 2264410 w 6644640"/>
              <a:gd name="connsiteY40" fmla="*/ 1000760 h 3134360"/>
              <a:gd name="connisteX41" fmla="*/ 2191385 w 6644640"/>
              <a:gd name="connsiteY41" fmla="*/ 1000760 h 3134360"/>
              <a:gd name="connisteX42" fmla="*/ 2118995 w 6644640"/>
              <a:gd name="connsiteY42" fmla="*/ 1000760 h 3134360"/>
              <a:gd name="connisteX43" fmla="*/ 2046605 w 6644640"/>
              <a:gd name="connsiteY43" fmla="*/ 1000760 h 3134360"/>
              <a:gd name="connisteX44" fmla="*/ 1959610 w 6644640"/>
              <a:gd name="connsiteY44" fmla="*/ 1000760 h 3134360"/>
              <a:gd name="connisteX45" fmla="*/ 1872615 w 6644640"/>
              <a:gd name="connsiteY45" fmla="*/ 1000760 h 3134360"/>
              <a:gd name="connisteX46" fmla="*/ 1800225 w 6644640"/>
              <a:gd name="connsiteY46" fmla="*/ 1000760 h 3134360"/>
              <a:gd name="connisteX47" fmla="*/ 1727835 w 6644640"/>
              <a:gd name="connsiteY47" fmla="*/ 1000760 h 3134360"/>
              <a:gd name="connisteX48" fmla="*/ 1655445 w 6644640"/>
              <a:gd name="connsiteY48" fmla="*/ 1000760 h 3134360"/>
              <a:gd name="connisteX49" fmla="*/ 1583055 w 6644640"/>
              <a:gd name="connsiteY49" fmla="*/ 1029335 h 3134360"/>
              <a:gd name="connisteX50" fmla="*/ 1510030 w 6644640"/>
              <a:gd name="connsiteY50" fmla="*/ 1029335 h 3134360"/>
              <a:gd name="connisteX51" fmla="*/ 1423035 w 6644640"/>
              <a:gd name="connsiteY51" fmla="*/ 1029335 h 3134360"/>
              <a:gd name="connisteX52" fmla="*/ 1350645 w 6644640"/>
              <a:gd name="connsiteY52" fmla="*/ 1029335 h 3134360"/>
              <a:gd name="connisteX53" fmla="*/ 1278255 w 6644640"/>
              <a:gd name="connsiteY53" fmla="*/ 1029335 h 3134360"/>
              <a:gd name="connisteX54" fmla="*/ 1191260 w 6644640"/>
              <a:gd name="connsiteY54" fmla="*/ 1029335 h 3134360"/>
              <a:gd name="connisteX55" fmla="*/ 1118870 w 6644640"/>
              <a:gd name="connsiteY55" fmla="*/ 1029335 h 3134360"/>
              <a:gd name="connisteX56" fmla="*/ 1031875 w 6644640"/>
              <a:gd name="connsiteY56" fmla="*/ 1029335 h 3134360"/>
              <a:gd name="connisteX57" fmla="*/ 944880 w 6644640"/>
              <a:gd name="connsiteY57" fmla="*/ 1029335 h 3134360"/>
              <a:gd name="connisteX58" fmla="*/ 872490 w 6644640"/>
              <a:gd name="connsiteY58" fmla="*/ 1029335 h 3134360"/>
              <a:gd name="connisteX59" fmla="*/ 800100 w 6644640"/>
              <a:gd name="connsiteY59" fmla="*/ 1058545 h 3134360"/>
              <a:gd name="connisteX60" fmla="*/ 727710 w 6644640"/>
              <a:gd name="connsiteY60" fmla="*/ 1101725 h 3134360"/>
              <a:gd name="connisteX61" fmla="*/ 654685 w 6644640"/>
              <a:gd name="connsiteY61" fmla="*/ 1160145 h 3134360"/>
              <a:gd name="connisteX62" fmla="*/ 582295 w 6644640"/>
              <a:gd name="connsiteY62" fmla="*/ 1203325 h 3134360"/>
              <a:gd name="connisteX63" fmla="*/ 509905 w 6644640"/>
              <a:gd name="connsiteY63" fmla="*/ 1217930 h 3134360"/>
              <a:gd name="connisteX64" fmla="*/ 422910 w 6644640"/>
              <a:gd name="connsiteY64" fmla="*/ 1247140 h 3134360"/>
              <a:gd name="connisteX65" fmla="*/ 350520 w 6644640"/>
              <a:gd name="connsiteY65" fmla="*/ 1275715 h 3134360"/>
              <a:gd name="connisteX66" fmla="*/ 278130 w 6644640"/>
              <a:gd name="connsiteY66" fmla="*/ 1304925 h 3134360"/>
              <a:gd name="connisteX67" fmla="*/ 220345 w 6644640"/>
              <a:gd name="connsiteY67" fmla="*/ 1377315 h 3134360"/>
              <a:gd name="connisteX68" fmla="*/ 205740 w 6644640"/>
              <a:gd name="connsiteY68" fmla="*/ 1449705 h 3134360"/>
              <a:gd name="connisteX69" fmla="*/ 161925 w 6644640"/>
              <a:gd name="connsiteY69" fmla="*/ 1551305 h 3134360"/>
              <a:gd name="connisteX70" fmla="*/ 147320 w 6644640"/>
              <a:gd name="connsiteY70" fmla="*/ 1623695 h 3134360"/>
              <a:gd name="connisteX71" fmla="*/ 118745 w 6644640"/>
              <a:gd name="connsiteY71" fmla="*/ 1710690 h 3134360"/>
              <a:gd name="connisteX72" fmla="*/ 89535 w 6644640"/>
              <a:gd name="connsiteY72" fmla="*/ 1783080 h 3134360"/>
              <a:gd name="connisteX73" fmla="*/ 89535 w 6644640"/>
              <a:gd name="connsiteY73" fmla="*/ 1856105 h 3134360"/>
              <a:gd name="connisteX74" fmla="*/ 60325 w 6644640"/>
              <a:gd name="connsiteY74" fmla="*/ 1928495 h 3134360"/>
              <a:gd name="connisteX75" fmla="*/ 17145 w 6644640"/>
              <a:gd name="connsiteY75" fmla="*/ 2015490 h 3134360"/>
              <a:gd name="connisteX76" fmla="*/ 2540 w 6644640"/>
              <a:gd name="connsiteY76" fmla="*/ 2087880 h 3134360"/>
              <a:gd name="connisteX77" fmla="*/ 2540 w 6644640"/>
              <a:gd name="connsiteY77" fmla="*/ 2160270 h 3134360"/>
              <a:gd name="connisteX78" fmla="*/ 2540 w 6644640"/>
              <a:gd name="connsiteY78" fmla="*/ 2247265 h 3134360"/>
              <a:gd name="connisteX79" fmla="*/ 31750 w 6644640"/>
              <a:gd name="connsiteY79" fmla="*/ 2319655 h 3134360"/>
              <a:gd name="connisteX80" fmla="*/ 104140 w 6644640"/>
              <a:gd name="connsiteY80" fmla="*/ 2377440 h 3134360"/>
              <a:gd name="connisteX81" fmla="*/ 176530 w 6644640"/>
              <a:gd name="connsiteY81" fmla="*/ 2406650 h 3134360"/>
              <a:gd name="connisteX82" fmla="*/ 248920 w 6644640"/>
              <a:gd name="connsiteY82" fmla="*/ 2421255 h 3134360"/>
              <a:gd name="connisteX83" fmla="*/ 321310 w 6644640"/>
              <a:gd name="connsiteY83" fmla="*/ 2450465 h 3134360"/>
              <a:gd name="connisteX84" fmla="*/ 408305 w 6644640"/>
              <a:gd name="connsiteY84" fmla="*/ 2464435 h 3134360"/>
              <a:gd name="connisteX85" fmla="*/ 480695 w 6644640"/>
              <a:gd name="connsiteY85" fmla="*/ 2493645 h 3134360"/>
              <a:gd name="connisteX86" fmla="*/ 553720 w 6644640"/>
              <a:gd name="connsiteY86" fmla="*/ 2508250 h 3134360"/>
              <a:gd name="connisteX87" fmla="*/ 626110 w 6644640"/>
              <a:gd name="connsiteY87" fmla="*/ 2522855 h 3134360"/>
              <a:gd name="connisteX88" fmla="*/ 698500 w 6644640"/>
              <a:gd name="connsiteY88" fmla="*/ 2537460 h 3134360"/>
              <a:gd name="connisteX89" fmla="*/ 770890 w 6644640"/>
              <a:gd name="connsiteY89" fmla="*/ 2537460 h 3134360"/>
              <a:gd name="connisteX90" fmla="*/ 843280 w 6644640"/>
              <a:gd name="connsiteY90" fmla="*/ 2551430 h 3134360"/>
              <a:gd name="connisteX91" fmla="*/ 915670 w 6644640"/>
              <a:gd name="connsiteY91" fmla="*/ 2580640 h 3134360"/>
              <a:gd name="connisteX92" fmla="*/ 988695 w 6644640"/>
              <a:gd name="connsiteY92" fmla="*/ 2595245 h 3134360"/>
              <a:gd name="connisteX93" fmla="*/ 1061085 w 6644640"/>
              <a:gd name="connsiteY93" fmla="*/ 2638425 h 3134360"/>
              <a:gd name="connisteX94" fmla="*/ 1133475 w 6644640"/>
              <a:gd name="connsiteY94" fmla="*/ 2638425 h 3134360"/>
              <a:gd name="connisteX95" fmla="*/ 1220470 w 6644640"/>
              <a:gd name="connsiteY95" fmla="*/ 2667635 h 3134360"/>
              <a:gd name="connisteX96" fmla="*/ 1307465 w 6644640"/>
              <a:gd name="connsiteY96" fmla="*/ 2696845 h 3134360"/>
              <a:gd name="connisteX97" fmla="*/ 1394460 w 6644640"/>
              <a:gd name="connsiteY97" fmla="*/ 2725420 h 3134360"/>
              <a:gd name="connisteX98" fmla="*/ 1466850 w 6644640"/>
              <a:gd name="connsiteY98" fmla="*/ 2725420 h 3134360"/>
              <a:gd name="connisteX99" fmla="*/ 1539240 w 6644640"/>
              <a:gd name="connsiteY99" fmla="*/ 2754630 h 3134360"/>
              <a:gd name="connisteX100" fmla="*/ 1611630 w 6644640"/>
              <a:gd name="connsiteY100" fmla="*/ 2769235 h 3134360"/>
              <a:gd name="connisteX101" fmla="*/ 1684020 w 6644640"/>
              <a:gd name="connsiteY101" fmla="*/ 2783840 h 3134360"/>
              <a:gd name="connisteX102" fmla="*/ 1785620 w 6644640"/>
              <a:gd name="connsiteY102" fmla="*/ 2827020 h 3134360"/>
              <a:gd name="connisteX103" fmla="*/ 1872615 w 6644640"/>
              <a:gd name="connsiteY103" fmla="*/ 2856230 h 3134360"/>
              <a:gd name="connisteX104" fmla="*/ 1974215 w 6644640"/>
              <a:gd name="connsiteY104" fmla="*/ 2884805 h 3134360"/>
              <a:gd name="connisteX105" fmla="*/ 2046605 w 6644640"/>
              <a:gd name="connsiteY105" fmla="*/ 2914015 h 3134360"/>
              <a:gd name="connisteX106" fmla="*/ 2148205 w 6644640"/>
              <a:gd name="connsiteY106" fmla="*/ 2928620 h 3134360"/>
              <a:gd name="connisteX107" fmla="*/ 2220595 w 6644640"/>
              <a:gd name="connsiteY107" fmla="*/ 2957830 h 3134360"/>
              <a:gd name="connisteX108" fmla="*/ 2336800 w 6644640"/>
              <a:gd name="connsiteY108" fmla="*/ 3001010 h 3134360"/>
              <a:gd name="connisteX109" fmla="*/ 2409190 w 6644640"/>
              <a:gd name="connsiteY109" fmla="*/ 3015615 h 3134360"/>
              <a:gd name="connisteX110" fmla="*/ 2496185 w 6644640"/>
              <a:gd name="connsiteY110" fmla="*/ 3015615 h 3134360"/>
              <a:gd name="connisteX111" fmla="*/ 2597785 w 6644640"/>
              <a:gd name="connsiteY111" fmla="*/ 3030220 h 3134360"/>
              <a:gd name="connisteX112" fmla="*/ 2698750 w 6644640"/>
              <a:gd name="connsiteY112" fmla="*/ 3058795 h 3134360"/>
              <a:gd name="connisteX113" fmla="*/ 2785745 w 6644640"/>
              <a:gd name="connsiteY113" fmla="*/ 3058795 h 3134360"/>
              <a:gd name="connisteX114" fmla="*/ 2872740 w 6644640"/>
              <a:gd name="connsiteY114" fmla="*/ 3073400 h 3134360"/>
              <a:gd name="connisteX115" fmla="*/ 2945765 w 6644640"/>
              <a:gd name="connsiteY115" fmla="*/ 3073400 h 3134360"/>
              <a:gd name="connisteX116" fmla="*/ 3018155 w 6644640"/>
              <a:gd name="connsiteY116" fmla="*/ 3088005 h 3134360"/>
              <a:gd name="connisteX117" fmla="*/ 3090545 w 6644640"/>
              <a:gd name="connsiteY117" fmla="*/ 3088005 h 3134360"/>
              <a:gd name="connisteX118" fmla="*/ 3162935 w 6644640"/>
              <a:gd name="connsiteY118" fmla="*/ 3088005 h 3134360"/>
              <a:gd name="connisteX119" fmla="*/ 3249930 w 6644640"/>
              <a:gd name="connsiteY119" fmla="*/ 3088005 h 3134360"/>
              <a:gd name="connisteX120" fmla="*/ 3322320 w 6644640"/>
              <a:gd name="connsiteY120" fmla="*/ 3088005 h 3134360"/>
              <a:gd name="connisteX121" fmla="*/ 3394710 w 6644640"/>
              <a:gd name="connsiteY121" fmla="*/ 3088005 h 3134360"/>
              <a:gd name="connisteX122" fmla="*/ 3467100 w 6644640"/>
              <a:gd name="connsiteY122" fmla="*/ 3088005 h 3134360"/>
              <a:gd name="connisteX123" fmla="*/ 3568700 w 6644640"/>
              <a:gd name="connsiteY123" fmla="*/ 3088005 h 3134360"/>
              <a:gd name="connisteX124" fmla="*/ 3641090 w 6644640"/>
              <a:gd name="connsiteY124" fmla="*/ 3102610 h 3134360"/>
              <a:gd name="connisteX125" fmla="*/ 3714115 w 6644640"/>
              <a:gd name="connsiteY125" fmla="*/ 3117215 h 3134360"/>
              <a:gd name="connisteX126" fmla="*/ 3786505 w 6644640"/>
              <a:gd name="connsiteY126" fmla="*/ 3131820 h 3134360"/>
              <a:gd name="connisteX127" fmla="*/ 3873500 w 6644640"/>
              <a:gd name="connsiteY127" fmla="*/ 3131820 h 3134360"/>
              <a:gd name="connisteX128" fmla="*/ 3945890 w 6644640"/>
              <a:gd name="connsiteY128" fmla="*/ 3131820 h 3134360"/>
              <a:gd name="connisteX129" fmla="*/ 4032885 w 6644640"/>
              <a:gd name="connsiteY129" fmla="*/ 3131820 h 3134360"/>
              <a:gd name="connisteX130" fmla="*/ 4119880 w 6644640"/>
              <a:gd name="connsiteY130" fmla="*/ 3131820 h 3134360"/>
              <a:gd name="connisteX131" fmla="*/ 4192270 w 6644640"/>
              <a:gd name="connsiteY131" fmla="*/ 3131820 h 3134360"/>
              <a:gd name="connisteX132" fmla="*/ 4264660 w 6644640"/>
              <a:gd name="connsiteY132" fmla="*/ 3131820 h 3134360"/>
              <a:gd name="connisteX133" fmla="*/ 4366260 w 6644640"/>
              <a:gd name="connsiteY133" fmla="*/ 3131820 h 3134360"/>
              <a:gd name="connisteX134" fmla="*/ 4482465 w 6644640"/>
              <a:gd name="connsiteY134" fmla="*/ 3131820 h 3134360"/>
              <a:gd name="connisteX135" fmla="*/ 4554855 w 6644640"/>
              <a:gd name="connsiteY135" fmla="*/ 3131820 h 3134360"/>
              <a:gd name="connisteX136" fmla="*/ 4627245 w 6644640"/>
              <a:gd name="connsiteY136" fmla="*/ 3131820 h 3134360"/>
              <a:gd name="connisteX137" fmla="*/ 4728845 w 6644640"/>
              <a:gd name="connsiteY137" fmla="*/ 3131820 h 3134360"/>
              <a:gd name="connisteX138" fmla="*/ 4801235 w 6644640"/>
              <a:gd name="connsiteY138" fmla="*/ 3131820 h 3134360"/>
              <a:gd name="connisteX139" fmla="*/ 4888230 w 6644640"/>
              <a:gd name="connsiteY139" fmla="*/ 3131820 h 3134360"/>
              <a:gd name="connisteX140" fmla="*/ 4989830 w 6644640"/>
              <a:gd name="connsiteY140" fmla="*/ 3102610 h 3134360"/>
              <a:gd name="connisteX141" fmla="*/ 5105400 w 6644640"/>
              <a:gd name="connsiteY141" fmla="*/ 3058795 h 3134360"/>
              <a:gd name="connisteX142" fmla="*/ 5250815 w 6644640"/>
              <a:gd name="connsiteY142" fmla="*/ 2986405 h 3134360"/>
              <a:gd name="connisteX143" fmla="*/ 5337810 w 6644640"/>
              <a:gd name="connsiteY143" fmla="*/ 2943225 h 3134360"/>
              <a:gd name="connisteX144" fmla="*/ 5410200 w 6644640"/>
              <a:gd name="connsiteY144" fmla="*/ 2899410 h 3134360"/>
              <a:gd name="connisteX145" fmla="*/ 5497195 w 6644640"/>
              <a:gd name="connsiteY145" fmla="*/ 2841625 h 3134360"/>
              <a:gd name="connisteX146" fmla="*/ 5612765 w 6644640"/>
              <a:gd name="connsiteY146" fmla="*/ 2783840 h 3134360"/>
              <a:gd name="connisteX147" fmla="*/ 5685155 w 6644640"/>
              <a:gd name="connsiteY147" fmla="*/ 2725420 h 3134360"/>
              <a:gd name="connisteX148" fmla="*/ 5772150 w 6644640"/>
              <a:gd name="connsiteY148" fmla="*/ 2653030 h 3134360"/>
              <a:gd name="connisteX149" fmla="*/ 5845175 w 6644640"/>
              <a:gd name="connsiteY149" fmla="*/ 2566035 h 3134360"/>
              <a:gd name="connisteX150" fmla="*/ 5917565 w 6644640"/>
              <a:gd name="connsiteY150" fmla="*/ 2508250 h 3134360"/>
              <a:gd name="connisteX151" fmla="*/ 5975350 w 6644640"/>
              <a:gd name="connsiteY151" fmla="*/ 2435860 h 3134360"/>
              <a:gd name="connisteX152" fmla="*/ 6033135 w 6644640"/>
              <a:gd name="connsiteY152" fmla="*/ 2363470 h 3134360"/>
              <a:gd name="connisteX153" fmla="*/ 6091555 w 6644640"/>
              <a:gd name="connsiteY153" fmla="*/ 2276475 h 3134360"/>
              <a:gd name="connisteX154" fmla="*/ 6149340 w 6644640"/>
              <a:gd name="connsiteY154" fmla="*/ 2189480 h 3134360"/>
              <a:gd name="connisteX155" fmla="*/ 6192520 w 6644640"/>
              <a:gd name="connsiteY155" fmla="*/ 2102485 h 3134360"/>
              <a:gd name="connisteX156" fmla="*/ 6250940 w 6644640"/>
              <a:gd name="connsiteY156" fmla="*/ 2029460 h 3134360"/>
              <a:gd name="connisteX157" fmla="*/ 6308725 w 6644640"/>
              <a:gd name="connsiteY157" fmla="*/ 1913890 h 3134360"/>
              <a:gd name="connisteX158" fmla="*/ 6352540 w 6644640"/>
              <a:gd name="connsiteY158" fmla="*/ 1812290 h 3134360"/>
              <a:gd name="connisteX159" fmla="*/ 6381115 w 6644640"/>
              <a:gd name="connsiteY159" fmla="*/ 1725295 h 3134360"/>
              <a:gd name="connisteX160" fmla="*/ 6424930 w 6644640"/>
              <a:gd name="connsiteY160" fmla="*/ 1638300 h 3134360"/>
              <a:gd name="connisteX161" fmla="*/ 6468110 w 6644640"/>
              <a:gd name="connsiteY161" fmla="*/ 1536700 h 3134360"/>
              <a:gd name="connisteX162" fmla="*/ 6482715 w 6644640"/>
              <a:gd name="connsiteY162" fmla="*/ 1449705 h 3134360"/>
              <a:gd name="connisteX163" fmla="*/ 6526530 w 6644640"/>
              <a:gd name="connsiteY163" fmla="*/ 1362710 h 3134360"/>
              <a:gd name="connisteX164" fmla="*/ 6540500 w 6644640"/>
              <a:gd name="connsiteY164" fmla="*/ 1275715 h 3134360"/>
              <a:gd name="connisteX165" fmla="*/ 6584315 w 6644640"/>
              <a:gd name="connsiteY165" fmla="*/ 1203325 h 3134360"/>
              <a:gd name="connisteX166" fmla="*/ 6598920 w 6644640"/>
              <a:gd name="connsiteY166" fmla="*/ 1130935 h 3134360"/>
              <a:gd name="connisteX167" fmla="*/ 6613525 w 6644640"/>
              <a:gd name="connsiteY167" fmla="*/ 1043940 h 3134360"/>
              <a:gd name="connisteX168" fmla="*/ 6642100 w 6644640"/>
              <a:gd name="connsiteY168" fmla="*/ 956945 h 3134360"/>
              <a:gd name="connisteX169" fmla="*/ 6642100 w 6644640"/>
              <a:gd name="connsiteY169" fmla="*/ 884555 h 3134360"/>
              <a:gd name="connisteX170" fmla="*/ 6642100 w 6644640"/>
              <a:gd name="connsiteY170" fmla="*/ 812165 h 3134360"/>
              <a:gd name="connisteX171" fmla="*/ 6642100 w 6644640"/>
              <a:gd name="connsiteY171" fmla="*/ 739775 h 3134360"/>
              <a:gd name="connisteX172" fmla="*/ 6613525 w 6644640"/>
              <a:gd name="connsiteY172" fmla="*/ 666750 h 3134360"/>
              <a:gd name="connisteX173" fmla="*/ 6555105 w 6644640"/>
              <a:gd name="connsiteY173" fmla="*/ 565785 h 3134360"/>
              <a:gd name="connisteX174" fmla="*/ 6497320 w 6644640"/>
              <a:gd name="connsiteY174" fmla="*/ 493395 h 3134360"/>
              <a:gd name="connisteX175" fmla="*/ 6453505 w 6644640"/>
              <a:gd name="connsiteY175" fmla="*/ 420370 h 3134360"/>
              <a:gd name="connisteX176" fmla="*/ 6381115 w 6644640"/>
              <a:gd name="connsiteY176" fmla="*/ 377190 h 3134360"/>
              <a:gd name="connisteX177" fmla="*/ 6279515 w 6644640"/>
              <a:gd name="connsiteY177" fmla="*/ 333375 h 3134360"/>
              <a:gd name="connisteX178" fmla="*/ 6192520 w 6644640"/>
              <a:gd name="connsiteY178" fmla="*/ 290195 h 3134360"/>
              <a:gd name="connisteX179" fmla="*/ 6106160 w 6644640"/>
              <a:gd name="connsiteY179" fmla="*/ 275590 h 3134360"/>
              <a:gd name="connisteX180" fmla="*/ 6019165 w 6644640"/>
              <a:gd name="connsiteY180" fmla="*/ 246380 h 3134360"/>
              <a:gd name="connisteX181" fmla="*/ 5932170 w 6644640"/>
              <a:gd name="connsiteY181" fmla="*/ 232410 h 3134360"/>
              <a:gd name="connisteX182" fmla="*/ 5859145 w 6644640"/>
              <a:gd name="connsiteY182" fmla="*/ 217805 h 3134360"/>
              <a:gd name="connisteX183" fmla="*/ 5772150 w 6644640"/>
              <a:gd name="connsiteY183" fmla="*/ 173990 h 3134360"/>
              <a:gd name="connisteX184" fmla="*/ 5699760 w 6644640"/>
              <a:gd name="connsiteY184" fmla="*/ 173990 h 3134360"/>
              <a:gd name="connisteX185" fmla="*/ 5612765 w 6644640"/>
              <a:gd name="connsiteY185" fmla="*/ 145415 h 3134360"/>
              <a:gd name="connisteX186" fmla="*/ 5540375 w 6644640"/>
              <a:gd name="connsiteY186" fmla="*/ 145415 h 3134360"/>
              <a:gd name="connisteX187" fmla="*/ 5467985 w 6644640"/>
              <a:gd name="connsiteY187" fmla="*/ 145415 h 3134360"/>
              <a:gd name="connisteX188" fmla="*/ 5380990 w 6644640"/>
              <a:gd name="connsiteY188" fmla="*/ 159385 h 3134360"/>
              <a:gd name="connisteX189" fmla="*/ 5453380 w 6644640"/>
              <a:gd name="connsiteY189" fmla="*/ 188595 h 3134360"/>
              <a:gd name="connisteX190" fmla="*/ 5525770 w 6644640"/>
              <a:gd name="connsiteY190" fmla="*/ 203200 h 3134360"/>
              <a:gd name="connisteX191" fmla="*/ 5598160 w 6644640"/>
              <a:gd name="connsiteY191" fmla="*/ 217805 h 3134360"/>
              <a:gd name="connisteX192" fmla="*/ 5671185 w 6644640"/>
              <a:gd name="connsiteY192" fmla="*/ 232410 h 3134360"/>
              <a:gd name="connisteX193" fmla="*/ 5758180 w 6644640"/>
              <a:gd name="connsiteY193" fmla="*/ 232410 h 3134360"/>
              <a:gd name="connisteX194" fmla="*/ 5830570 w 6644640"/>
              <a:gd name="connsiteY194" fmla="*/ 232410 h 3134360"/>
              <a:gd name="connisteX195" fmla="*/ 5917565 w 6644640"/>
              <a:gd name="connsiteY195" fmla="*/ 203200 h 3134360"/>
              <a:gd name="connisteX196" fmla="*/ 5989955 w 6644640"/>
              <a:gd name="connsiteY196" fmla="*/ 159385 h 3134360"/>
              <a:gd name="connisteX197" fmla="*/ 6062345 w 6644640"/>
              <a:gd name="connsiteY197" fmla="*/ 130810 h 3134360"/>
              <a:gd name="connisteX198" fmla="*/ 6134735 w 6644640"/>
              <a:gd name="connsiteY198" fmla="*/ 86995 h 3134360"/>
              <a:gd name="connisteX199" fmla="*/ 6207125 w 6644640"/>
              <a:gd name="connsiteY199" fmla="*/ 58420 h 3134360"/>
              <a:gd name="connisteX200" fmla="*/ 6279515 w 6644640"/>
              <a:gd name="connsiteY200" fmla="*/ 0 h 31343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</a:cxnLst>
            <a:rect l="l" t="t" r="r" b="b"/>
            <a:pathLst>
              <a:path w="6644640" h="3134360">
                <a:moveTo>
                  <a:pt x="5438775" y="145415"/>
                </a:moveTo>
                <a:cubicBezTo>
                  <a:pt x="5425440" y="151130"/>
                  <a:pt x="5395595" y="165100"/>
                  <a:pt x="5366385" y="173990"/>
                </a:cubicBezTo>
                <a:cubicBezTo>
                  <a:pt x="5337175" y="182880"/>
                  <a:pt x="5323205" y="182880"/>
                  <a:pt x="5293995" y="188595"/>
                </a:cubicBezTo>
                <a:cubicBezTo>
                  <a:pt x="5264785" y="194310"/>
                  <a:pt x="5253355" y="200025"/>
                  <a:pt x="5221605" y="203200"/>
                </a:cubicBezTo>
                <a:cubicBezTo>
                  <a:pt x="5189855" y="206375"/>
                  <a:pt x="5166360" y="200025"/>
                  <a:pt x="5134610" y="203200"/>
                </a:cubicBezTo>
                <a:cubicBezTo>
                  <a:pt x="5102860" y="206375"/>
                  <a:pt x="5091430" y="212090"/>
                  <a:pt x="5062220" y="217805"/>
                </a:cubicBezTo>
                <a:cubicBezTo>
                  <a:pt x="5033010" y="223520"/>
                  <a:pt x="5019040" y="226695"/>
                  <a:pt x="4989830" y="232410"/>
                </a:cubicBezTo>
                <a:cubicBezTo>
                  <a:pt x="4960620" y="238125"/>
                  <a:pt x="4948555" y="234950"/>
                  <a:pt x="4916805" y="246380"/>
                </a:cubicBezTo>
                <a:cubicBezTo>
                  <a:pt x="4885055" y="257810"/>
                  <a:pt x="4861560" y="273050"/>
                  <a:pt x="4829810" y="290195"/>
                </a:cubicBezTo>
                <a:cubicBezTo>
                  <a:pt x="4798060" y="307340"/>
                  <a:pt x="4786630" y="318770"/>
                  <a:pt x="4757420" y="333375"/>
                </a:cubicBezTo>
                <a:cubicBezTo>
                  <a:pt x="4728210" y="347980"/>
                  <a:pt x="4714240" y="345440"/>
                  <a:pt x="4685030" y="362585"/>
                </a:cubicBezTo>
                <a:cubicBezTo>
                  <a:pt x="4655820" y="379730"/>
                  <a:pt x="4644390" y="405765"/>
                  <a:pt x="4612640" y="420370"/>
                </a:cubicBezTo>
                <a:cubicBezTo>
                  <a:pt x="4580890" y="434975"/>
                  <a:pt x="4557395" y="426085"/>
                  <a:pt x="4525645" y="434975"/>
                </a:cubicBezTo>
                <a:cubicBezTo>
                  <a:pt x="4493895" y="443865"/>
                  <a:pt x="4482465" y="455295"/>
                  <a:pt x="4453255" y="464185"/>
                </a:cubicBezTo>
                <a:cubicBezTo>
                  <a:pt x="4424045" y="473075"/>
                  <a:pt x="4410075" y="469900"/>
                  <a:pt x="4380865" y="478790"/>
                </a:cubicBezTo>
                <a:cubicBezTo>
                  <a:pt x="4351655" y="487680"/>
                  <a:pt x="4337685" y="498475"/>
                  <a:pt x="4308475" y="507365"/>
                </a:cubicBezTo>
                <a:cubicBezTo>
                  <a:pt x="4279265" y="516255"/>
                  <a:pt x="4264660" y="513080"/>
                  <a:pt x="4235450" y="521970"/>
                </a:cubicBezTo>
                <a:cubicBezTo>
                  <a:pt x="4206240" y="530860"/>
                  <a:pt x="4194810" y="539750"/>
                  <a:pt x="4163060" y="551180"/>
                </a:cubicBezTo>
                <a:cubicBezTo>
                  <a:pt x="4131310" y="562610"/>
                  <a:pt x="4113530" y="568325"/>
                  <a:pt x="4076065" y="579755"/>
                </a:cubicBezTo>
                <a:cubicBezTo>
                  <a:pt x="4038600" y="591185"/>
                  <a:pt x="4011930" y="600075"/>
                  <a:pt x="3974465" y="608965"/>
                </a:cubicBezTo>
                <a:cubicBezTo>
                  <a:pt x="3937000" y="617855"/>
                  <a:pt x="3923030" y="612140"/>
                  <a:pt x="3888105" y="623570"/>
                </a:cubicBezTo>
                <a:cubicBezTo>
                  <a:pt x="3853180" y="635000"/>
                  <a:pt x="3836035" y="649605"/>
                  <a:pt x="3801110" y="666750"/>
                </a:cubicBezTo>
                <a:cubicBezTo>
                  <a:pt x="3766185" y="683895"/>
                  <a:pt x="3749040" y="695960"/>
                  <a:pt x="3714115" y="710565"/>
                </a:cubicBezTo>
                <a:cubicBezTo>
                  <a:pt x="3679190" y="725170"/>
                  <a:pt x="3658870" y="725170"/>
                  <a:pt x="3627120" y="739775"/>
                </a:cubicBezTo>
                <a:cubicBezTo>
                  <a:pt x="3595370" y="754380"/>
                  <a:pt x="3583305" y="768350"/>
                  <a:pt x="3554095" y="782955"/>
                </a:cubicBezTo>
                <a:cubicBezTo>
                  <a:pt x="3524885" y="797560"/>
                  <a:pt x="3510915" y="800735"/>
                  <a:pt x="3481705" y="812165"/>
                </a:cubicBezTo>
                <a:cubicBezTo>
                  <a:pt x="3452495" y="823595"/>
                  <a:pt x="3438525" y="829310"/>
                  <a:pt x="3409315" y="840740"/>
                </a:cubicBezTo>
                <a:cubicBezTo>
                  <a:pt x="3380105" y="852170"/>
                  <a:pt x="3366135" y="861060"/>
                  <a:pt x="3336925" y="869950"/>
                </a:cubicBezTo>
                <a:cubicBezTo>
                  <a:pt x="3307715" y="878840"/>
                  <a:pt x="3296285" y="881380"/>
                  <a:pt x="3264535" y="884555"/>
                </a:cubicBezTo>
                <a:cubicBezTo>
                  <a:pt x="3232785" y="887730"/>
                  <a:pt x="3212465" y="881380"/>
                  <a:pt x="3177540" y="884555"/>
                </a:cubicBezTo>
                <a:cubicBezTo>
                  <a:pt x="3142615" y="887730"/>
                  <a:pt x="3125470" y="890270"/>
                  <a:pt x="3090545" y="899160"/>
                </a:cubicBezTo>
                <a:cubicBezTo>
                  <a:pt x="3055620" y="908050"/>
                  <a:pt x="3041015" y="922020"/>
                  <a:pt x="3003550" y="927735"/>
                </a:cubicBezTo>
                <a:cubicBezTo>
                  <a:pt x="2966085" y="933450"/>
                  <a:pt x="2936875" y="924560"/>
                  <a:pt x="2901950" y="927735"/>
                </a:cubicBezTo>
                <a:cubicBezTo>
                  <a:pt x="2867025" y="930910"/>
                  <a:pt x="2858770" y="936625"/>
                  <a:pt x="2829560" y="942340"/>
                </a:cubicBezTo>
                <a:cubicBezTo>
                  <a:pt x="2800350" y="948055"/>
                  <a:pt x="2786380" y="953770"/>
                  <a:pt x="2757170" y="956945"/>
                </a:cubicBezTo>
                <a:cubicBezTo>
                  <a:pt x="2727960" y="960120"/>
                  <a:pt x="2713990" y="953770"/>
                  <a:pt x="2684780" y="956945"/>
                </a:cubicBezTo>
                <a:cubicBezTo>
                  <a:pt x="2655570" y="960120"/>
                  <a:pt x="2646680" y="965835"/>
                  <a:pt x="2611755" y="971550"/>
                </a:cubicBezTo>
                <a:cubicBezTo>
                  <a:pt x="2576830" y="977265"/>
                  <a:pt x="2545715" y="980440"/>
                  <a:pt x="2510790" y="986155"/>
                </a:cubicBezTo>
                <a:cubicBezTo>
                  <a:pt x="2475865" y="991870"/>
                  <a:pt x="2467610" y="997585"/>
                  <a:pt x="2438400" y="1000760"/>
                </a:cubicBezTo>
                <a:cubicBezTo>
                  <a:pt x="2409190" y="1003935"/>
                  <a:pt x="2400300" y="1000760"/>
                  <a:pt x="2365375" y="1000760"/>
                </a:cubicBezTo>
                <a:cubicBezTo>
                  <a:pt x="2330450" y="1000760"/>
                  <a:pt x="2299335" y="1000760"/>
                  <a:pt x="2264410" y="1000760"/>
                </a:cubicBezTo>
                <a:cubicBezTo>
                  <a:pt x="2229485" y="1000760"/>
                  <a:pt x="2220595" y="1000760"/>
                  <a:pt x="2191385" y="1000760"/>
                </a:cubicBezTo>
                <a:cubicBezTo>
                  <a:pt x="2162175" y="1000760"/>
                  <a:pt x="2148205" y="1000760"/>
                  <a:pt x="2118995" y="1000760"/>
                </a:cubicBezTo>
                <a:cubicBezTo>
                  <a:pt x="2089785" y="1000760"/>
                  <a:pt x="2078355" y="1000760"/>
                  <a:pt x="2046605" y="1000760"/>
                </a:cubicBezTo>
                <a:cubicBezTo>
                  <a:pt x="2014855" y="1000760"/>
                  <a:pt x="1994535" y="1000760"/>
                  <a:pt x="1959610" y="1000760"/>
                </a:cubicBezTo>
                <a:cubicBezTo>
                  <a:pt x="1924685" y="1000760"/>
                  <a:pt x="1904365" y="1000760"/>
                  <a:pt x="1872615" y="1000760"/>
                </a:cubicBezTo>
                <a:cubicBezTo>
                  <a:pt x="1840865" y="1000760"/>
                  <a:pt x="1829435" y="1000760"/>
                  <a:pt x="1800225" y="1000760"/>
                </a:cubicBezTo>
                <a:cubicBezTo>
                  <a:pt x="1771015" y="1000760"/>
                  <a:pt x="1757045" y="1000760"/>
                  <a:pt x="1727835" y="1000760"/>
                </a:cubicBezTo>
                <a:cubicBezTo>
                  <a:pt x="1698625" y="1000760"/>
                  <a:pt x="1684655" y="995045"/>
                  <a:pt x="1655445" y="1000760"/>
                </a:cubicBezTo>
                <a:cubicBezTo>
                  <a:pt x="1626235" y="1006475"/>
                  <a:pt x="1612265" y="1023620"/>
                  <a:pt x="1583055" y="1029335"/>
                </a:cubicBezTo>
                <a:cubicBezTo>
                  <a:pt x="1553845" y="1035050"/>
                  <a:pt x="1541780" y="1029335"/>
                  <a:pt x="1510030" y="1029335"/>
                </a:cubicBezTo>
                <a:cubicBezTo>
                  <a:pt x="1478280" y="1029335"/>
                  <a:pt x="1454785" y="1029335"/>
                  <a:pt x="1423035" y="1029335"/>
                </a:cubicBezTo>
                <a:cubicBezTo>
                  <a:pt x="1391285" y="1029335"/>
                  <a:pt x="1379855" y="1029335"/>
                  <a:pt x="1350645" y="1029335"/>
                </a:cubicBezTo>
                <a:cubicBezTo>
                  <a:pt x="1321435" y="1029335"/>
                  <a:pt x="1310005" y="1029335"/>
                  <a:pt x="1278255" y="1029335"/>
                </a:cubicBezTo>
                <a:cubicBezTo>
                  <a:pt x="1246505" y="1029335"/>
                  <a:pt x="1223010" y="1029335"/>
                  <a:pt x="1191260" y="1029335"/>
                </a:cubicBezTo>
                <a:cubicBezTo>
                  <a:pt x="1159510" y="1029335"/>
                  <a:pt x="1150620" y="1029335"/>
                  <a:pt x="1118870" y="1029335"/>
                </a:cubicBezTo>
                <a:cubicBezTo>
                  <a:pt x="1087120" y="1029335"/>
                  <a:pt x="1066800" y="1029335"/>
                  <a:pt x="1031875" y="1029335"/>
                </a:cubicBezTo>
                <a:cubicBezTo>
                  <a:pt x="996950" y="1029335"/>
                  <a:pt x="976630" y="1029335"/>
                  <a:pt x="944880" y="1029335"/>
                </a:cubicBezTo>
                <a:cubicBezTo>
                  <a:pt x="913130" y="1029335"/>
                  <a:pt x="901700" y="1023620"/>
                  <a:pt x="872490" y="1029335"/>
                </a:cubicBezTo>
                <a:cubicBezTo>
                  <a:pt x="843280" y="1035050"/>
                  <a:pt x="829310" y="1043940"/>
                  <a:pt x="800100" y="1058545"/>
                </a:cubicBezTo>
                <a:cubicBezTo>
                  <a:pt x="770890" y="1073150"/>
                  <a:pt x="756920" y="1081405"/>
                  <a:pt x="727710" y="1101725"/>
                </a:cubicBezTo>
                <a:cubicBezTo>
                  <a:pt x="698500" y="1122045"/>
                  <a:pt x="683895" y="1139825"/>
                  <a:pt x="654685" y="1160145"/>
                </a:cubicBezTo>
                <a:cubicBezTo>
                  <a:pt x="625475" y="1180465"/>
                  <a:pt x="611505" y="1191895"/>
                  <a:pt x="582295" y="1203325"/>
                </a:cubicBezTo>
                <a:cubicBezTo>
                  <a:pt x="553085" y="1214755"/>
                  <a:pt x="541655" y="1209040"/>
                  <a:pt x="509905" y="1217930"/>
                </a:cubicBezTo>
                <a:cubicBezTo>
                  <a:pt x="478155" y="1226820"/>
                  <a:pt x="454660" y="1235710"/>
                  <a:pt x="422910" y="1247140"/>
                </a:cubicBezTo>
                <a:cubicBezTo>
                  <a:pt x="391160" y="1258570"/>
                  <a:pt x="379730" y="1264285"/>
                  <a:pt x="350520" y="1275715"/>
                </a:cubicBezTo>
                <a:cubicBezTo>
                  <a:pt x="321310" y="1287145"/>
                  <a:pt x="304165" y="1284605"/>
                  <a:pt x="278130" y="1304925"/>
                </a:cubicBezTo>
                <a:cubicBezTo>
                  <a:pt x="252095" y="1325245"/>
                  <a:pt x="234950" y="1348105"/>
                  <a:pt x="220345" y="1377315"/>
                </a:cubicBezTo>
                <a:cubicBezTo>
                  <a:pt x="205740" y="1406525"/>
                  <a:pt x="217170" y="1414780"/>
                  <a:pt x="205740" y="1449705"/>
                </a:cubicBezTo>
                <a:cubicBezTo>
                  <a:pt x="194310" y="1484630"/>
                  <a:pt x="173355" y="1516380"/>
                  <a:pt x="161925" y="1551305"/>
                </a:cubicBezTo>
                <a:cubicBezTo>
                  <a:pt x="150495" y="1586230"/>
                  <a:pt x="156210" y="1591945"/>
                  <a:pt x="147320" y="1623695"/>
                </a:cubicBezTo>
                <a:cubicBezTo>
                  <a:pt x="138430" y="1655445"/>
                  <a:pt x="130175" y="1678940"/>
                  <a:pt x="118745" y="1710690"/>
                </a:cubicBezTo>
                <a:cubicBezTo>
                  <a:pt x="107315" y="1742440"/>
                  <a:pt x="95250" y="1753870"/>
                  <a:pt x="89535" y="1783080"/>
                </a:cubicBezTo>
                <a:cubicBezTo>
                  <a:pt x="83820" y="1812290"/>
                  <a:pt x="95250" y="1826895"/>
                  <a:pt x="89535" y="1856105"/>
                </a:cubicBezTo>
                <a:cubicBezTo>
                  <a:pt x="83820" y="1885315"/>
                  <a:pt x="74930" y="1896745"/>
                  <a:pt x="60325" y="1928495"/>
                </a:cubicBezTo>
                <a:cubicBezTo>
                  <a:pt x="45720" y="1960245"/>
                  <a:pt x="28575" y="1983740"/>
                  <a:pt x="17145" y="2015490"/>
                </a:cubicBezTo>
                <a:cubicBezTo>
                  <a:pt x="5715" y="2047240"/>
                  <a:pt x="5715" y="2058670"/>
                  <a:pt x="2540" y="2087880"/>
                </a:cubicBezTo>
                <a:cubicBezTo>
                  <a:pt x="-635" y="2117090"/>
                  <a:pt x="2540" y="2128520"/>
                  <a:pt x="2540" y="2160270"/>
                </a:cubicBezTo>
                <a:cubicBezTo>
                  <a:pt x="2540" y="2192020"/>
                  <a:pt x="-3175" y="2215515"/>
                  <a:pt x="2540" y="2247265"/>
                </a:cubicBezTo>
                <a:cubicBezTo>
                  <a:pt x="8255" y="2279015"/>
                  <a:pt x="11430" y="2293620"/>
                  <a:pt x="31750" y="2319655"/>
                </a:cubicBezTo>
                <a:cubicBezTo>
                  <a:pt x="52070" y="2345690"/>
                  <a:pt x="74930" y="2360295"/>
                  <a:pt x="104140" y="2377440"/>
                </a:cubicBezTo>
                <a:cubicBezTo>
                  <a:pt x="133350" y="2394585"/>
                  <a:pt x="147320" y="2397760"/>
                  <a:pt x="176530" y="2406650"/>
                </a:cubicBezTo>
                <a:cubicBezTo>
                  <a:pt x="205740" y="2415540"/>
                  <a:pt x="219710" y="2412365"/>
                  <a:pt x="248920" y="2421255"/>
                </a:cubicBezTo>
                <a:cubicBezTo>
                  <a:pt x="278130" y="2430145"/>
                  <a:pt x="289560" y="2441575"/>
                  <a:pt x="321310" y="2450465"/>
                </a:cubicBezTo>
                <a:cubicBezTo>
                  <a:pt x="353060" y="2459355"/>
                  <a:pt x="376555" y="2455545"/>
                  <a:pt x="408305" y="2464435"/>
                </a:cubicBezTo>
                <a:cubicBezTo>
                  <a:pt x="440055" y="2473325"/>
                  <a:pt x="451485" y="2484755"/>
                  <a:pt x="480695" y="2493645"/>
                </a:cubicBezTo>
                <a:cubicBezTo>
                  <a:pt x="509905" y="2502535"/>
                  <a:pt x="524510" y="2502535"/>
                  <a:pt x="553720" y="2508250"/>
                </a:cubicBezTo>
                <a:cubicBezTo>
                  <a:pt x="582930" y="2513965"/>
                  <a:pt x="596900" y="2517140"/>
                  <a:pt x="626110" y="2522855"/>
                </a:cubicBezTo>
                <a:cubicBezTo>
                  <a:pt x="655320" y="2528570"/>
                  <a:pt x="669290" y="2534285"/>
                  <a:pt x="698500" y="2537460"/>
                </a:cubicBezTo>
                <a:cubicBezTo>
                  <a:pt x="727710" y="2540635"/>
                  <a:pt x="741680" y="2534920"/>
                  <a:pt x="770890" y="2537460"/>
                </a:cubicBezTo>
                <a:cubicBezTo>
                  <a:pt x="800100" y="2540000"/>
                  <a:pt x="814070" y="2542540"/>
                  <a:pt x="843280" y="2551430"/>
                </a:cubicBezTo>
                <a:cubicBezTo>
                  <a:pt x="872490" y="2560320"/>
                  <a:pt x="886460" y="2571750"/>
                  <a:pt x="915670" y="2580640"/>
                </a:cubicBezTo>
                <a:cubicBezTo>
                  <a:pt x="944880" y="2589530"/>
                  <a:pt x="959485" y="2583815"/>
                  <a:pt x="988695" y="2595245"/>
                </a:cubicBezTo>
                <a:cubicBezTo>
                  <a:pt x="1017905" y="2606675"/>
                  <a:pt x="1031875" y="2629535"/>
                  <a:pt x="1061085" y="2638425"/>
                </a:cubicBezTo>
                <a:cubicBezTo>
                  <a:pt x="1090295" y="2647315"/>
                  <a:pt x="1101725" y="2632710"/>
                  <a:pt x="1133475" y="2638425"/>
                </a:cubicBezTo>
                <a:cubicBezTo>
                  <a:pt x="1165225" y="2644140"/>
                  <a:pt x="1185545" y="2656205"/>
                  <a:pt x="1220470" y="2667635"/>
                </a:cubicBezTo>
                <a:cubicBezTo>
                  <a:pt x="1255395" y="2679065"/>
                  <a:pt x="1272540" y="2685415"/>
                  <a:pt x="1307465" y="2696845"/>
                </a:cubicBezTo>
                <a:cubicBezTo>
                  <a:pt x="1342390" y="2708275"/>
                  <a:pt x="1362710" y="2719705"/>
                  <a:pt x="1394460" y="2725420"/>
                </a:cubicBezTo>
                <a:cubicBezTo>
                  <a:pt x="1426210" y="2731135"/>
                  <a:pt x="1437640" y="2719705"/>
                  <a:pt x="1466850" y="2725420"/>
                </a:cubicBezTo>
                <a:cubicBezTo>
                  <a:pt x="1496060" y="2731135"/>
                  <a:pt x="1510030" y="2745740"/>
                  <a:pt x="1539240" y="2754630"/>
                </a:cubicBezTo>
                <a:cubicBezTo>
                  <a:pt x="1568450" y="2763520"/>
                  <a:pt x="1582420" y="2763520"/>
                  <a:pt x="1611630" y="2769235"/>
                </a:cubicBezTo>
                <a:cubicBezTo>
                  <a:pt x="1640840" y="2774950"/>
                  <a:pt x="1649095" y="2772410"/>
                  <a:pt x="1684020" y="2783840"/>
                </a:cubicBezTo>
                <a:cubicBezTo>
                  <a:pt x="1718945" y="2795270"/>
                  <a:pt x="1748155" y="2812415"/>
                  <a:pt x="1785620" y="2827020"/>
                </a:cubicBezTo>
                <a:cubicBezTo>
                  <a:pt x="1823085" y="2841625"/>
                  <a:pt x="1835150" y="2844800"/>
                  <a:pt x="1872615" y="2856230"/>
                </a:cubicBezTo>
                <a:cubicBezTo>
                  <a:pt x="1910080" y="2867660"/>
                  <a:pt x="1939290" y="2873375"/>
                  <a:pt x="1974215" y="2884805"/>
                </a:cubicBezTo>
                <a:cubicBezTo>
                  <a:pt x="2009140" y="2896235"/>
                  <a:pt x="2011680" y="2905125"/>
                  <a:pt x="2046605" y="2914015"/>
                </a:cubicBezTo>
                <a:cubicBezTo>
                  <a:pt x="2081530" y="2922905"/>
                  <a:pt x="2113280" y="2919730"/>
                  <a:pt x="2148205" y="2928620"/>
                </a:cubicBezTo>
                <a:cubicBezTo>
                  <a:pt x="2183130" y="2937510"/>
                  <a:pt x="2183130" y="2943225"/>
                  <a:pt x="2220595" y="2957830"/>
                </a:cubicBezTo>
                <a:cubicBezTo>
                  <a:pt x="2258060" y="2972435"/>
                  <a:pt x="2299335" y="2989580"/>
                  <a:pt x="2336800" y="3001010"/>
                </a:cubicBezTo>
                <a:cubicBezTo>
                  <a:pt x="2374265" y="3012440"/>
                  <a:pt x="2377440" y="3012440"/>
                  <a:pt x="2409190" y="3015615"/>
                </a:cubicBezTo>
                <a:cubicBezTo>
                  <a:pt x="2440940" y="3018790"/>
                  <a:pt x="2458720" y="3012440"/>
                  <a:pt x="2496185" y="3015615"/>
                </a:cubicBezTo>
                <a:cubicBezTo>
                  <a:pt x="2533650" y="3018790"/>
                  <a:pt x="2557145" y="3021330"/>
                  <a:pt x="2597785" y="3030220"/>
                </a:cubicBezTo>
                <a:cubicBezTo>
                  <a:pt x="2638425" y="3039110"/>
                  <a:pt x="2661285" y="3053080"/>
                  <a:pt x="2698750" y="3058795"/>
                </a:cubicBezTo>
                <a:cubicBezTo>
                  <a:pt x="2736215" y="3064510"/>
                  <a:pt x="2750820" y="3055620"/>
                  <a:pt x="2785745" y="3058795"/>
                </a:cubicBezTo>
                <a:cubicBezTo>
                  <a:pt x="2820670" y="3061970"/>
                  <a:pt x="2840990" y="3070225"/>
                  <a:pt x="2872740" y="3073400"/>
                </a:cubicBezTo>
                <a:cubicBezTo>
                  <a:pt x="2904490" y="3076575"/>
                  <a:pt x="2916555" y="3070225"/>
                  <a:pt x="2945765" y="3073400"/>
                </a:cubicBezTo>
                <a:cubicBezTo>
                  <a:pt x="2974975" y="3076575"/>
                  <a:pt x="2988945" y="3084830"/>
                  <a:pt x="3018155" y="3088005"/>
                </a:cubicBezTo>
                <a:cubicBezTo>
                  <a:pt x="3047365" y="3091180"/>
                  <a:pt x="3061335" y="3088005"/>
                  <a:pt x="3090545" y="3088005"/>
                </a:cubicBezTo>
                <a:cubicBezTo>
                  <a:pt x="3119755" y="3088005"/>
                  <a:pt x="3131185" y="3088005"/>
                  <a:pt x="3162935" y="3088005"/>
                </a:cubicBezTo>
                <a:cubicBezTo>
                  <a:pt x="3194685" y="3088005"/>
                  <a:pt x="3218180" y="3088005"/>
                  <a:pt x="3249930" y="3088005"/>
                </a:cubicBezTo>
                <a:cubicBezTo>
                  <a:pt x="3281680" y="3088005"/>
                  <a:pt x="3293110" y="3088005"/>
                  <a:pt x="3322320" y="3088005"/>
                </a:cubicBezTo>
                <a:cubicBezTo>
                  <a:pt x="3351530" y="3088005"/>
                  <a:pt x="3365500" y="3088005"/>
                  <a:pt x="3394710" y="3088005"/>
                </a:cubicBezTo>
                <a:cubicBezTo>
                  <a:pt x="3423920" y="3088005"/>
                  <a:pt x="3432175" y="3088005"/>
                  <a:pt x="3467100" y="3088005"/>
                </a:cubicBezTo>
                <a:cubicBezTo>
                  <a:pt x="3502025" y="3088005"/>
                  <a:pt x="3533775" y="3084830"/>
                  <a:pt x="3568700" y="3088005"/>
                </a:cubicBezTo>
                <a:cubicBezTo>
                  <a:pt x="3603625" y="3091180"/>
                  <a:pt x="3611880" y="3096895"/>
                  <a:pt x="3641090" y="3102610"/>
                </a:cubicBezTo>
                <a:cubicBezTo>
                  <a:pt x="3670300" y="3108325"/>
                  <a:pt x="3684905" y="3111500"/>
                  <a:pt x="3714115" y="3117215"/>
                </a:cubicBezTo>
                <a:cubicBezTo>
                  <a:pt x="3743325" y="3122930"/>
                  <a:pt x="3754755" y="3128645"/>
                  <a:pt x="3786505" y="3131820"/>
                </a:cubicBezTo>
                <a:cubicBezTo>
                  <a:pt x="3818255" y="3134995"/>
                  <a:pt x="3841750" y="3131820"/>
                  <a:pt x="3873500" y="3131820"/>
                </a:cubicBezTo>
                <a:cubicBezTo>
                  <a:pt x="3905250" y="3131820"/>
                  <a:pt x="3914140" y="3131820"/>
                  <a:pt x="3945890" y="3131820"/>
                </a:cubicBezTo>
                <a:cubicBezTo>
                  <a:pt x="3977640" y="3131820"/>
                  <a:pt x="3997960" y="3131820"/>
                  <a:pt x="4032885" y="3131820"/>
                </a:cubicBezTo>
                <a:cubicBezTo>
                  <a:pt x="4067810" y="3131820"/>
                  <a:pt x="4088130" y="3131820"/>
                  <a:pt x="4119880" y="3131820"/>
                </a:cubicBezTo>
                <a:cubicBezTo>
                  <a:pt x="4151630" y="3131820"/>
                  <a:pt x="4163060" y="3131820"/>
                  <a:pt x="4192270" y="3131820"/>
                </a:cubicBezTo>
                <a:cubicBezTo>
                  <a:pt x="4221480" y="3131820"/>
                  <a:pt x="4229735" y="3131820"/>
                  <a:pt x="4264660" y="3131820"/>
                </a:cubicBezTo>
                <a:cubicBezTo>
                  <a:pt x="4299585" y="3131820"/>
                  <a:pt x="4322445" y="3131820"/>
                  <a:pt x="4366260" y="3131820"/>
                </a:cubicBezTo>
                <a:cubicBezTo>
                  <a:pt x="4410075" y="3131820"/>
                  <a:pt x="4445000" y="3131820"/>
                  <a:pt x="4482465" y="3131820"/>
                </a:cubicBezTo>
                <a:cubicBezTo>
                  <a:pt x="4519930" y="3131820"/>
                  <a:pt x="4525645" y="3131820"/>
                  <a:pt x="4554855" y="3131820"/>
                </a:cubicBezTo>
                <a:cubicBezTo>
                  <a:pt x="4584065" y="3131820"/>
                  <a:pt x="4592320" y="3131820"/>
                  <a:pt x="4627245" y="3131820"/>
                </a:cubicBezTo>
                <a:cubicBezTo>
                  <a:pt x="4662170" y="3131820"/>
                  <a:pt x="4693920" y="3131820"/>
                  <a:pt x="4728845" y="3131820"/>
                </a:cubicBezTo>
                <a:cubicBezTo>
                  <a:pt x="4763770" y="3131820"/>
                  <a:pt x="4769485" y="3131820"/>
                  <a:pt x="4801235" y="3131820"/>
                </a:cubicBezTo>
                <a:cubicBezTo>
                  <a:pt x="4832985" y="3131820"/>
                  <a:pt x="4850765" y="3137535"/>
                  <a:pt x="4888230" y="3131820"/>
                </a:cubicBezTo>
                <a:cubicBezTo>
                  <a:pt x="4925695" y="3126105"/>
                  <a:pt x="4946650" y="3117215"/>
                  <a:pt x="4989830" y="3102610"/>
                </a:cubicBezTo>
                <a:cubicBezTo>
                  <a:pt x="5033010" y="3088005"/>
                  <a:pt x="5053330" y="3082290"/>
                  <a:pt x="5105400" y="3058795"/>
                </a:cubicBezTo>
                <a:cubicBezTo>
                  <a:pt x="5157470" y="3035300"/>
                  <a:pt x="5204460" y="3009265"/>
                  <a:pt x="5250815" y="2986405"/>
                </a:cubicBezTo>
                <a:cubicBezTo>
                  <a:pt x="5297170" y="2963545"/>
                  <a:pt x="5306060" y="2960370"/>
                  <a:pt x="5337810" y="2943225"/>
                </a:cubicBezTo>
                <a:cubicBezTo>
                  <a:pt x="5369560" y="2926080"/>
                  <a:pt x="5378450" y="2919730"/>
                  <a:pt x="5410200" y="2899410"/>
                </a:cubicBezTo>
                <a:cubicBezTo>
                  <a:pt x="5441950" y="2879090"/>
                  <a:pt x="5456555" y="2864485"/>
                  <a:pt x="5497195" y="2841625"/>
                </a:cubicBezTo>
                <a:cubicBezTo>
                  <a:pt x="5537835" y="2818765"/>
                  <a:pt x="5575300" y="2807335"/>
                  <a:pt x="5612765" y="2783840"/>
                </a:cubicBezTo>
                <a:cubicBezTo>
                  <a:pt x="5650230" y="2760345"/>
                  <a:pt x="5653405" y="2751455"/>
                  <a:pt x="5685155" y="2725420"/>
                </a:cubicBezTo>
                <a:cubicBezTo>
                  <a:pt x="5716905" y="2699385"/>
                  <a:pt x="5740400" y="2684780"/>
                  <a:pt x="5772150" y="2653030"/>
                </a:cubicBezTo>
                <a:cubicBezTo>
                  <a:pt x="5803900" y="2621280"/>
                  <a:pt x="5815965" y="2595245"/>
                  <a:pt x="5845175" y="2566035"/>
                </a:cubicBezTo>
                <a:cubicBezTo>
                  <a:pt x="5874385" y="2536825"/>
                  <a:pt x="5891530" y="2534285"/>
                  <a:pt x="5917565" y="2508250"/>
                </a:cubicBezTo>
                <a:cubicBezTo>
                  <a:pt x="5943600" y="2482215"/>
                  <a:pt x="5952490" y="2465070"/>
                  <a:pt x="5975350" y="2435860"/>
                </a:cubicBezTo>
                <a:cubicBezTo>
                  <a:pt x="5998210" y="2406650"/>
                  <a:pt x="6009640" y="2395220"/>
                  <a:pt x="6033135" y="2363470"/>
                </a:cubicBezTo>
                <a:cubicBezTo>
                  <a:pt x="6056630" y="2331720"/>
                  <a:pt x="6068060" y="2311400"/>
                  <a:pt x="6091555" y="2276475"/>
                </a:cubicBezTo>
                <a:cubicBezTo>
                  <a:pt x="6115050" y="2241550"/>
                  <a:pt x="6129020" y="2224405"/>
                  <a:pt x="6149340" y="2189480"/>
                </a:cubicBezTo>
                <a:cubicBezTo>
                  <a:pt x="6169660" y="2154555"/>
                  <a:pt x="6172200" y="2134235"/>
                  <a:pt x="6192520" y="2102485"/>
                </a:cubicBezTo>
                <a:cubicBezTo>
                  <a:pt x="6212840" y="2070735"/>
                  <a:pt x="6227445" y="2066925"/>
                  <a:pt x="6250940" y="2029460"/>
                </a:cubicBezTo>
                <a:cubicBezTo>
                  <a:pt x="6274435" y="1991995"/>
                  <a:pt x="6288405" y="1957070"/>
                  <a:pt x="6308725" y="1913890"/>
                </a:cubicBezTo>
                <a:cubicBezTo>
                  <a:pt x="6329045" y="1870710"/>
                  <a:pt x="6337935" y="1849755"/>
                  <a:pt x="6352540" y="1812290"/>
                </a:cubicBezTo>
                <a:cubicBezTo>
                  <a:pt x="6367145" y="1774825"/>
                  <a:pt x="6366510" y="1760220"/>
                  <a:pt x="6381115" y="1725295"/>
                </a:cubicBezTo>
                <a:cubicBezTo>
                  <a:pt x="6395720" y="1690370"/>
                  <a:pt x="6407785" y="1675765"/>
                  <a:pt x="6424930" y="1638300"/>
                </a:cubicBezTo>
                <a:cubicBezTo>
                  <a:pt x="6442075" y="1600835"/>
                  <a:pt x="6456680" y="1574165"/>
                  <a:pt x="6468110" y="1536700"/>
                </a:cubicBezTo>
                <a:cubicBezTo>
                  <a:pt x="6479540" y="1499235"/>
                  <a:pt x="6471285" y="1484630"/>
                  <a:pt x="6482715" y="1449705"/>
                </a:cubicBezTo>
                <a:cubicBezTo>
                  <a:pt x="6494145" y="1414780"/>
                  <a:pt x="6515100" y="1397635"/>
                  <a:pt x="6526530" y="1362710"/>
                </a:cubicBezTo>
                <a:cubicBezTo>
                  <a:pt x="6537960" y="1327785"/>
                  <a:pt x="6529070" y="1307465"/>
                  <a:pt x="6540500" y="1275715"/>
                </a:cubicBezTo>
                <a:cubicBezTo>
                  <a:pt x="6551930" y="1243965"/>
                  <a:pt x="6572885" y="1232535"/>
                  <a:pt x="6584315" y="1203325"/>
                </a:cubicBezTo>
                <a:cubicBezTo>
                  <a:pt x="6595745" y="1174115"/>
                  <a:pt x="6593205" y="1162685"/>
                  <a:pt x="6598920" y="1130935"/>
                </a:cubicBezTo>
                <a:cubicBezTo>
                  <a:pt x="6604635" y="1099185"/>
                  <a:pt x="6604635" y="1078865"/>
                  <a:pt x="6613525" y="1043940"/>
                </a:cubicBezTo>
                <a:cubicBezTo>
                  <a:pt x="6622415" y="1009015"/>
                  <a:pt x="6636385" y="988695"/>
                  <a:pt x="6642100" y="956945"/>
                </a:cubicBezTo>
                <a:cubicBezTo>
                  <a:pt x="6647815" y="925195"/>
                  <a:pt x="6642100" y="913765"/>
                  <a:pt x="6642100" y="884555"/>
                </a:cubicBezTo>
                <a:cubicBezTo>
                  <a:pt x="6642100" y="855345"/>
                  <a:pt x="6642100" y="841375"/>
                  <a:pt x="6642100" y="812165"/>
                </a:cubicBezTo>
                <a:cubicBezTo>
                  <a:pt x="6642100" y="782955"/>
                  <a:pt x="6647815" y="768985"/>
                  <a:pt x="6642100" y="739775"/>
                </a:cubicBezTo>
                <a:cubicBezTo>
                  <a:pt x="6636385" y="710565"/>
                  <a:pt x="6630670" y="701675"/>
                  <a:pt x="6613525" y="666750"/>
                </a:cubicBezTo>
                <a:cubicBezTo>
                  <a:pt x="6596380" y="631825"/>
                  <a:pt x="6578600" y="600710"/>
                  <a:pt x="6555105" y="565785"/>
                </a:cubicBezTo>
                <a:cubicBezTo>
                  <a:pt x="6531610" y="530860"/>
                  <a:pt x="6517640" y="522605"/>
                  <a:pt x="6497320" y="493395"/>
                </a:cubicBezTo>
                <a:cubicBezTo>
                  <a:pt x="6477000" y="464185"/>
                  <a:pt x="6477000" y="443865"/>
                  <a:pt x="6453505" y="420370"/>
                </a:cubicBezTo>
                <a:cubicBezTo>
                  <a:pt x="6430010" y="396875"/>
                  <a:pt x="6416040" y="394335"/>
                  <a:pt x="6381115" y="377190"/>
                </a:cubicBezTo>
                <a:cubicBezTo>
                  <a:pt x="6346190" y="360045"/>
                  <a:pt x="6316980" y="350520"/>
                  <a:pt x="6279515" y="333375"/>
                </a:cubicBezTo>
                <a:cubicBezTo>
                  <a:pt x="6242050" y="316230"/>
                  <a:pt x="6227445" y="301625"/>
                  <a:pt x="6192520" y="290195"/>
                </a:cubicBezTo>
                <a:cubicBezTo>
                  <a:pt x="6157595" y="278765"/>
                  <a:pt x="6141085" y="284480"/>
                  <a:pt x="6106160" y="275590"/>
                </a:cubicBezTo>
                <a:cubicBezTo>
                  <a:pt x="6071235" y="266700"/>
                  <a:pt x="6054090" y="255270"/>
                  <a:pt x="6019165" y="246380"/>
                </a:cubicBezTo>
                <a:cubicBezTo>
                  <a:pt x="5984240" y="237490"/>
                  <a:pt x="5963920" y="238125"/>
                  <a:pt x="5932170" y="232410"/>
                </a:cubicBezTo>
                <a:cubicBezTo>
                  <a:pt x="5900420" y="226695"/>
                  <a:pt x="5890895" y="229235"/>
                  <a:pt x="5859145" y="217805"/>
                </a:cubicBezTo>
                <a:cubicBezTo>
                  <a:pt x="5827395" y="206375"/>
                  <a:pt x="5803900" y="182880"/>
                  <a:pt x="5772150" y="173990"/>
                </a:cubicBezTo>
                <a:cubicBezTo>
                  <a:pt x="5740400" y="165100"/>
                  <a:pt x="5731510" y="179705"/>
                  <a:pt x="5699760" y="173990"/>
                </a:cubicBezTo>
                <a:cubicBezTo>
                  <a:pt x="5668010" y="168275"/>
                  <a:pt x="5644515" y="151130"/>
                  <a:pt x="5612765" y="145415"/>
                </a:cubicBezTo>
                <a:cubicBezTo>
                  <a:pt x="5581015" y="139700"/>
                  <a:pt x="5569585" y="145415"/>
                  <a:pt x="5540375" y="145415"/>
                </a:cubicBezTo>
                <a:cubicBezTo>
                  <a:pt x="5511165" y="145415"/>
                  <a:pt x="5499735" y="142875"/>
                  <a:pt x="5467985" y="145415"/>
                </a:cubicBezTo>
                <a:cubicBezTo>
                  <a:pt x="5436235" y="147955"/>
                  <a:pt x="5384165" y="150495"/>
                  <a:pt x="5380990" y="159385"/>
                </a:cubicBezTo>
                <a:cubicBezTo>
                  <a:pt x="5377815" y="168275"/>
                  <a:pt x="5424170" y="179705"/>
                  <a:pt x="5453380" y="188595"/>
                </a:cubicBezTo>
                <a:cubicBezTo>
                  <a:pt x="5482590" y="197485"/>
                  <a:pt x="5496560" y="197485"/>
                  <a:pt x="5525770" y="203200"/>
                </a:cubicBezTo>
                <a:cubicBezTo>
                  <a:pt x="5554980" y="208915"/>
                  <a:pt x="5568950" y="212090"/>
                  <a:pt x="5598160" y="217805"/>
                </a:cubicBezTo>
                <a:cubicBezTo>
                  <a:pt x="5627370" y="223520"/>
                  <a:pt x="5639435" y="229235"/>
                  <a:pt x="5671185" y="232410"/>
                </a:cubicBezTo>
                <a:cubicBezTo>
                  <a:pt x="5702935" y="235585"/>
                  <a:pt x="5726430" y="232410"/>
                  <a:pt x="5758180" y="232410"/>
                </a:cubicBezTo>
                <a:cubicBezTo>
                  <a:pt x="5789930" y="232410"/>
                  <a:pt x="5798820" y="238125"/>
                  <a:pt x="5830570" y="232410"/>
                </a:cubicBezTo>
                <a:cubicBezTo>
                  <a:pt x="5862320" y="226695"/>
                  <a:pt x="5885815" y="217805"/>
                  <a:pt x="5917565" y="203200"/>
                </a:cubicBezTo>
                <a:cubicBezTo>
                  <a:pt x="5949315" y="188595"/>
                  <a:pt x="5960745" y="173990"/>
                  <a:pt x="5989955" y="159385"/>
                </a:cubicBezTo>
                <a:cubicBezTo>
                  <a:pt x="6019165" y="144780"/>
                  <a:pt x="6033135" y="145415"/>
                  <a:pt x="6062345" y="130810"/>
                </a:cubicBezTo>
                <a:cubicBezTo>
                  <a:pt x="6091555" y="116205"/>
                  <a:pt x="6105525" y="101600"/>
                  <a:pt x="6134735" y="86995"/>
                </a:cubicBezTo>
                <a:cubicBezTo>
                  <a:pt x="6163945" y="72390"/>
                  <a:pt x="6177915" y="75565"/>
                  <a:pt x="6207125" y="58420"/>
                </a:cubicBezTo>
                <a:cubicBezTo>
                  <a:pt x="6236335" y="41275"/>
                  <a:pt x="6266180" y="10795"/>
                  <a:pt x="6279515" y="0"/>
                </a:cubicBezTo>
              </a:path>
            </a:pathLst>
          </a:cu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1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966" y="1932326"/>
            <a:ext cx="7580814" cy="252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第一部分介绍桂花开放的时间，描写桂花树的样子。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第二部分具体回忆了家乡院子里桂花开放的情形，细致地描写了“我”和母亲摇桂花的情景。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第三部分描写了杭州一座小山上的桂花，将它与家乡的院子里的桂花比较，再次表达了对家乡的热爱和怀念。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38" y="1376006"/>
            <a:ext cx="130912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 b="1" dirty="0">
                <a:latin typeface="黑体" panose="02010609060101010101" pitchFamily="49" charset="-122"/>
                <a:ea typeface="黑体" panose="02010609060101010101" pitchFamily="49" charset="-122"/>
              </a:rPr>
              <a:t>理清结构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38" y="1376006"/>
            <a:ext cx="130912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975" b="1" dirty="0"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279" y="1819988"/>
            <a:ext cx="8418651" cy="2832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1.作者写爱桂花，喜爱它的什么？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喜欢它迷人的香气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2.作者写摇桂花过程中，主要介绍了什么？里面包含了怎样的感情？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桂花盛开，香气四溢 </a:t>
            </a:r>
            <a:r>
              <a:rPr lang="en-US" altLang="zh-CN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摇落桂花，如雨飘下</a:t>
            </a:r>
            <a:r>
              <a:rPr lang="en-US" altLang="zh-CN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一年四季，香甜生活</a:t>
            </a:r>
            <a:r>
              <a:rPr lang="en-US" altLang="zh-CN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字里行间流露出对快乐的童年时代和家乡的怀念。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3.作者又是通过哪几件事体现了思桂花？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杭州赏桂花</a:t>
            </a:r>
            <a:r>
              <a:rPr lang="en-US" altLang="zh-CN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给母亲带桂花</a:t>
            </a:r>
            <a:r>
              <a:rPr lang="en-US" altLang="zh-CN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;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又现故乡桂花情   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微信图片_20190401201608"/>
          <p:cNvPicPr>
            <a:picLocks noChangeAspect="1"/>
          </p:cNvPicPr>
          <p:nvPr/>
        </p:nvPicPr>
        <p:blipFill>
          <a:blip r:embed="rId1"/>
          <a:srcRect l="9007" t="-13560" r="-5592" b="13560"/>
          <a:stretch>
            <a:fillRect/>
          </a:stretch>
        </p:blipFill>
        <p:spPr>
          <a:xfrm>
            <a:off x="5451315" y="3226678"/>
            <a:ext cx="3177246" cy="25645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277" y="1879067"/>
            <a:ext cx="7673907" cy="313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一、读拼音，写词语。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1.我非常喜欢lán huā（      ），喜欢它那优雅的外形，幽幽的香气。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2.这个卖dà bǐnɡ（            ）的pó po（            ）非常慈祥。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3.你越动，它就chán（        ）得越紧。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二、写出下列划横线词语的反义词。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1.我</a:t>
            </a:r>
            <a:r>
              <a:rPr lang="zh-CN" altLang="en-US" sz="1975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喜欢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的是桂花。（       ）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2.桂花一开，母亲就开始</a:t>
            </a:r>
            <a:r>
              <a:rPr lang="zh-CN" altLang="en-US" sz="1975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担心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       ）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3.摇下来的桂花朵朵</a:t>
            </a:r>
            <a:r>
              <a:rPr lang="zh-CN" altLang="en-US" sz="1975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完整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、新鲜。</a:t>
            </a:r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  ）</a:t>
            </a:r>
            <a:endParaRPr lang="zh-CN" altLang="en-US" sz="197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7848" y="727671"/>
            <a:ext cx="1931680" cy="7004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5">
                <a:sym typeface="+mn-ea"/>
              </a:rPr>
              <a:t>课堂作业新设计</a:t>
            </a:r>
            <a:endParaRPr lang="zh-CN" altLang="en-US" sz="197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5650" y="3996485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厌恶</a:t>
            </a:r>
            <a:endParaRPr lang="zh-CN" altLang="en-US" sz="1270"/>
          </a:p>
        </p:txBody>
      </p:sp>
      <p:sp>
        <p:nvSpPr>
          <p:cNvPr id="7" name="文本框 6"/>
          <p:cNvSpPr txBox="1"/>
          <p:nvPr/>
        </p:nvSpPr>
        <p:spPr>
          <a:xfrm>
            <a:off x="2983004" y="3360051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缠</a:t>
            </a:r>
            <a:r>
              <a:rPr lang="zh-CN" altLang="en-US" sz="1270">
                <a:sym typeface="+mn-ea"/>
              </a:rPr>
              <a:t> </a:t>
            </a:r>
            <a:endParaRPr lang="zh-CN" altLang="en-US" sz="1270"/>
          </a:p>
        </p:txBody>
      </p:sp>
      <p:sp>
        <p:nvSpPr>
          <p:cNvPr id="8" name="文本框 7"/>
          <p:cNvSpPr txBox="1"/>
          <p:nvPr/>
        </p:nvSpPr>
        <p:spPr>
          <a:xfrm>
            <a:off x="5767738" y="2770165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婆婆</a:t>
            </a:r>
            <a:endParaRPr lang="zh-CN" altLang="en-US" sz="1270"/>
          </a:p>
        </p:txBody>
      </p:sp>
      <p:sp>
        <p:nvSpPr>
          <p:cNvPr id="9" name="文本框 8"/>
          <p:cNvSpPr txBox="1"/>
          <p:nvPr/>
        </p:nvSpPr>
        <p:spPr>
          <a:xfrm>
            <a:off x="2916765" y="2770165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大饼</a:t>
            </a:r>
            <a:endParaRPr lang="zh-CN" altLang="en-US" sz="1270"/>
          </a:p>
        </p:txBody>
      </p:sp>
      <p:sp>
        <p:nvSpPr>
          <p:cNvPr id="10" name="文本框 9"/>
          <p:cNvSpPr txBox="1"/>
          <p:nvPr/>
        </p:nvSpPr>
        <p:spPr>
          <a:xfrm>
            <a:off x="3075650" y="2157899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兰花</a:t>
            </a:r>
            <a:r>
              <a:rPr lang="zh-CN" altLang="en-US" sz="1270">
                <a:sym typeface="+mn-ea"/>
              </a:rPr>
              <a:t> </a:t>
            </a:r>
            <a:endParaRPr lang="zh-CN" altLang="en-US" sz="1270"/>
          </a:p>
        </p:txBody>
      </p:sp>
      <p:sp>
        <p:nvSpPr>
          <p:cNvPr id="11" name="文本框 10"/>
          <p:cNvSpPr txBox="1"/>
          <p:nvPr/>
        </p:nvSpPr>
        <p:spPr>
          <a:xfrm>
            <a:off x="4490395" y="4615016"/>
            <a:ext cx="766227" cy="590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残缺</a:t>
            </a:r>
            <a:endParaRPr lang="zh-CN" altLang="en-US" sz="1975"/>
          </a:p>
          <a:p>
            <a:endParaRPr lang="zh-CN" altLang="en-US" sz="1270"/>
          </a:p>
        </p:txBody>
      </p:sp>
      <p:sp>
        <p:nvSpPr>
          <p:cNvPr id="12" name="文本框 11"/>
          <p:cNvSpPr txBox="1"/>
          <p:nvPr/>
        </p:nvSpPr>
        <p:spPr>
          <a:xfrm>
            <a:off x="4327034" y="4247121"/>
            <a:ext cx="766227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75">
                <a:sym typeface="+mn-ea"/>
              </a:rPr>
              <a:t>放心</a:t>
            </a:r>
            <a:endParaRPr lang="zh-CN" altLang="en-US" sz="127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63565" y="683260"/>
            <a:ext cx="1290320" cy="4429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72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" y="166370"/>
            <a:ext cx="444754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" y="3550285"/>
            <a:ext cx="4333240" cy="309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2177</Words>
  <Application>WPS 演示</Application>
  <PresentationFormat>宽屏</PresentationFormat>
  <Paragraphs>221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Arial Unicode MS</vt:lpstr>
      <vt:lpstr>Calibri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陈蓉</cp:lastModifiedBy>
  <cp:revision>4</cp:revision>
  <dcterms:created xsi:type="dcterms:W3CDTF">2019-07-10T04:40:00Z</dcterms:created>
  <dcterms:modified xsi:type="dcterms:W3CDTF">2019-07-23T07:05:32Z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