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6"/>
  </p:notesMasterIdLst>
  <p:sldIdLst>
    <p:sldId id="1434" r:id="rId4"/>
    <p:sldId id="1454" r:id="rId5"/>
    <p:sldId id="1444" r:id="rId6"/>
    <p:sldId id="1445" r:id="rId7"/>
    <p:sldId id="1446" r:id="rId8"/>
    <p:sldId id="1447" r:id="rId9"/>
    <p:sldId id="1448" r:id="rId10"/>
    <p:sldId id="1459" r:id="rId11"/>
    <p:sldId id="1455" r:id="rId12"/>
    <p:sldId id="1443" r:id="rId13"/>
    <p:sldId id="1456" r:id="rId14"/>
    <p:sldId id="1442" r:id="rId15"/>
    <p:sldId id="1450" r:id="rId16"/>
    <p:sldId id="1453" r:id="rId17"/>
    <p:sldId id="1441" r:id="rId18"/>
    <p:sldId id="1457" r:id="rId19"/>
    <p:sldId id="1440" r:id="rId20"/>
    <p:sldId id="1452" r:id="rId21"/>
    <p:sldId id="1439" r:id="rId22"/>
    <p:sldId id="1438" r:id="rId23"/>
    <p:sldId id="1421" r:id="rId24"/>
    <p:sldId id="1458" r:id="rId25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FF66FF"/>
    <a:srgbClr val="FF0000"/>
    <a:srgbClr val="FFCCFF"/>
    <a:srgbClr val="FFFFCC"/>
    <a:srgbClr val="CEEAB0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-744" y="-90"/>
      </p:cViewPr>
      <p:guideLst>
        <p:guide orient="horz" pos="1685"/>
        <p:guide pos="29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9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6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1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39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49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30"/>
          <p:cNvSpPr/>
          <p:nvPr/>
        </p:nvSpPr>
        <p:spPr>
          <a:xfrm rot="20700000" flipH="1">
            <a:off x="6426200" y="477837"/>
            <a:ext cx="896938" cy="463551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81" name="组合 16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3" name="椭圆 22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82" name="组合 17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7" name="椭圆 26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19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任意多边形: 形状 6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7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: 形状 8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1898426"/>
            <a:ext cx="531013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2660215"/>
            <a:ext cx="5310130" cy="318549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1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30"/>
          <p:cNvSpPr/>
          <p:nvPr/>
        </p:nvSpPr>
        <p:spPr>
          <a:xfrm rot="20700000" flipH="1">
            <a:off x="6426200" y="477837"/>
            <a:ext cx="896938" cy="463551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225" name="组合 16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3" name="椭圆 22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226" name="组合 17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7" name="椭圆 26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19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任意多边形: 形状 6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7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: 形状 8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1898426"/>
            <a:ext cx="531013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2660215"/>
            <a:ext cx="5310130" cy="318549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3213100" y="2574925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47" name="组合 10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3" name="椭圆 22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248" name="组合 14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7" name="椭圆 26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任意多边形: 形状 6"/>
          <p:cNvSpPr/>
          <p:nvPr/>
        </p:nvSpPr>
        <p:spPr>
          <a:xfrm>
            <a:off x="0" y="3662363"/>
            <a:ext cx="9144000" cy="1481138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7"/>
          <p:cNvSpPr/>
          <p:nvPr/>
        </p:nvSpPr>
        <p:spPr>
          <a:xfrm>
            <a:off x="0" y="4060825"/>
            <a:ext cx="9144000" cy="108267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: 形状 8"/>
          <p:cNvSpPr/>
          <p:nvPr/>
        </p:nvSpPr>
        <p:spPr>
          <a:xfrm>
            <a:off x="0" y="4294188"/>
            <a:ext cx="9144000" cy="849313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任意多边形 19"/>
          <p:cNvSpPr/>
          <p:nvPr/>
        </p:nvSpPr>
        <p:spPr>
          <a:xfrm rot="20700000" flipH="1">
            <a:off x="5864225" y="546100"/>
            <a:ext cx="887413" cy="458788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7" y="1993881"/>
            <a:ext cx="4136159" cy="567848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7" y="2589590"/>
            <a:ext cx="4136159" cy="31854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273845"/>
            <a:ext cx="5814218" cy="994172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308721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961707"/>
            <a:ext cx="3887391" cy="2680541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0" name="组合 5"/>
          <p:cNvGrpSpPr/>
          <p:nvPr/>
        </p:nvGrpSpPr>
        <p:grpSpPr>
          <a:xfrm>
            <a:off x="1143000" y="2465388"/>
            <a:ext cx="1173163" cy="201612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3456" y="3321982"/>
              <a:ext cx="199837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9124" y="3355649"/>
              <a:ext cx="13322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271" name="组合 9"/>
          <p:cNvGrpSpPr/>
          <p:nvPr/>
        </p:nvGrpSpPr>
        <p:grpSpPr>
          <a:xfrm flipH="1">
            <a:off x="6815138" y="2471738"/>
            <a:ext cx="1171575" cy="200025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2673" y="3322249"/>
              <a:ext cx="201695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8944" y="3354062"/>
              <a:ext cx="13340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13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4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15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30"/>
          <p:cNvSpPr/>
          <p:nvPr/>
        </p:nvSpPr>
        <p:spPr>
          <a:xfrm rot="20700000" flipH="1">
            <a:off x="4124325" y="1266825"/>
            <a:ext cx="895350" cy="463549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1943670"/>
            <a:ext cx="377190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2708196"/>
            <a:ext cx="3771900" cy="3462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3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533400"/>
            <a:ext cx="3196800" cy="120015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550069"/>
            <a:ext cx="4627800" cy="40527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33550"/>
            <a:ext cx="3196800" cy="28586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21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4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6659969" cy="4358879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1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1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3213100" y="2574925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03" name="组合 10"/>
          <p:cNvGrpSpPr/>
          <p:nvPr/>
        </p:nvGrpSpPr>
        <p:grpSpPr>
          <a:xfrm>
            <a:off x="581025" y="2465388"/>
            <a:ext cx="1171575" cy="201612"/>
            <a:chOff x="580290" y="3288314"/>
            <a:chExt cx="1172059" cy="267237"/>
          </a:xfrm>
        </p:grpSpPr>
        <p:sp>
          <p:nvSpPr>
            <p:cNvPr id="23" name="椭圆 22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172673" y="3321982"/>
              <a:ext cx="201695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0800000">
              <a:off x="1618944" y="3355649"/>
              <a:ext cx="13340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04" name="组合 14"/>
          <p:cNvGrpSpPr/>
          <p:nvPr/>
        </p:nvGrpSpPr>
        <p:grpSpPr>
          <a:xfrm flipH="1">
            <a:off x="7386638" y="2471738"/>
            <a:ext cx="1173162" cy="200025"/>
            <a:chOff x="580290" y="3288314"/>
            <a:chExt cx="1172059" cy="267237"/>
          </a:xfrm>
        </p:grpSpPr>
        <p:sp>
          <p:nvSpPr>
            <p:cNvPr id="27" name="椭圆 26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173457" y="3322249"/>
              <a:ext cx="199837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1619124" y="3354062"/>
              <a:ext cx="13322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0" name="任意多边形: 形状 6"/>
          <p:cNvSpPr/>
          <p:nvPr/>
        </p:nvSpPr>
        <p:spPr>
          <a:xfrm>
            <a:off x="0" y="3662363"/>
            <a:ext cx="9144000" cy="1481138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7"/>
          <p:cNvSpPr/>
          <p:nvPr/>
        </p:nvSpPr>
        <p:spPr>
          <a:xfrm>
            <a:off x="0" y="4060825"/>
            <a:ext cx="9144000" cy="108267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: 形状 8"/>
          <p:cNvSpPr/>
          <p:nvPr/>
        </p:nvSpPr>
        <p:spPr>
          <a:xfrm>
            <a:off x="0" y="4294188"/>
            <a:ext cx="9144000" cy="849313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任意多边形 19"/>
          <p:cNvSpPr/>
          <p:nvPr/>
        </p:nvSpPr>
        <p:spPr>
          <a:xfrm rot="20700000" flipH="1">
            <a:off x="5864225" y="546100"/>
            <a:ext cx="887413" cy="458788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7" y="1993881"/>
            <a:ext cx="4136159" cy="567848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7" y="2589590"/>
            <a:ext cx="4136159" cy="31854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273845"/>
            <a:ext cx="5814218" cy="994172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308721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961707"/>
            <a:ext cx="3887391" cy="2680541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6" name="组合 5"/>
          <p:cNvGrpSpPr/>
          <p:nvPr/>
        </p:nvGrpSpPr>
        <p:grpSpPr>
          <a:xfrm>
            <a:off x="1143000" y="2465388"/>
            <a:ext cx="1173163" cy="201612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3456" y="3321982"/>
              <a:ext cx="199837" cy="199902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9124" y="3355649"/>
              <a:ext cx="133225" cy="13256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127" name="组合 9"/>
          <p:cNvGrpSpPr/>
          <p:nvPr/>
        </p:nvGrpSpPr>
        <p:grpSpPr>
          <a:xfrm flipH="1">
            <a:off x="6815138" y="2471738"/>
            <a:ext cx="1171575" cy="200025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2673" y="3322249"/>
              <a:ext cx="201695" cy="199367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8944" y="3354062"/>
              <a:ext cx="133405" cy="13573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13"/>
          <p:cNvSpPr/>
          <p:nvPr/>
        </p:nvSpPr>
        <p:spPr>
          <a:xfrm>
            <a:off x="0" y="3665538"/>
            <a:ext cx="9144000" cy="1477963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4"/>
          <p:cNvSpPr/>
          <p:nvPr/>
        </p:nvSpPr>
        <p:spPr>
          <a:xfrm>
            <a:off x="0" y="4065588"/>
            <a:ext cx="9144000" cy="1077913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15"/>
          <p:cNvSpPr/>
          <p:nvPr/>
        </p:nvSpPr>
        <p:spPr>
          <a:xfrm>
            <a:off x="0" y="4292600"/>
            <a:ext cx="9144000" cy="850900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30"/>
          <p:cNvSpPr/>
          <p:nvPr/>
        </p:nvSpPr>
        <p:spPr>
          <a:xfrm rot="20700000" flipH="1">
            <a:off x="4124325" y="1266825"/>
            <a:ext cx="895350" cy="463549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1943670"/>
            <a:ext cx="3771900" cy="73404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2708196"/>
            <a:ext cx="3771900" cy="3462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3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lnSpc>
                <a:spcPct val="120000"/>
              </a:lnSpc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533400"/>
            <a:ext cx="3196800" cy="120015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550069"/>
            <a:ext cx="4627800" cy="40527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33550"/>
            <a:ext cx="3196800" cy="285869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21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4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6659969" cy="4358879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1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lnSpc>
                <a:spcPct val="120000"/>
              </a:lnSpc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1.png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tags" Target="../tags/tag4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4"/>
          <p:cNvGrpSpPr/>
          <p:nvPr/>
        </p:nvGrpSpPr>
        <p:grpSpPr>
          <a:xfrm>
            <a:off x="581025" y="688975"/>
            <a:ext cx="1031875" cy="201613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27" name="组合 15"/>
          <p:cNvGrpSpPr/>
          <p:nvPr/>
        </p:nvGrpSpPr>
        <p:grpSpPr>
          <a:xfrm flipH="1">
            <a:off x="7562850" y="688975"/>
            <a:ext cx="1031875" cy="201613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28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1663700" y="274638"/>
            <a:ext cx="58166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9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7F7F7F"/>
                </a:solidFill>
              </a:defRPr>
            </a:lvl1pPr>
          </a:lstStyle>
          <a:p>
            <a:pPr lvl="0" eaLnBrk="1" hangingPunct="1">
              <a:lnSpc>
                <a:spcPct val="120000"/>
              </a:lnSpc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34" name="图片 2" descr="图片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-7937" y="-17462"/>
            <a:ext cx="9161462" cy="51784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14"/>
          <p:cNvGrpSpPr/>
          <p:nvPr/>
        </p:nvGrpSpPr>
        <p:grpSpPr>
          <a:xfrm>
            <a:off x="581025" y="688975"/>
            <a:ext cx="1031875" cy="201613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051" name="组合 15"/>
          <p:cNvGrpSpPr/>
          <p:nvPr/>
        </p:nvGrpSpPr>
        <p:grpSpPr>
          <a:xfrm flipH="1">
            <a:off x="7562850" y="688975"/>
            <a:ext cx="1031875" cy="201613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3434"/>
              <a:ext cx="200186" cy="1999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7101"/>
              <a:ext cx="133458" cy="1325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05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1663700" y="274638"/>
            <a:ext cx="58166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3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7F7F7F"/>
                </a:solidFill>
              </a:defRPr>
            </a:lvl1pPr>
          </a:lstStyle>
          <a:p>
            <a:pPr lvl="0" eaLnBrk="1" hangingPunct="1">
              <a:lnSpc>
                <a:spcPct val="120000"/>
              </a:lnSpc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8" name="图片 2" descr="图片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-7937" y="-17462"/>
            <a:ext cx="9161462" cy="51784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hf sldNum="0" hdr="0" ftr="0" dt="0"/>
  <p:txStyles>
    <p:titleStyle>
      <a:lvl1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4.GIF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22.GIF"/><Relationship Id="rId3" Type="http://schemas.openxmlformats.org/officeDocument/2006/relationships/image" Target="../media/image16.png"/><Relationship Id="rId2" Type="http://schemas.openxmlformats.org/officeDocument/2006/relationships/image" Target="../media/image21.jpe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9.GIF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1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61975" y="1125538"/>
            <a:ext cx="969963" cy="3968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 文</a:t>
            </a:r>
            <a:endParaRPr kumimoji="0" lang="zh-CN" altLang="zh-CN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3" name="文本框 2"/>
          <p:cNvSpPr txBox="1"/>
          <p:nvPr/>
        </p:nvSpPr>
        <p:spPr>
          <a:xfrm>
            <a:off x="728663" y="2427288"/>
            <a:ext cx="330517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4800" b="1" dirty="0">
                <a:latin typeface="Arial" panose="020B0604020202020204" pitchFamily="34" charset="0"/>
              </a:rPr>
              <a:t> ⑬ 寒号鸟</a:t>
            </a:r>
            <a:endParaRPr lang="zh-CN" altLang="zh-CN" sz="5400" b="1" dirty="0">
              <a:latin typeface="Arial" panose="020B0604020202020204" pitchFamily="34" charset="0"/>
            </a:endParaRPr>
          </a:p>
        </p:txBody>
      </p:sp>
      <p:pic>
        <p:nvPicPr>
          <p:cNvPr id="15364" name="图片 2" descr="20140228115610_84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6575" y="1216025"/>
            <a:ext cx="4200525" cy="3157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3554" name="图片 1" descr="14522078mzhp7yk9377dd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38" y="-17462"/>
            <a:ext cx="5715000" cy="415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39725" y="2309813"/>
            <a:ext cx="8674100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latin typeface="Arial" panose="020B0604020202020204" pitchFamily="34" charset="0"/>
              </a:rPr>
              <a:t> </a:t>
            </a:r>
            <a:r>
              <a:rPr lang="zh-CN" altLang="en-US" sz="4000" b="1" dirty="0">
                <a:latin typeface="Arial" panose="020B0604020202020204" pitchFamily="34" charset="0"/>
              </a:rPr>
              <a:t>几阵秋风，树叶落尽，冬天快要到了。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427009" descr="20089300344685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8802" name="云形标注 2"/>
          <p:cNvSpPr/>
          <p:nvPr/>
        </p:nvSpPr>
        <p:spPr>
          <a:xfrm>
            <a:off x="857250" y="357188"/>
            <a:ext cx="1598613" cy="660400"/>
          </a:xfrm>
          <a:prstGeom prst="cloudCallout">
            <a:avLst>
              <a:gd name="adj1" fmla="val 164968"/>
              <a:gd name="adj2" fmla="val 76106"/>
            </a:avLst>
          </a:prstGeom>
          <a:solidFill>
            <a:srgbClr val="00CCFF"/>
          </a:solidFill>
          <a:ln w="63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lIns="90170" tIns="46990" rIns="90170" bIns="46990" anchor="ctr"/>
          <a:p>
            <a:pPr algn="ctr" eaLnBrk="0" hangingPunct="0"/>
            <a:endParaRPr lang="zh-CN" altLang="en-US" b="1" dirty="0">
              <a:solidFill>
                <a:srgbClr val="F8CBAD"/>
              </a:solidFill>
              <a:latin typeface="Arial" panose="020B0604020202020204" pitchFamily="34" charset="0"/>
            </a:endParaRPr>
          </a:p>
        </p:txBody>
      </p:sp>
      <p:pic>
        <p:nvPicPr>
          <p:cNvPr id="24580" name="Picture 2" descr="寒号鸟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714500"/>
            <a:ext cx="1387475" cy="1258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8804" name="矩形 2"/>
          <p:cNvSpPr/>
          <p:nvPr/>
        </p:nvSpPr>
        <p:spPr>
          <a:xfrm>
            <a:off x="2000250" y="1000125"/>
            <a:ext cx="46704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b="1" dirty="0">
                <a:solidFill>
                  <a:srgbClr val="FF0066"/>
                </a:solidFill>
                <a:latin typeface="微软雅黑" panose="020B0503020204020204" pitchFamily="34" charset="-122"/>
                <a:ea typeface="楷体_GB2312" pitchFamily="49" charset="-122"/>
              </a:rPr>
              <a:t>：寒号鸟，别睡了。天气暖和，赶快做窝。</a:t>
            </a:r>
            <a:r>
              <a:rPr lang="zh-CN" altLang="en-US" dirty="0">
                <a:solidFill>
                  <a:srgbClr val="CC0099"/>
                </a:solidFill>
                <a:latin typeface="微软雅黑" panose="020B0503020204020204" pitchFamily="34" charset="-122"/>
              </a:rPr>
              <a:t> 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588805" name="矩形 3"/>
          <p:cNvSpPr/>
          <p:nvPr/>
        </p:nvSpPr>
        <p:spPr>
          <a:xfrm>
            <a:off x="2714625" y="2071688"/>
            <a:ext cx="4643438" cy="78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0000CC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寒号鸟不听劝说</a:t>
            </a:r>
            <a:endParaRPr lang="zh-CN" altLang="en-US" b="1" dirty="0">
              <a:solidFill>
                <a:srgbClr val="0000CC"/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FF0066"/>
                </a:solidFill>
                <a:latin typeface="微软雅黑" panose="020B0503020204020204" pitchFamily="34" charset="-122"/>
                <a:ea typeface="楷体_GB2312" pitchFamily="49" charset="-122"/>
              </a:rPr>
              <a:t>：傻喜鹊，不要吵，太阳高照，正好睡觉。</a:t>
            </a:r>
            <a:r>
              <a:rPr lang="zh-CN" altLang="en-US" dirty="0">
                <a:solidFill>
                  <a:srgbClr val="FF0066"/>
                </a:solidFill>
                <a:latin typeface="微软雅黑" panose="020B0503020204020204" pitchFamily="34" charset="-122"/>
                <a:ea typeface="楷体_GB2312" pitchFamily="49" charset="-122"/>
              </a:rPr>
              <a:t> </a:t>
            </a:r>
            <a:endParaRPr lang="zh-CN" altLang="en-US" dirty="0">
              <a:solidFill>
                <a:srgbClr val="FF0066"/>
              </a:solidFill>
              <a:latin typeface="微软雅黑" panose="020B0503020204020204" pitchFamily="34" charset="-122"/>
              <a:ea typeface="楷体_GB2312" pitchFamily="49" charset="-122"/>
            </a:endParaRPr>
          </a:p>
        </p:txBody>
      </p:sp>
      <p:sp>
        <p:nvSpPr>
          <p:cNvPr id="24583" name="矩形 4"/>
          <p:cNvSpPr/>
          <p:nvPr/>
        </p:nvSpPr>
        <p:spPr>
          <a:xfrm>
            <a:off x="714375" y="500063"/>
            <a:ext cx="23717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latin typeface="微软雅黑" panose="020B0503020204020204" pitchFamily="34" charset="-122"/>
                <a:ea typeface="黑体" panose="02010609060101010101" pitchFamily="49" charset="-122"/>
              </a:rPr>
              <a:t>喜鹊第一次劝告</a:t>
            </a:r>
            <a:endParaRPr lang="zh-CN" altLang="en-US" b="1" dirty="0">
              <a:latin typeface="微软雅黑" panose="020B0503020204020204" pitchFamily="34" charset="-122"/>
              <a:ea typeface="黑体" panose="02010609060101010101" pitchFamily="49" charset="-122"/>
            </a:endParaRPr>
          </a:p>
        </p:txBody>
      </p:sp>
      <p:sp>
        <p:nvSpPr>
          <p:cNvPr id="588810" name="矩形 11"/>
          <p:cNvSpPr/>
          <p:nvPr/>
        </p:nvSpPr>
        <p:spPr>
          <a:xfrm>
            <a:off x="2928938" y="2857500"/>
            <a:ext cx="49815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0" hangingPunct="0">
              <a:spcBef>
                <a:spcPct val="500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楷体_GB2312" pitchFamily="49" charset="-122"/>
              </a:rPr>
              <a:t>展开想象喜鹊再次劝告寒号鸟：现在天气</a:t>
            </a:r>
            <a:r>
              <a:rPr lang="zh-CN" altLang="en-US" b="1" u="sng" dirty="0">
                <a:latin typeface="微软雅黑" panose="020B0503020204020204" pitchFamily="34" charset="-122"/>
                <a:ea typeface="楷体_GB2312" pitchFamily="49" charset="-122"/>
              </a:rPr>
              <a:t>    </a:t>
            </a:r>
            <a:r>
              <a:rPr lang="zh-CN" altLang="en-US" b="1" dirty="0">
                <a:latin typeface="微软雅黑" panose="020B0503020204020204" pitchFamily="34" charset="-122"/>
                <a:ea typeface="楷体_GB2312" pitchFamily="49" charset="-122"/>
              </a:rPr>
              <a:t>，你看我</a:t>
            </a:r>
            <a:r>
              <a:rPr lang="zh-CN" altLang="en-US" b="1" u="sng" dirty="0">
                <a:latin typeface="微软雅黑" panose="020B0503020204020204" pitchFamily="34" charset="-122"/>
                <a:ea typeface="楷体_GB2312" pitchFamily="49" charset="-122"/>
              </a:rPr>
              <a:t>            </a:t>
            </a:r>
            <a:r>
              <a:rPr lang="zh-CN" altLang="en-US" b="1" dirty="0">
                <a:latin typeface="微软雅黑" panose="020B0503020204020204" pitchFamily="34" charset="-122"/>
                <a:ea typeface="楷体_GB2312" pitchFamily="49" charset="-122"/>
              </a:rPr>
              <a:t>， 你却</a:t>
            </a:r>
            <a:r>
              <a:rPr lang="zh-CN" altLang="en-US" b="1" u="sng" dirty="0">
                <a:latin typeface="微软雅黑" panose="020B0503020204020204" pitchFamily="34" charset="-122"/>
                <a:ea typeface="楷体_GB2312" pitchFamily="49" charset="-122"/>
              </a:rPr>
              <a:t>             </a:t>
            </a:r>
            <a:r>
              <a:rPr lang="zh-CN" altLang="en-US" b="1" dirty="0">
                <a:latin typeface="微软雅黑" panose="020B0503020204020204" pitchFamily="34" charset="-122"/>
                <a:ea typeface="楷体_GB2312" pitchFamily="49" charset="-122"/>
              </a:rPr>
              <a:t>，</a:t>
            </a:r>
            <a:r>
              <a:rPr lang="zh-CN" altLang="en-US" b="1" u="sng" dirty="0">
                <a:latin typeface="微软雅黑" panose="020B0503020204020204" pitchFamily="34" charset="-122"/>
                <a:ea typeface="楷体_GB2312" pitchFamily="49" charset="-122"/>
              </a:rPr>
              <a:t>           </a:t>
            </a:r>
            <a:r>
              <a:rPr lang="zh-CN" altLang="en-US" b="1" dirty="0">
                <a:latin typeface="微软雅黑" panose="020B0503020204020204" pitchFamily="34" charset="-122"/>
                <a:ea typeface="楷体_GB2312" pitchFamily="49" charset="-122"/>
              </a:rPr>
              <a:t>！</a:t>
            </a:r>
            <a:endParaRPr lang="zh-CN" altLang="en-US" b="1" dirty="0">
              <a:latin typeface="微软雅黑" panose="020B0503020204020204" pitchFamily="34" charset="-122"/>
              <a:ea typeface="楷体_GB2312" pitchFamily="49" charset="-122"/>
            </a:endParaRPr>
          </a:p>
        </p:txBody>
      </p:sp>
      <p:pic>
        <p:nvPicPr>
          <p:cNvPr id="24585" name="图片 2"/>
          <p:cNvPicPr>
            <a:picLocks noChangeAspect="1"/>
          </p:cNvPicPr>
          <p:nvPr/>
        </p:nvPicPr>
        <p:blipFill>
          <a:blip r:embed="rId3"/>
          <a:srcRect l="21619" t="10265" r="20255" b="47018"/>
          <a:stretch>
            <a:fillRect/>
          </a:stretch>
        </p:blipFill>
        <p:spPr>
          <a:xfrm>
            <a:off x="857250" y="3357563"/>
            <a:ext cx="663575" cy="688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6" name="矩形 14"/>
          <p:cNvSpPr/>
          <p:nvPr/>
        </p:nvSpPr>
        <p:spPr>
          <a:xfrm>
            <a:off x="785813" y="1714500"/>
            <a:ext cx="714375" cy="1201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冬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天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快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到             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8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880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880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8880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05">
                                            <p:txEl>
                                              <p:charRg st="8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88805">
                                            <p:txEl>
                                              <p:charRg st="8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0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88810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880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34950" y="911225"/>
            <a:ext cx="86741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latin typeface="Arial" panose="020B0604020202020204" pitchFamily="34" charset="0"/>
              </a:rPr>
              <a:t> </a:t>
            </a:r>
            <a:r>
              <a:rPr lang="zh-CN" altLang="en-US" sz="4000" b="1" dirty="0">
                <a:latin typeface="Arial" panose="020B0604020202020204" pitchFamily="34" charset="0"/>
              </a:rPr>
              <a:t>冬天说到就到，寒风呼呼地刮着。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5058" name="Text Box 2"/>
          <p:cNvSpPr txBox="1"/>
          <p:nvPr/>
        </p:nvSpPr>
        <p:spPr>
          <a:xfrm>
            <a:off x="1430338" y="712788"/>
            <a:ext cx="7302500" cy="2430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60000"/>
              </a:lnSpc>
            </a:pPr>
            <a:r>
              <a:rPr lang="zh-CN" altLang="en-US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寒号鸟在崖缝里</a:t>
            </a:r>
            <a:r>
              <a:rPr lang="zh-CN" altLang="en-US" sz="3200" b="1" dirty="0">
                <a:solidFill>
                  <a:srgbClr val="FF66FF"/>
                </a:solidFill>
                <a:latin typeface="楷体_GB2312" pitchFamily="49" charset="-122"/>
                <a:ea typeface="楷体_GB2312" pitchFamily="49" charset="-122"/>
              </a:rPr>
              <a:t>冻得直打哆嗦</a:t>
            </a:r>
            <a:r>
              <a:rPr lang="zh-CN" altLang="en-US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，不停地叫着：</a:t>
            </a:r>
            <a:r>
              <a:rPr lang="en-US" altLang="zh-CN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哆啰啰，哆啰啰，寒风冻死我，明天就做窝。</a:t>
            </a:r>
            <a:r>
              <a:rPr lang="en-US" altLang="zh-CN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endParaRPr lang="en-US" altLang="zh-CN" sz="32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3288" y="1331913"/>
            <a:ext cx="3138487" cy="1738312"/>
          </a:xfrm>
          <a:prstGeom prst="rect">
            <a:avLst/>
          </a:prstGeom>
          <a:noFill/>
          <a:ln w="952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b="1" dirty="0">
                <a:latin typeface="优翼" charset="-122"/>
                <a:ea typeface="优翼" charset="-122"/>
              </a:rPr>
              <a:t>冻得直打哆嗦</a:t>
            </a:r>
            <a:endParaRPr lang="zh-CN" altLang="en-US" sz="3600" b="1" dirty="0">
              <a:latin typeface="优翼" charset="-122"/>
              <a:ea typeface="优翼" charset="-122"/>
            </a:endParaRPr>
          </a:p>
          <a:p>
            <a:r>
              <a:rPr lang="zh-CN" altLang="en-US" sz="3600" b="1" dirty="0">
                <a:latin typeface="优翼" charset="-122"/>
                <a:ea typeface="优翼" charset="-122"/>
              </a:rPr>
              <a:t>热得直冒汗</a:t>
            </a:r>
            <a:endParaRPr lang="zh-CN" altLang="en-US" sz="3600" b="1" dirty="0">
              <a:latin typeface="优翼" charset="-122"/>
              <a:ea typeface="优翼" charset="-122"/>
            </a:endParaRPr>
          </a:p>
          <a:p>
            <a:r>
              <a:rPr lang="en-US" altLang="zh-CN" sz="3600" b="1" dirty="0">
                <a:latin typeface="优翼" charset="-122"/>
                <a:ea typeface="优翼" charset="-122"/>
              </a:rPr>
              <a:t>......</a:t>
            </a:r>
            <a:endParaRPr lang="en-US" altLang="zh-CN" sz="3600" b="1" dirty="0">
              <a:latin typeface="优翼" charset="-122"/>
              <a:ea typeface="优翼" charset="-122"/>
            </a:endParaRPr>
          </a:p>
        </p:txBody>
      </p:sp>
      <p:sp>
        <p:nvSpPr>
          <p:cNvPr id="27651" name="文本框 2"/>
          <p:cNvSpPr txBox="1"/>
          <p:nvPr/>
        </p:nvSpPr>
        <p:spPr>
          <a:xfrm>
            <a:off x="962025" y="509588"/>
            <a:ext cx="4862513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0000FF"/>
                </a:solidFill>
                <a:latin typeface="优翼" charset="-122"/>
                <a:ea typeface="优翼" charset="-122"/>
              </a:rPr>
              <a:t>照样子说一说：</a:t>
            </a:r>
            <a:endParaRPr lang="zh-CN" altLang="en-US" sz="4800" b="1" dirty="0">
              <a:solidFill>
                <a:srgbClr val="0000FF"/>
              </a:solidFill>
              <a:latin typeface="优翼" charset="-122"/>
              <a:ea typeface="优翼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55950" y="3170238"/>
            <a:ext cx="3136900" cy="1736725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b="1" dirty="0">
                <a:latin typeface="优翼" charset="-122"/>
                <a:ea typeface="优翼" charset="-122"/>
              </a:rPr>
              <a:t>冷得像冰窖</a:t>
            </a:r>
            <a:endParaRPr lang="zh-CN" altLang="en-US" sz="3600" b="1" dirty="0">
              <a:latin typeface="优翼" charset="-122"/>
              <a:ea typeface="优翼" charset="-122"/>
            </a:endParaRPr>
          </a:p>
          <a:p>
            <a:r>
              <a:rPr lang="zh-CN" altLang="en-US" sz="3600" b="1" dirty="0">
                <a:latin typeface="优翼" charset="-122"/>
                <a:ea typeface="优翼" charset="-122"/>
              </a:rPr>
              <a:t>热得像蒸笼</a:t>
            </a:r>
            <a:endParaRPr lang="zh-CN" altLang="en-US" sz="3600" b="1" dirty="0">
              <a:latin typeface="优翼" charset="-122"/>
              <a:ea typeface="优翼" charset="-122"/>
            </a:endParaRPr>
          </a:p>
          <a:p>
            <a:r>
              <a:rPr lang="en-US" altLang="zh-CN" sz="3600" b="1" dirty="0">
                <a:latin typeface="优翼" charset="-122"/>
                <a:ea typeface="优翼" charset="-122"/>
              </a:rPr>
              <a:t>......</a:t>
            </a:r>
            <a:endParaRPr lang="en-US" altLang="zh-CN" sz="3600" b="1" dirty="0">
              <a:latin typeface="优翼" charset="-122"/>
              <a:ea typeface="优翼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14325" y="1722438"/>
            <a:ext cx="8674100" cy="1309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latin typeface="Arial" panose="020B0604020202020204" pitchFamily="34" charset="0"/>
              </a:rPr>
              <a:t> </a:t>
            </a:r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</a:rPr>
              <a:t>第二天清早，风停了，太阳暖暖的， 好像又是春天了。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427009" descr="20089300344685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9826" name="AutoShape 8"/>
          <p:cNvSpPr/>
          <p:nvPr/>
        </p:nvSpPr>
        <p:spPr>
          <a:xfrm>
            <a:off x="2000250" y="785813"/>
            <a:ext cx="1884363" cy="515937"/>
          </a:xfrm>
          <a:prstGeom prst="cloudCallout">
            <a:avLst>
              <a:gd name="adj1" fmla="val -60611"/>
              <a:gd name="adj2" fmla="val -5327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0" hangingPunct="0"/>
            <a:endParaRPr lang="en-US" altLang="zh-CN" dirty="0">
              <a:latin typeface="Arial" panose="020B0604020202020204" pitchFamily="34" charset="0"/>
            </a:endParaRPr>
          </a:p>
          <a:p>
            <a:pPr algn="ctr" eaLnBrk="0" hangingPunct="0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89827" name="云形标注 2"/>
          <p:cNvSpPr/>
          <p:nvPr/>
        </p:nvSpPr>
        <p:spPr>
          <a:xfrm>
            <a:off x="4257675" y="2878138"/>
            <a:ext cx="2219325" cy="530225"/>
          </a:xfrm>
          <a:prstGeom prst="cloudCallout">
            <a:avLst>
              <a:gd name="adj1" fmla="val 114375"/>
              <a:gd name="adj2" fmla="val 66662"/>
            </a:avLst>
          </a:prstGeom>
          <a:solidFill>
            <a:srgbClr val="00CCFF"/>
          </a:solidFill>
          <a:ln w="63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lIns="90170" tIns="46990" rIns="90170" bIns="46990" anchor="ctr"/>
          <a:p>
            <a:pPr algn="ctr" eaLnBrk="0" hangingPunct="0"/>
            <a:endParaRPr lang="zh-CN" altLang="en-US" b="1" dirty="0">
              <a:solidFill>
                <a:srgbClr val="F8CBAD"/>
              </a:solidFill>
              <a:latin typeface="Arial" panose="020B0604020202020204" pitchFamily="34" charset="0"/>
            </a:endParaRPr>
          </a:p>
        </p:txBody>
      </p:sp>
      <p:pic>
        <p:nvPicPr>
          <p:cNvPr id="29701" name="Picture 2" descr="寒号鸟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500188"/>
            <a:ext cx="1803400" cy="163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2" name="矩形 3"/>
          <p:cNvSpPr/>
          <p:nvPr/>
        </p:nvSpPr>
        <p:spPr>
          <a:xfrm>
            <a:off x="2071688" y="928688"/>
            <a:ext cx="182245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latin typeface="微软雅黑" panose="020B0503020204020204" pitchFamily="34" charset="-122"/>
                <a:ea typeface="黑体" panose="02010609060101010101" pitchFamily="49" charset="-122"/>
              </a:rPr>
              <a:t>喜鹊第二次劝告</a:t>
            </a:r>
            <a:endParaRPr lang="zh-CN" altLang="en-US" b="1" dirty="0">
              <a:latin typeface="微软雅黑" panose="020B0503020204020204" pitchFamily="34" charset="-122"/>
              <a:ea typeface="黑体" panose="02010609060101010101" pitchFamily="49" charset="-122"/>
            </a:endParaRPr>
          </a:p>
        </p:txBody>
      </p:sp>
      <p:sp>
        <p:nvSpPr>
          <p:cNvPr id="589830" name="矩形 4"/>
          <p:cNvSpPr/>
          <p:nvPr/>
        </p:nvSpPr>
        <p:spPr>
          <a:xfrm>
            <a:off x="3786188" y="1285875"/>
            <a:ext cx="250031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</a:rPr>
              <a:t>：趁天晴，快做窝，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</a:rPr>
              <a:t>现在懒惰，将来难过。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589831" name="矩形 6"/>
          <p:cNvSpPr/>
          <p:nvPr/>
        </p:nvSpPr>
        <p:spPr>
          <a:xfrm>
            <a:off x="4429125" y="2786063"/>
            <a:ext cx="23939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</a:rPr>
              <a:t>傻喜鹊，别啰嗦，</a:t>
            </a:r>
            <a:endParaRPr lang="zh-CN" altLang="en-US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</a:rPr>
              <a:t>天气暖和，得过且过。</a:t>
            </a:r>
            <a:endParaRPr lang="zh-CN" altLang="en-US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9705" name="图片 2"/>
          <p:cNvPicPr>
            <a:picLocks noChangeAspect="1"/>
          </p:cNvPicPr>
          <p:nvPr/>
        </p:nvPicPr>
        <p:blipFill>
          <a:blip r:embed="rId3"/>
          <a:srcRect l="21619" t="10265" r="20255" b="47018"/>
          <a:stretch>
            <a:fillRect/>
          </a:stretch>
        </p:blipFill>
        <p:spPr>
          <a:xfrm>
            <a:off x="520700" y="3119438"/>
            <a:ext cx="663575" cy="688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6" name="Picture 34" descr="RW_0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8125" y="571500"/>
            <a:ext cx="590550" cy="500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9837" name="矩形 12"/>
          <p:cNvSpPr/>
          <p:nvPr/>
        </p:nvSpPr>
        <p:spPr>
          <a:xfrm>
            <a:off x="3429000" y="2357438"/>
            <a:ext cx="1811338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0000CC"/>
                </a:solidFill>
                <a:latin typeface="微软雅黑" panose="020B0503020204020204" pitchFamily="34" charset="-122"/>
                <a:ea typeface="黑体" panose="02010609060101010101" pitchFamily="49" charset="-122"/>
              </a:rPr>
              <a:t>寒号鸟不听劝说</a:t>
            </a:r>
            <a:endParaRPr lang="zh-CN" altLang="en-US" b="1" dirty="0">
              <a:solidFill>
                <a:srgbClr val="0000CC"/>
              </a:solidFill>
              <a:latin typeface="微软雅黑" panose="020B0503020204020204" pitchFamily="34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89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983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983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0">
                                            <p:txEl>
                                              <p:charRg st="1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9830">
                                            <p:txEl>
                                              <p:charRg st="1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9830">
                                            <p:txEl>
                                              <p:charRg st="1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983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983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8983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8983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8983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1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89831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9831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9831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26" grpId="0" bldLvl="0" animBg="1"/>
      <p:bldP spid="58982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785938" y="2143125"/>
            <a:ext cx="5902325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latin typeface="Arial" panose="020B0604020202020204" pitchFamily="34" charset="0"/>
              </a:rPr>
              <a:t> </a:t>
            </a:r>
            <a:r>
              <a:rPr lang="zh-CN" altLang="en-US" sz="4000" b="1" dirty="0">
                <a:solidFill>
                  <a:srgbClr val="00B0F0"/>
                </a:solidFill>
                <a:latin typeface="Arial" panose="020B0604020202020204" pitchFamily="34" charset="0"/>
              </a:rPr>
              <a:t>寒冬腊月，大雪纷飞。</a:t>
            </a:r>
            <a:endParaRPr lang="zh-CN" altLang="en-US" sz="40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1574800" y="893763"/>
            <a:ext cx="6940550" cy="1651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6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寒号鸟重复着</a:t>
            </a:r>
            <a:r>
              <a:rPr lang="zh-CN" altLang="en-US" sz="36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哀号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en-US" altLang="zh-CN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哆啰啰，哆啰啰，寒风冻死我，明天就做窝。</a:t>
            </a:r>
            <a:r>
              <a:rPr lang="en-US" altLang="zh-CN" sz="2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endParaRPr lang="en-US" altLang="zh-CN" sz="28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42925" y="3186113"/>
            <a:ext cx="8391525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优翼" charset="-122"/>
                <a:ea typeface="优翼" charset="-122"/>
              </a:rPr>
              <a:t>哀叫，因悲伤而呼号、痛哭。也作哀嚎。</a:t>
            </a:r>
            <a:endParaRPr lang="zh-CN" altLang="en-US" sz="3600" b="1" dirty="0">
              <a:latin typeface="优翼" charset="-122"/>
              <a:ea typeface="优翼" charset="-122"/>
            </a:endParaRPr>
          </a:p>
        </p:txBody>
      </p:sp>
      <p:sp>
        <p:nvSpPr>
          <p:cNvPr id="32771" name="文本框 2"/>
          <p:cNvSpPr txBox="1"/>
          <p:nvPr/>
        </p:nvSpPr>
        <p:spPr>
          <a:xfrm>
            <a:off x="730250" y="1993900"/>
            <a:ext cx="18938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solidFill>
                  <a:srgbClr val="0000FF"/>
                </a:solidFill>
                <a:latin typeface="优翼" charset="-122"/>
                <a:ea typeface="优翼" charset="-122"/>
              </a:rPr>
              <a:t>哀号：</a:t>
            </a:r>
            <a:endParaRPr lang="zh-CN" altLang="en-US" sz="5400" b="1" dirty="0">
              <a:solidFill>
                <a:srgbClr val="0000FF"/>
              </a:solidFill>
              <a:latin typeface="优翼" charset="-122"/>
              <a:ea typeface="优翼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427009" descr="20089300344685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5730" name="Rectangle 3"/>
          <p:cNvSpPr>
            <a:spLocks noGrp="1"/>
          </p:cNvSpPr>
          <p:nvPr>
            <p:ph type="body"/>
          </p:nvPr>
        </p:nvSpPr>
        <p:spPr>
          <a:xfrm>
            <a:off x="4214813" y="1571625"/>
            <a:ext cx="3413125" cy="771525"/>
          </a:xfrm>
          <a:ln/>
        </p:spPr>
        <p:txBody>
          <a:bodyPr vert="horz" wrap="square" lIns="91440" tIns="45720" rIns="91440" bIns="45720" anchor="t"/>
          <a:p>
            <a:pPr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0070C0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    </a:t>
            </a: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        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585731" name="矩形 3"/>
          <p:cNvSpPr/>
          <p:nvPr/>
        </p:nvSpPr>
        <p:spPr>
          <a:xfrm>
            <a:off x="3571875" y="1714500"/>
            <a:ext cx="3278188" cy="193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400" dirty="0">
                <a:latin typeface="Arial" panose="020B0604020202020204" pitchFamily="34" charset="0"/>
              </a:rPr>
              <a:t>       </a:t>
            </a:r>
            <a:r>
              <a:rPr lang="zh-CN" altLang="en-US" sz="2400" dirty="0">
                <a:latin typeface="微软雅黑" panose="020B0503020204020204" pitchFamily="34" charset="-122"/>
              </a:rPr>
              <a:t>传说这种鸟经常在冬天的晚上不断地号叫，发出“哆啰啰、哆啰啰”的声音，所以人们叫它 “寒号鸟”。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pic>
        <p:nvPicPr>
          <p:cNvPr id="16389" name="Picture 2" descr="寒号鸟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8" y="1500188"/>
            <a:ext cx="1987550" cy="1563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矩形 13"/>
          <p:cNvSpPr/>
          <p:nvPr/>
        </p:nvSpPr>
        <p:spPr>
          <a:xfrm>
            <a:off x="3643313" y="1214438"/>
            <a:ext cx="3416300" cy="415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</a:rPr>
              <a:t>我们认识主人公“寒号鸟”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573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1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85731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5731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5731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5730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3794" name="横卷形 14359"/>
          <p:cNvSpPr/>
          <p:nvPr/>
        </p:nvSpPr>
        <p:spPr>
          <a:xfrm>
            <a:off x="127000" y="53975"/>
            <a:ext cx="2005013" cy="806450"/>
          </a:xfrm>
          <a:prstGeom prst="horizontalScrol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800" b="1" dirty="0">
                <a:latin typeface="Arial" panose="020B0604020202020204" pitchFamily="34" charset="0"/>
                <a:ea typeface="楷体" panose="02010609060101010101" pitchFamily="49" charset="-122"/>
              </a:rPr>
              <a:t>启示</a:t>
            </a:r>
            <a:endParaRPr lang="zh-CN" altLang="en-US" sz="4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33795" name="文本框 1"/>
          <p:cNvSpPr txBox="1"/>
          <p:nvPr/>
        </p:nvSpPr>
        <p:spPr>
          <a:xfrm>
            <a:off x="1455738" y="863600"/>
            <a:ext cx="6494462" cy="3417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dirty="0">
                <a:latin typeface="Arial" panose="020B0604020202020204" pitchFamily="34" charset="0"/>
              </a:rPr>
              <a:t>1. </a:t>
            </a:r>
            <a:r>
              <a:rPr lang="zh-CN" altLang="en-US" sz="2800" b="1" dirty="0">
                <a:latin typeface="Arial" panose="020B0604020202020204" pitchFamily="34" charset="0"/>
              </a:rPr>
              <a:t>把握今天，成就明天。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Arial" panose="020B0604020202020204" pitchFamily="34" charset="0"/>
              </a:rPr>
              <a:t>2.</a:t>
            </a:r>
            <a:r>
              <a:rPr lang="zh-CN" altLang="en-US" sz="2800" b="1" dirty="0">
                <a:latin typeface="Arial" panose="020B0604020202020204" pitchFamily="34" charset="0"/>
              </a:rPr>
              <a:t>做事不拖延。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Arial" panose="020B0604020202020204" pitchFamily="34" charset="0"/>
              </a:rPr>
              <a:t>3.</a:t>
            </a:r>
            <a:r>
              <a:rPr lang="zh-CN" altLang="en-US" sz="2800" b="1" dirty="0">
                <a:latin typeface="Arial" panose="020B0604020202020204" pitchFamily="34" charset="0"/>
              </a:rPr>
              <a:t>听取别人的劝告。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Arial" panose="020B0604020202020204" pitchFamily="34" charset="0"/>
              </a:rPr>
              <a:t>4.</a:t>
            </a:r>
            <a:r>
              <a:rPr lang="zh-CN" altLang="en-US" sz="2800" b="1" dirty="0">
                <a:latin typeface="Arial" panose="020B0604020202020204" pitchFamily="34" charset="0"/>
              </a:rPr>
              <a:t>不要懒惰。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Arial" panose="020B0604020202020204" pitchFamily="34" charset="0"/>
              </a:rPr>
              <a:t>5.</a:t>
            </a:r>
            <a:r>
              <a:rPr lang="zh-CN" altLang="en-US" sz="2800" b="1" dirty="0">
                <a:latin typeface="Arial" panose="020B0604020202020204" pitchFamily="34" charset="0"/>
              </a:rPr>
              <a:t>付诸行动。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Arial" panose="020B0604020202020204" pitchFamily="34" charset="0"/>
              </a:rPr>
              <a:t>6.</a:t>
            </a:r>
            <a:r>
              <a:rPr lang="zh-CN" altLang="en-US" sz="2800" b="1" dirty="0">
                <a:latin typeface="Arial" panose="020B0604020202020204" pitchFamily="34" charset="0"/>
              </a:rPr>
              <a:t>不要在该奋斗的时候选择安逸。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8" name="横卷形 2"/>
          <p:cNvSpPr/>
          <p:nvPr/>
        </p:nvSpPr>
        <p:spPr>
          <a:xfrm>
            <a:off x="134938" y="80963"/>
            <a:ext cx="2614612" cy="1057275"/>
          </a:xfrm>
          <a:prstGeom prst="horizontalScrol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400" b="1" dirty="0">
                <a:latin typeface="Arial" panose="020B0604020202020204" pitchFamily="34" charset="0"/>
                <a:ea typeface="楷体" panose="02010609060101010101" pitchFamily="49" charset="-122"/>
              </a:rPr>
              <a:t>课堂练习</a:t>
            </a:r>
            <a:endParaRPr lang="zh-CN" altLang="en-US" sz="4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2794000" y="123825"/>
            <a:ext cx="1447800" cy="1219200"/>
            <a:chOff x="1657" y="1107"/>
            <a:chExt cx="2280" cy="1920"/>
          </a:xfrm>
        </p:grpSpPr>
        <p:pic>
          <p:nvPicPr>
            <p:cNvPr id="34850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7" y="1107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51" name="文本框 7"/>
            <p:cNvSpPr txBox="1"/>
            <p:nvPr/>
          </p:nvSpPr>
          <p:spPr>
            <a:xfrm>
              <a:off x="2049" y="1758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</a:rPr>
                <a:t>面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8825" y="1116013"/>
            <a:ext cx="1447800" cy="1219200"/>
            <a:chOff x="1657" y="1107"/>
            <a:chExt cx="2280" cy="1920"/>
          </a:xfrm>
        </p:grpSpPr>
        <p:pic>
          <p:nvPicPr>
            <p:cNvPr id="34848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7" y="1107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49" name="文本框 7"/>
            <p:cNvSpPr txBox="1"/>
            <p:nvPr/>
          </p:nvSpPr>
          <p:spPr>
            <a:xfrm>
              <a:off x="2049" y="1758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</a:rPr>
                <a:t>朗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>
            <a:off x="4651375" y="123825"/>
            <a:ext cx="1447800" cy="1219200"/>
            <a:chOff x="1657" y="1107"/>
            <a:chExt cx="2280" cy="1920"/>
          </a:xfrm>
        </p:grpSpPr>
        <p:pic>
          <p:nvPicPr>
            <p:cNvPr id="34846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7" y="1107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47" name="文本框 7"/>
            <p:cNvSpPr txBox="1"/>
            <p:nvPr/>
          </p:nvSpPr>
          <p:spPr>
            <a:xfrm>
              <a:off x="2049" y="1758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</a:rPr>
                <a:t>阵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9"/>
          <p:cNvGrpSpPr/>
          <p:nvPr/>
        </p:nvGrpSpPr>
        <p:grpSpPr>
          <a:xfrm>
            <a:off x="881063" y="2484438"/>
            <a:ext cx="1447800" cy="1219200"/>
            <a:chOff x="1657" y="1107"/>
            <a:chExt cx="2280" cy="1920"/>
          </a:xfrm>
        </p:grpSpPr>
        <p:pic>
          <p:nvPicPr>
            <p:cNvPr id="34844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7" y="1107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45" name="文本框 7"/>
            <p:cNvSpPr txBox="1"/>
            <p:nvPr/>
          </p:nvSpPr>
          <p:spPr>
            <a:xfrm>
              <a:off x="2049" y="1758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</a:rPr>
                <a:t>且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" name="组合 12"/>
          <p:cNvGrpSpPr/>
          <p:nvPr/>
        </p:nvGrpSpPr>
        <p:grpSpPr>
          <a:xfrm>
            <a:off x="2206625" y="1185863"/>
            <a:ext cx="1447800" cy="1219200"/>
            <a:chOff x="1657" y="1107"/>
            <a:chExt cx="2280" cy="1920"/>
          </a:xfrm>
        </p:grpSpPr>
        <p:pic>
          <p:nvPicPr>
            <p:cNvPr id="34842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7" y="1107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43" name="文本框 7"/>
            <p:cNvSpPr txBox="1"/>
            <p:nvPr/>
          </p:nvSpPr>
          <p:spPr>
            <a:xfrm>
              <a:off x="2049" y="1758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</a:rPr>
                <a:t>枯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" name="组合 15"/>
          <p:cNvGrpSpPr/>
          <p:nvPr/>
        </p:nvGrpSpPr>
        <p:grpSpPr>
          <a:xfrm>
            <a:off x="3654425" y="1457325"/>
            <a:ext cx="1447800" cy="1219200"/>
            <a:chOff x="1577" y="1643"/>
            <a:chExt cx="2280" cy="1920"/>
          </a:xfrm>
        </p:grpSpPr>
        <p:pic>
          <p:nvPicPr>
            <p:cNvPr id="34840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77" y="1643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41" name="文本框 7"/>
            <p:cNvSpPr txBox="1"/>
            <p:nvPr/>
          </p:nvSpPr>
          <p:spPr>
            <a:xfrm>
              <a:off x="2075" y="2147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</a:rPr>
                <a:t>却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8" name="组合 21"/>
          <p:cNvGrpSpPr/>
          <p:nvPr/>
        </p:nvGrpSpPr>
        <p:grpSpPr>
          <a:xfrm>
            <a:off x="6286500" y="835025"/>
            <a:ext cx="1447800" cy="1219200"/>
            <a:chOff x="1657" y="1107"/>
            <a:chExt cx="2280" cy="1920"/>
          </a:xfrm>
        </p:grpSpPr>
        <p:pic>
          <p:nvPicPr>
            <p:cNvPr id="34838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7" y="1107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39" name="文本框 7"/>
            <p:cNvSpPr txBox="1"/>
            <p:nvPr/>
          </p:nvSpPr>
          <p:spPr>
            <a:xfrm>
              <a:off x="2049" y="1758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</a:rPr>
                <a:t>纷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9" name="组合 24"/>
          <p:cNvGrpSpPr/>
          <p:nvPr/>
        </p:nvGrpSpPr>
        <p:grpSpPr>
          <a:xfrm>
            <a:off x="5087938" y="1412875"/>
            <a:ext cx="1447800" cy="1219200"/>
            <a:chOff x="1740" y="1106"/>
            <a:chExt cx="2280" cy="1920"/>
          </a:xfrm>
        </p:grpSpPr>
        <p:pic>
          <p:nvPicPr>
            <p:cNvPr id="34836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40" y="1106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37" name="文本框 7"/>
            <p:cNvSpPr txBox="1"/>
            <p:nvPr/>
          </p:nvSpPr>
          <p:spPr>
            <a:xfrm>
              <a:off x="2238" y="1758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</a:rPr>
                <a:t>将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27"/>
          <p:cNvGrpSpPr/>
          <p:nvPr/>
        </p:nvGrpSpPr>
        <p:grpSpPr>
          <a:xfrm>
            <a:off x="7013575" y="2019300"/>
            <a:ext cx="1447800" cy="1219200"/>
            <a:chOff x="1657" y="1107"/>
            <a:chExt cx="2280" cy="1920"/>
          </a:xfrm>
        </p:grpSpPr>
        <p:pic>
          <p:nvPicPr>
            <p:cNvPr id="34834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7" y="1107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35" name="文本框 7"/>
            <p:cNvSpPr txBox="1"/>
            <p:nvPr/>
          </p:nvSpPr>
          <p:spPr>
            <a:xfrm>
              <a:off x="2049" y="1758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</a:rPr>
                <a:t>夜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组合 30"/>
          <p:cNvGrpSpPr/>
          <p:nvPr/>
        </p:nvGrpSpPr>
        <p:grpSpPr>
          <a:xfrm>
            <a:off x="2409825" y="2632075"/>
            <a:ext cx="1447800" cy="1219200"/>
            <a:chOff x="1657" y="1107"/>
            <a:chExt cx="2280" cy="1920"/>
          </a:xfrm>
        </p:grpSpPr>
        <p:pic>
          <p:nvPicPr>
            <p:cNvPr id="34832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7" y="1107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33" name="文本框 7"/>
            <p:cNvSpPr txBox="1"/>
            <p:nvPr/>
          </p:nvSpPr>
          <p:spPr>
            <a:xfrm>
              <a:off x="2049" y="1758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</a:rPr>
                <a:t>复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2" name="组合 4"/>
          <p:cNvGrpSpPr/>
          <p:nvPr/>
        </p:nvGrpSpPr>
        <p:grpSpPr>
          <a:xfrm>
            <a:off x="5715000" y="2674938"/>
            <a:ext cx="1447800" cy="1219200"/>
            <a:chOff x="6680" y="3551"/>
            <a:chExt cx="2280" cy="1920"/>
          </a:xfrm>
        </p:grpSpPr>
        <p:pic>
          <p:nvPicPr>
            <p:cNvPr id="34830" name="Picture 36" descr="2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80" y="3551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31" name="文本框 7"/>
            <p:cNvSpPr txBox="1"/>
            <p:nvPr/>
          </p:nvSpPr>
          <p:spPr>
            <a:xfrm>
              <a:off x="7218" y="4270"/>
              <a:ext cx="128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</a:rPr>
                <a:t> </a:t>
              </a:r>
              <a:r>
                <a:rPr lang="zh-CN" altLang="en-US" sz="3200" b="1" dirty="0">
                  <a:latin typeface="Arial" panose="020B0604020202020204" pitchFamily="34" charset="0"/>
                </a:rPr>
                <a:t>吼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873125" y="1651000"/>
            <a:ext cx="7443788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．在括号里填上合适的词语。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1325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的天气　　　    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的窝　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地刮着     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得像冰窖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得打哆嗦    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地叫着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30363" y="2155825"/>
            <a:ext cx="8032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晴朗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97525" y="2155825"/>
            <a:ext cx="8032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温暖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46238" y="2560638"/>
            <a:ext cx="8032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呼呼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67388" y="2555875"/>
            <a:ext cx="493712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冷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01813" y="2941638"/>
            <a:ext cx="49371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冻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97525" y="2949575"/>
            <a:ext cx="8032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不停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153025" y="700088"/>
            <a:ext cx="3606800" cy="417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形态：</a:t>
            </a:r>
            <a:r>
              <a:rPr lang="zh-CN" altLang="en-US" sz="2000" dirty="0">
                <a:latin typeface="Arial" panose="020B0604020202020204" pitchFamily="34" charset="0"/>
              </a:rPr>
              <a:t>鼯鼠似松鼠，眼园大，耳廓发达，身被柔毛，灰褐或棕灰色， 前后肢之间有宽而多毛的飞膜，借此从树上或岩壁上向下滑行。</a:t>
            </a:r>
            <a:endParaRPr lang="zh-CN" altLang="en-US" sz="2000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endParaRPr lang="zh-CN" altLang="en-US" sz="2400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生活习性：</a:t>
            </a:r>
            <a:r>
              <a:rPr lang="zh-CN" altLang="en-US" sz="2000" dirty="0">
                <a:latin typeface="Arial" panose="020B0604020202020204" pitchFamily="34" charset="0"/>
              </a:rPr>
              <a:t>栖于山岩峭壁的岩洞或裂缝中，多用细草等作窝，以侧柏叶及其籽为食物。白天匿于巢内，黄昏或夜间外出活动，可由高处向低处滑翔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pic>
        <p:nvPicPr>
          <p:cNvPr id="17411" name="图片 2" descr="12542906750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" y="947738"/>
            <a:ext cx="4911725" cy="3684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5" name="Text Box 3"/>
          <p:cNvSpPr txBox="1"/>
          <p:nvPr/>
        </p:nvSpPr>
        <p:spPr>
          <a:xfrm>
            <a:off x="376238" y="920750"/>
            <a:ext cx="8520112" cy="4068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5000"/>
              </a:lnSpc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号     堵    缝    衔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45000"/>
              </a:lnSpc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枯     趁    且    狂      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45000"/>
              </a:lnSpc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 吼   复    哀     将     腊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文本框 8195"/>
          <p:cNvSpPr txBox="1"/>
          <p:nvPr/>
        </p:nvSpPr>
        <p:spPr>
          <a:xfrm>
            <a:off x="381000" y="820738"/>
            <a:ext cx="944563" cy="6397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CC0000"/>
                </a:solidFill>
                <a:latin typeface="Arial" panose="020B0604020202020204" pitchFamily="34" charset="0"/>
              </a:rPr>
              <a:t>háo</a:t>
            </a:r>
            <a:endParaRPr lang="en-US" altLang="zh-CN" sz="3600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8436" name="文本框 8196"/>
          <p:cNvSpPr txBox="1"/>
          <p:nvPr/>
        </p:nvSpPr>
        <p:spPr>
          <a:xfrm>
            <a:off x="2276475" y="820738"/>
            <a:ext cx="690563" cy="6397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CC0000"/>
                </a:solidFill>
                <a:latin typeface="Arial" panose="020B0604020202020204" pitchFamily="34" charset="0"/>
              </a:rPr>
              <a:t>dǔ</a:t>
            </a:r>
            <a:endParaRPr lang="en-US" altLang="zh-CN" sz="3600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8437" name="文本框 8198"/>
          <p:cNvSpPr txBox="1"/>
          <p:nvPr/>
        </p:nvSpPr>
        <p:spPr>
          <a:xfrm>
            <a:off x="3860800" y="820738"/>
            <a:ext cx="1071563" cy="6397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CC0000"/>
                </a:solidFill>
                <a:latin typeface="Arial" panose="020B0604020202020204" pitchFamily="34" charset="0"/>
              </a:rPr>
              <a:t>fèng</a:t>
            </a:r>
            <a:endParaRPr lang="en-US" altLang="zh-CN" sz="3600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8438" name="文本框 8199"/>
          <p:cNvSpPr txBox="1"/>
          <p:nvPr/>
        </p:nvSpPr>
        <p:spPr>
          <a:xfrm>
            <a:off x="5451475" y="820738"/>
            <a:ext cx="1227138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rgbClr val="CC0000"/>
                </a:solidFill>
                <a:latin typeface="Arial" panose="020B0604020202020204" pitchFamily="34" charset="0"/>
              </a:rPr>
              <a:t>xián</a:t>
            </a:r>
            <a:endParaRPr lang="en-US" altLang="zh-CN" sz="3600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8439" name="文本框 8200"/>
          <p:cNvSpPr txBox="1"/>
          <p:nvPr/>
        </p:nvSpPr>
        <p:spPr>
          <a:xfrm>
            <a:off x="495300" y="2200275"/>
            <a:ext cx="715963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CC0000"/>
                </a:solidFill>
                <a:latin typeface="Arial" panose="020B0604020202020204" pitchFamily="34" charset="0"/>
              </a:rPr>
              <a:t>kū</a:t>
            </a:r>
            <a:endParaRPr lang="en-US" altLang="zh-CN" sz="36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8440" name="文本框 8201"/>
          <p:cNvSpPr txBox="1"/>
          <p:nvPr/>
        </p:nvSpPr>
        <p:spPr>
          <a:xfrm>
            <a:off x="1997075" y="2200275"/>
            <a:ext cx="1249363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CC0000"/>
                </a:solidFill>
                <a:latin typeface="Arial" panose="020B0604020202020204" pitchFamily="34" charset="0"/>
              </a:rPr>
              <a:t>chèn</a:t>
            </a:r>
            <a:endParaRPr lang="en-US" altLang="zh-CN" sz="36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8441" name="文本框 8202"/>
          <p:cNvSpPr txBox="1"/>
          <p:nvPr/>
        </p:nvSpPr>
        <p:spPr>
          <a:xfrm>
            <a:off x="3768725" y="2200275"/>
            <a:ext cx="1423988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rgbClr val="CC0000"/>
                </a:solidFill>
                <a:latin typeface="Arial" panose="020B0604020202020204" pitchFamily="34" charset="0"/>
              </a:rPr>
              <a:t>qiě</a:t>
            </a:r>
            <a:endParaRPr lang="en-US" altLang="zh-CN" sz="3600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8442" name="文本框 8203"/>
          <p:cNvSpPr txBox="1"/>
          <p:nvPr/>
        </p:nvSpPr>
        <p:spPr>
          <a:xfrm>
            <a:off x="5424488" y="2135188"/>
            <a:ext cx="1427162" cy="6397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CC0000"/>
                </a:solidFill>
                <a:latin typeface="Arial" panose="020B0604020202020204" pitchFamily="34" charset="0"/>
              </a:rPr>
              <a:t>kuáng</a:t>
            </a:r>
            <a:endParaRPr lang="en-US" altLang="zh-CN" sz="3600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8443" name="文本框 8204"/>
          <p:cNvSpPr txBox="1"/>
          <p:nvPr/>
        </p:nvSpPr>
        <p:spPr>
          <a:xfrm>
            <a:off x="533400" y="3581400"/>
            <a:ext cx="1152525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CC0000"/>
                </a:solidFill>
                <a:latin typeface="Arial" panose="020B0604020202020204" pitchFamily="34" charset="0"/>
              </a:rPr>
              <a:t>hǒu</a:t>
            </a:r>
            <a:endParaRPr lang="en-US" altLang="zh-CN" sz="36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8444" name="文本框 8205"/>
          <p:cNvSpPr txBox="1"/>
          <p:nvPr/>
        </p:nvSpPr>
        <p:spPr>
          <a:xfrm>
            <a:off x="2160588" y="3581400"/>
            <a:ext cx="1223962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CC0000"/>
                </a:solidFill>
                <a:latin typeface="Arial" panose="020B0604020202020204" pitchFamily="34" charset="0"/>
              </a:rPr>
              <a:t>fù</a:t>
            </a:r>
            <a:endParaRPr lang="en-US" altLang="zh-CN" sz="36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8445" name="文本框 8206"/>
          <p:cNvSpPr txBox="1"/>
          <p:nvPr/>
        </p:nvSpPr>
        <p:spPr>
          <a:xfrm>
            <a:off x="3860800" y="3479800"/>
            <a:ext cx="563563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CC0000"/>
                </a:solidFill>
                <a:latin typeface="Arial" panose="020B0604020202020204" pitchFamily="34" charset="0"/>
              </a:rPr>
              <a:t>āi</a:t>
            </a:r>
            <a:endParaRPr lang="en-US" altLang="zh-CN" sz="36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8446" name="文本框 8207"/>
          <p:cNvSpPr txBox="1"/>
          <p:nvPr/>
        </p:nvSpPr>
        <p:spPr>
          <a:xfrm>
            <a:off x="5292725" y="3479800"/>
            <a:ext cx="1385888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CC0000"/>
                </a:solidFill>
                <a:latin typeface="Arial" panose="020B0604020202020204" pitchFamily="34" charset="0"/>
              </a:rPr>
              <a:t>jiāng</a:t>
            </a:r>
            <a:endParaRPr lang="en-US" altLang="zh-CN" sz="36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8447" name="Text Box 17"/>
          <p:cNvSpPr txBox="1"/>
          <p:nvPr/>
        </p:nvSpPr>
        <p:spPr>
          <a:xfrm>
            <a:off x="7288213" y="3479800"/>
            <a:ext cx="9271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CC0000"/>
                </a:solidFill>
                <a:latin typeface="Arial" panose="020B0604020202020204" pitchFamily="34" charset="0"/>
              </a:rPr>
              <a:t>là</a:t>
            </a:r>
            <a:endParaRPr lang="en-US" altLang="zh-CN" sz="36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8448" name="横卷形 14359"/>
          <p:cNvSpPr/>
          <p:nvPr/>
        </p:nvSpPr>
        <p:spPr>
          <a:xfrm>
            <a:off x="149225" y="34925"/>
            <a:ext cx="2714625" cy="885825"/>
          </a:xfrm>
          <a:prstGeom prst="horizontalScrol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800" b="1" dirty="0">
                <a:latin typeface="Arial" panose="020B0604020202020204" pitchFamily="34" charset="0"/>
                <a:ea typeface="楷体" panose="02010609060101010101" pitchFamily="49" charset="-122"/>
              </a:rPr>
              <a:t>我会认</a:t>
            </a:r>
            <a:endParaRPr lang="zh-CN" altLang="en-US" sz="4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AutoShape 7"/>
          <p:cNvSpPr/>
          <p:nvPr/>
        </p:nvSpPr>
        <p:spPr>
          <a:xfrm>
            <a:off x="2670175" y="431800"/>
            <a:ext cx="976313" cy="485775"/>
          </a:xfrm>
          <a:prstGeom prst="rightArrow">
            <a:avLst>
              <a:gd name="adj1" fmla="val 50000"/>
              <a:gd name="adj2" fmla="val 5016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19459" name="AutoShape 8"/>
          <p:cNvSpPr/>
          <p:nvPr/>
        </p:nvSpPr>
        <p:spPr>
          <a:xfrm>
            <a:off x="5718175" y="431800"/>
            <a:ext cx="976313" cy="485775"/>
          </a:xfrm>
          <a:prstGeom prst="rightArrow">
            <a:avLst>
              <a:gd name="adj1" fmla="val 50000"/>
              <a:gd name="adj2" fmla="val 5016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19460" name="AutoShape 9"/>
          <p:cNvSpPr/>
          <p:nvPr/>
        </p:nvSpPr>
        <p:spPr>
          <a:xfrm>
            <a:off x="5756275" y="1860550"/>
            <a:ext cx="976313" cy="485775"/>
          </a:xfrm>
          <a:prstGeom prst="leftArrow">
            <a:avLst>
              <a:gd name="adj1" fmla="val 50000"/>
              <a:gd name="adj2" fmla="val 5016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19461" name="AutoShape 10"/>
          <p:cNvSpPr/>
          <p:nvPr/>
        </p:nvSpPr>
        <p:spPr>
          <a:xfrm>
            <a:off x="2732088" y="1789113"/>
            <a:ext cx="976312" cy="485775"/>
          </a:xfrm>
          <a:prstGeom prst="leftArrow">
            <a:avLst>
              <a:gd name="adj1" fmla="val 50000"/>
              <a:gd name="adj2" fmla="val 5016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19462" name="AutoShape 11"/>
          <p:cNvSpPr/>
          <p:nvPr/>
        </p:nvSpPr>
        <p:spPr>
          <a:xfrm>
            <a:off x="860425" y="1933575"/>
            <a:ext cx="609600" cy="1976438"/>
          </a:xfrm>
          <a:prstGeom prst="curvedRightArrow">
            <a:avLst>
              <a:gd name="adj1" fmla="val 64843"/>
              <a:gd name="adj2" fmla="val 129687"/>
              <a:gd name="adj3" fmla="val 3329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19463" name="AutoShape 12"/>
          <p:cNvSpPr/>
          <p:nvPr/>
        </p:nvSpPr>
        <p:spPr>
          <a:xfrm>
            <a:off x="8348663" y="420688"/>
            <a:ext cx="733425" cy="1981200"/>
          </a:xfrm>
          <a:prstGeom prst="curvedLeftArrow">
            <a:avLst>
              <a:gd name="adj1" fmla="val 54025"/>
              <a:gd name="adj2" fmla="val 108051"/>
              <a:gd name="adj3" fmla="val 3329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19464" name="AutoShape 13"/>
          <p:cNvSpPr/>
          <p:nvPr/>
        </p:nvSpPr>
        <p:spPr>
          <a:xfrm>
            <a:off x="2732088" y="3228975"/>
            <a:ext cx="976312" cy="485775"/>
          </a:xfrm>
          <a:prstGeom prst="rightArrow">
            <a:avLst>
              <a:gd name="adj1" fmla="val 50000"/>
              <a:gd name="adj2" fmla="val 5016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19465" name="AutoShape 14"/>
          <p:cNvSpPr/>
          <p:nvPr/>
        </p:nvSpPr>
        <p:spPr>
          <a:xfrm>
            <a:off x="5684838" y="3228975"/>
            <a:ext cx="976312" cy="485775"/>
          </a:xfrm>
          <a:prstGeom prst="rightArrow">
            <a:avLst>
              <a:gd name="adj1" fmla="val 50000"/>
              <a:gd name="adj2" fmla="val 5016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19466" name="AutoShape 15"/>
          <p:cNvSpPr/>
          <p:nvPr/>
        </p:nvSpPr>
        <p:spPr>
          <a:xfrm>
            <a:off x="8348663" y="3086100"/>
            <a:ext cx="504825" cy="2057400"/>
          </a:xfrm>
          <a:prstGeom prst="curvedLeftArrow">
            <a:avLst>
              <a:gd name="adj1" fmla="val 81509"/>
              <a:gd name="adj2" fmla="val 163018"/>
              <a:gd name="adj3" fmla="val 3329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19467" name="AutoShape 16"/>
          <p:cNvSpPr/>
          <p:nvPr/>
        </p:nvSpPr>
        <p:spPr>
          <a:xfrm>
            <a:off x="2732088" y="4452938"/>
            <a:ext cx="976312" cy="485775"/>
          </a:xfrm>
          <a:prstGeom prst="leftArrow">
            <a:avLst>
              <a:gd name="adj1" fmla="val 50000"/>
              <a:gd name="adj2" fmla="val 5016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19468" name="AutoShape 17"/>
          <p:cNvSpPr/>
          <p:nvPr/>
        </p:nvSpPr>
        <p:spPr>
          <a:xfrm>
            <a:off x="5684838" y="4452938"/>
            <a:ext cx="976312" cy="485775"/>
          </a:xfrm>
          <a:prstGeom prst="leftArrow">
            <a:avLst>
              <a:gd name="adj1" fmla="val 50000"/>
              <a:gd name="adj2" fmla="val 5016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11282" name="Text Box 18"/>
          <p:cNvSpPr txBox="1"/>
          <p:nvPr/>
        </p:nvSpPr>
        <p:spPr>
          <a:xfrm>
            <a:off x="7053263" y="61913"/>
            <a:ext cx="998537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衔</a:t>
            </a:r>
            <a:endParaRPr lang="zh-CN" altLang="en-US" sz="64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3" name="Text Box 19"/>
          <p:cNvSpPr txBox="1"/>
          <p:nvPr/>
        </p:nvSpPr>
        <p:spPr>
          <a:xfrm>
            <a:off x="1365250" y="80963"/>
            <a:ext cx="998538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400" b="1" dirty="0">
                <a:latin typeface="Times New Roman" panose="02020603050405020304" pitchFamily="18" charset="0"/>
              </a:rPr>
              <a:t>号</a:t>
            </a:r>
            <a:endParaRPr lang="zh-CN" altLang="en-US" sz="6400" b="1" dirty="0">
              <a:latin typeface="Times New Roman" panose="02020603050405020304" pitchFamily="18" charset="0"/>
            </a:endParaRPr>
          </a:p>
        </p:txBody>
      </p:sp>
      <p:sp>
        <p:nvSpPr>
          <p:cNvPr id="11284" name="Text Box 20"/>
          <p:cNvSpPr txBox="1"/>
          <p:nvPr/>
        </p:nvSpPr>
        <p:spPr>
          <a:xfrm>
            <a:off x="7053263" y="4094163"/>
            <a:ext cx="998537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400" b="1" dirty="0">
                <a:latin typeface="Times New Roman" panose="02020603050405020304" pitchFamily="18" charset="0"/>
              </a:rPr>
              <a:t>吼</a:t>
            </a:r>
            <a:endParaRPr lang="zh-CN" altLang="en-US" sz="6400" b="1" dirty="0">
              <a:latin typeface="Times New Roman" panose="02020603050405020304" pitchFamily="18" charset="0"/>
            </a:endParaRPr>
          </a:p>
        </p:txBody>
      </p:sp>
      <p:sp>
        <p:nvSpPr>
          <p:cNvPr id="11285" name="Text Box 21"/>
          <p:cNvSpPr txBox="1"/>
          <p:nvPr/>
        </p:nvSpPr>
        <p:spPr>
          <a:xfrm>
            <a:off x="7053263" y="1357313"/>
            <a:ext cx="10001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400" b="1" dirty="0">
                <a:latin typeface="Times New Roman" panose="02020603050405020304" pitchFamily="18" charset="0"/>
              </a:rPr>
              <a:t>枯</a:t>
            </a:r>
            <a:endParaRPr lang="zh-CN" altLang="en-US" sz="6400" b="1" dirty="0">
              <a:latin typeface="Times New Roman" panose="02020603050405020304" pitchFamily="18" charset="0"/>
            </a:endParaRPr>
          </a:p>
        </p:txBody>
      </p:sp>
      <p:sp>
        <p:nvSpPr>
          <p:cNvPr id="11286" name="Text Box 22"/>
          <p:cNvSpPr txBox="1"/>
          <p:nvPr/>
        </p:nvSpPr>
        <p:spPr>
          <a:xfrm>
            <a:off x="4171950" y="1428750"/>
            <a:ext cx="998538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400" b="1" dirty="0">
                <a:latin typeface="Times New Roman" panose="02020603050405020304" pitchFamily="18" charset="0"/>
              </a:rPr>
              <a:t>劝</a:t>
            </a:r>
            <a:endParaRPr lang="zh-CN" altLang="en-US" sz="6400" b="1" dirty="0">
              <a:latin typeface="Times New Roman" panose="02020603050405020304" pitchFamily="18" charset="0"/>
            </a:endParaRPr>
          </a:p>
        </p:txBody>
      </p:sp>
      <p:sp>
        <p:nvSpPr>
          <p:cNvPr id="11287" name="Text Box 23"/>
          <p:cNvSpPr txBox="1"/>
          <p:nvPr/>
        </p:nvSpPr>
        <p:spPr>
          <a:xfrm>
            <a:off x="1436688" y="1357313"/>
            <a:ext cx="998537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400" b="1" dirty="0">
                <a:latin typeface="Times New Roman" panose="02020603050405020304" pitchFamily="18" charset="0"/>
              </a:rPr>
              <a:t>趁</a:t>
            </a:r>
            <a:endParaRPr lang="zh-CN" altLang="en-US" sz="6400" b="1" dirty="0">
              <a:latin typeface="Times New Roman" panose="02020603050405020304" pitchFamily="18" charset="0"/>
            </a:endParaRPr>
          </a:p>
        </p:txBody>
      </p:sp>
      <p:sp>
        <p:nvSpPr>
          <p:cNvPr id="11288" name="Text Box 24"/>
          <p:cNvSpPr txBox="1"/>
          <p:nvPr/>
        </p:nvSpPr>
        <p:spPr>
          <a:xfrm>
            <a:off x="1436688" y="2870200"/>
            <a:ext cx="998537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400" b="1" dirty="0">
                <a:latin typeface="Times New Roman" panose="02020603050405020304" pitchFamily="18" charset="0"/>
              </a:rPr>
              <a:t>将</a:t>
            </a:r>
            <a:endParaRPr lang="zh-CN" altLang="en-US" sz="6400" b="1" dirty="0">
              <a:latin typeface="Times New Roman" panose="02020603050405020304" pitchFamily="18" charset="0"/>
            </a:endParaRPr>
          </a:p>
        </p:txBody>
      </p:sp>
      <p:sp>
        <p:nvSpPr>
          <p:cNvPr id="11289" name="Text Box 25"/>
          <p:cNvSpPr txBox="1"/>
          <p:nvPr/>
        </p:nvSpPr>
        <p:spPr>
          <a:xfrm>
            <a:off x="4100513" y="2870200"/>
            <a:ext cx="998537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400" b="1" dirty="0">
                <a:latin typeface="Times New Roman" panose="02020603050405020304" pitchFamily="18" charset="0"/>
              </a:rPr>
              <a:t>且</a:t>
            </a:r>
            <a:endParaRPr lang="zh-CN" altLang="en-US" sz="6400" b="1" dirty="0">
              <a:latin typeface="Times New Roman" panose="02020603050405020304" pitchFamily="18" charset="0"/>
            </a:endParaRPr>
          </a:p>
        </p:txBody>
      </p:sp>
      <p:sp>
        <p:nvSpPr>
          <p:cNvPr id="11290" name="Text Box 26"/>
          <p:cNvSpPr txBox="1"/>
          <p:nvPr/>
        </p:nvSpPr>
        <p:spPr>
          <a:xfrm>
            <a:off x="4117975" y="80963"/>
            <a:ext cx="998538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400" b="1" dirty="0">
                <a:latin typeface="Times New Roman" panose="02020603050405020304" pitchFamily="18" charset="0"/>
              </a:rPr>
              <a:t>缝</a:t>
            </a:r>
            <a:endParaRPr lang="zh-CN" altLang="en-US" sz="6400" b="1" dirty="0">
              <a:latin typeface="Times New Roman" panose="02020603050405020304" pitchFamily="18" charset="0"/>
            </a:endParaRPr>
          </a:p>
        </p:txBody>
      </p:sp>
      <p:sp>
        <p:nvSpPr>
          <p:cNvPr id="11291" name="Text Box 27"/>
          <p:cNvSpPr txBox="1"/>
          <p:nvPr/>
        </p:nvSpPr>
        <p:spPr>
          <a:xfrm>
            <a:off x="7053263" y="2797175"/>
            <a:ext cx="998537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400" b="1" dirty="0">
                <a:latin typeface="Times New Roman" panose="02020603050405020304" pitchFamily="18" charset="0"/>
              </a:rPr>
              <a:t>腊</a:t>
            </a:r>
            <a:endParaRPr lang="zh-CN" altLang="en-US" sz="6400" b="1" dirty="0">
              <a:latin typeface="Times New Roman" panose="02020603050405020304" pitchFamily="18" charset="0"/>
            </a:endParaRPr>
          </a:p>
        </p:txBody>
      </p:sp>
      <p:sp>
        <p:nvSpPr>
          <p:cNvPr id="11292" name="Text Box 28"/>
          <p:cNvSpPr txBox="1"/>
          <p:nvPr/>
        </p:nvSpPr>
        <p:spPr>
          <a:xfrm>
            <a:off x="4100513" y="4094163"/>
            <a:ext cx="998537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400" b="1" dirty="0">
                <a:latin typeface="Times New Roman" panose="02020603050405020304" pitchFamily="18" charset="0"/>
              </a:rPr>
              <a:t>哀</a:t>
            </a:r>
            <a:endParaRPr lang="zh-CN" altLang="en-US" sz="6400" b="1" dirty="0">
              <a:latin typeface="Times New Roman" panose="02020603050405020304" pitchFamily="18" charset="0"/>
            </a:endParaRPr>
          </a:p>
        </p:txBody>
      </p:sp>
      <p:sp>
        <p:nvSpPr>
          <p:cNvPr id="19480" name="文本框 2"/>
          <p:cNvSpPr txBox="1"/>
          <p:nvPr/>
        </p:nvSpPr>
        <p:spPr>
          <a:xfrm>
            <a:off x="17463" y="61913"/>
            <a:ext cx="792162" cy="1697037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开火车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图片 3" descr="6521917_162520053000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3937000"/>
            <a:ext cx="1081088" cy="1082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2" grpId="0"/>
      <p:bldP spid="11283" grpId="0"/>
      <p:bldP spid="11284" grpId="0"/>
      <p:bldP spid="11285" grpId="0"/>
      <p:bldP spid="11286" grpId="0"/>
      <p:bldP spid="11287" grpId="0"/>
      <p:bldP spid="11288" grpId="0"/>
      <p:bldP spid="11289" grpId="0"/>
      <p:bldP spid="11290" grpId="0"/>
      <p:bldP spid="11291" grpId="0"/>
      <p:bldP spid="112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Text Box 7"/>
          <p:cNvSpPr txBox="1"/>
          <p:nvPr/>
        </p:nvSpPr>
        <p:spPr>
          <a:xfrm>
            <a:off x="38100" y="911225"/>
            <a:ext cx="8978900" cy="3892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4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寒号鸟</a:t>
            </a:r>
            <a:r>
              <a:rPr lang="en-US" altLang="zh-CN" sz="4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一道缝  邻居  晴朗  </a:t>
            </a:r>
            <a:endParaRPr lang="zh-CN" altLang="en-US" sz="48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枯草 崖缝   打哆嗦  懒惰  </a:t>
            </a:r>
            <a:endParaRPr lang="zh-CN" altLang="en-US" sz="48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劝告   得过且过  寒冬腊月 </a:t>
            </a:r>
            <a:endParaRPr lang="zh-CN" altLang="en-US" sz="48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  呼唤   伸伸懒腰     </a:t>
            </a:r>
            <a:endParaRPr lang="zh-CN" altLang="en-US" sz="48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3" name="横卷形 14359"/>
          <p:cNvSpPr/>
          <p:nvPr/>
        </p:nvSpPr>
        <p:spPr>
          <a:xfrm>
            <a:off x="176213" y="25400"/>
            <a:ext cx="2714625" cy="885825"/>
          </a:xfrm>
          <a:prstGeom prst="horizontalScrol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800" b="1" dirty="0">
                <a:latin typeface="Arial" panose="020B0604020202020204" pitchFamily="34" charset="0"/>
                <a:ea typeface="楷体" panose="02010609060101010101" pitchFamily="49" charset="-122"/>
              </a:rPr>
              <a:t>我会读</a:t>
            </a:r>
            <a:endParaRPr lang="zh-CN" altLang="en-US" sz="4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427009" descr="20089300344685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Box 1"/>
          <p:cNvSpPr txBox="1"/>
          <p:nvPr/>
        </p:nvSpPr>
        <p:spPr>
          <a:xfrm>
            <a:off x="857250" y="1285875"/>
            <a:ext cx="56991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号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21508" name="TextBox 22"/>
          <p:cNvSpPr txBox="1"/>
          <p:nvPr/>
        </p:nvSpPr>
        <p:spPr>
          <a:xfrm>
            <a:off x="1500188" y="785813"/>
            <a:ext cx="2733675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háo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（号叫 哀号）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hào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（口号 几号）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509" name="TextBox 13"/>
          <p:cNvSpPr txBox="1"/>
          <p:nvPr/>
        </p:nvSpPr>
        <p:spPr>
          <a:xfrm>
            <a:off x="4572000" y="1357313"/>
            <a:ext cx="56991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缝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21510" name="TextBox 29"/>
          <p:cNvSpPr txBox="1"/>
          <p:nvPr/>
        </p:nvSpPr>
        <p:spPr>
          <a:xfrm>
            <a:off x="5143500" y="785813"/>
            <a:ext cx="3405188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féng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（缝补 缝纫）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fèng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（裂缝 崖缝）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1511" name="组合 2"/>
          <p:cNvGrpSpPr/>
          <p:nvPr/>
        </p:nvGrpSpPr>
        <p:grpSpPr>
          <a:xfrm>
            <a:off x="142875" y="285750"/>
            <a:ext cx="2905125" cy="500063"/>
            <a:chOff x="730521" y="1200116"/>
            <a:chExt cx="2904854" cy="666750"/>
          </a:xfrm>
        </p:grpSpPr>
        <p:sp>
          <p:nvSpPr>
            <p:cNvPr id="32" name="圆角矩形 31"/>
            <p:cNvSpPr/>
            <p:nvPr/>
          </p:nvSpPr>
          <p:spPr>
            <a:xfrm>
              <a:off x="1546420" y="1337722"/>
              <a:ext cx="2088955" cy="44881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1517" name="图片 9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8" name="文本框 16"/>
            <p:cNvSpPr txBox="1"/>
            <p:nvPr/>
          </p:nvSpPr>
          <p:spPr>
            <a:xfrm>
              <a:off x="1801991" y="1200116"/>
              <a:ext cx="1752600" cy="6155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多音字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21512" name="TextBox 1"/>
          <p:cNvSpPr txBox="1"/>
          <p:nvPr/>
        </p:nvSpPr>
        <p:spPr>
          <a:xfrm>
            <a:off x="928688" y="2786063"/>
            <a:ext cx="5699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当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21513" name="TextBox 17"/>
          <p:cNvSpPr txBox="1"/>
          <p:nvPr/>
        </p:nvSpPr>
        <p:spPr>
          <a:xfrm>
            <a:off x="1428750" y="2286000"/>
            <a:ext cx="3048000" cy="1084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dāng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（当时 应当）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dàng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（当做 上当）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514" name="TextBox 13"/>
          <p:cNvSpPr txBox="1"/>
          <p:nvPr/>
        </p:nvSpPr>
        <p:spPr>
          <a:xfrm>
            <a:off x="4572000" y="2786063"/>
            <a:ext cx="5699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得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21515" name="TextBox 26"/>
          <p:cNvSpPr txBox="1"/>
          <p:nvPr/>
        </p:nvSpPr>
        <p:spPr>
          <a:xfrm>
            <a:off x="5072063" y="2286000"/>
            <a:ext cx="3452812" cy="138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dé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（得过且过 得数）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de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（跑得快 跳得高）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427009" descr="20089300344685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7778" name="Rectangle 3"/>
          <p:cNvSpPr>
            <a:spLocks noGrp="1"/>
          </p:cNvSpPr>
          <p:nvPr>
            <p:ph type="body"/>
          </p:nvPr>
        </p:nvSpPr>
        <p:spPr>
          <a:xfrm>
            <a:off x="7331075" y="788988"/>
            <a:ext cx="1473200" cy="784225"/>
          </a:xfrm>
          <a:ln/>
        </p:spPr>
        <p:txBody>
          <a:bodyPr vert="horz" wrap="square" lIns="91440" tIns="45720" rIns="91440" bIns="45720" anchor="t"/>
          <a:p>
            <a:pPr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0070C0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    </a:t>
            </a: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        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587779" name="矩形 2"/>
          <p:cNvSpPr/>
          <p:nvPr/>
        </p:nvSpPr>
        <p:spPr>
          <a:xfrm>
            <a:off x="2071688" y="857250"/>
            <a:ext cx="4572000" cy="2678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、几阵秋风，树叶落尽，</a:t>
            </a:r>
            <a:r>
              <a:rPr lang="zh-CN" altLang="en-US" sz="2100" b="1" dirty="0">
                <a:latin typeface="微软雅黑" panose="020B0503020204020204" pitchFamily="34" charset="-122"/>
              </a:rPr>
              <a:t>冬天快要到了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。</a:t>
            </a:r>
            <a:endParaRPr lang="zh-CN" altLang="en-US" sz="21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endParaRPr lang="zh-CN" altLang="en-US" sz="21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r>
              <a:rPr lang="en-US" altLang="zh-CN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、冬天</a:t>
            </a:r>
            <a:r>
              <a:rPr lang="zh-CN" altLang="en-US" sz="2100" b="1" dirty="0">
                <a:latin typeface="微软雅黑" panose="020B0503020204020204" pitchFamily="34" charset="-122"/>
              </a:rPr>
              <a:t>说到就到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，寒风</a:t>
            </a:r>
            <a:r>
              <a:rPr lang="zh-CN" altLang="en-US" sz="2100" b="1" dirty="0">
                <a:latin typeface="微软雅黑" panose="020B0503020204020204" pitchFamily="34" charset="-122"/>
              </a:rPr>
              <a:t>呼呼地刮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着。</a:t>
            </a:r>
            <a:endParaRPr lang="zh-CN" altLang="en-US" sz="21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endParaRPr lang="zh-CN" altLang="en-US" sz="21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r>
              <a:rPr lang="en-US" altLang="zh-CN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、</a:t>
            </a:r>
            <a:r>
              <a:rPr lang="zh-CN" altLang="en-US" sz="2100" b="1" dirty="0">
                <a:latin typeface="微软雅黑" panose="020B0503020204020204" pitchFamily="34" charset="-122"/>
              </a:rPr>
              <a:t>寒冬腊月，大雪纷飞，漫山遍野一片白色。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北风像狮子那样</a:t>
            </a:r>
            <a:r>
              <a:rPr lang="zh-CN" altLang="en-US" sz="2100" b="1" dirty="0">
                <a:latin typeface="微软雅黑" panose="020B0503020204020204" pitchFamily="34" charset="-122"/>
              </a:rPr>
              <a:t>狂吼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，河里的</a:t>
            </a:r>
            <a:r>
              <a:rPr lang="zh-CN" altLang="en-US" sz="2100" b="1" dirty="0">
                <a:latin typeface="微软雅黑" panose="020B0503020204020204" pitchFamily="34" charset="-122"/>
              </a:rPr>
              <a:t>水结了冰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，崖缝里冷得</a:t>
            </a:r>
            <a:r>
              <a:rPr lang="zh-CN" altLang="en-US" sz="2100" b="1" dirty="0">
                <a:latin typeface="微软雅黑" panose="020B0503020204020204" pitchFamily="34" charset="-122"/>
              </a:rPr>
              <a:t>像冰窖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。</a:t>
            </a:r>
            <a:endParaRPr lang="zh-CN" altLang="en-US" sz="21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2533" name="图片 2"/>
          <p:cNvPicPr>
            <a:picLocks noChangeAspect="1"/>
          </p:cNvPicPr>
          <p:nvPr/>
        </p:nvPicPr>
        <p:blipFill>
          <a:blip r:embed="rId2"/>
          <a:srcRect l="21619" t="10265" r="20255" b="47018"/>
          <a:stretch>
            <a:fillRect/>
          </a:stretch>
        </p:blipFill>
        <p:spPr>
          <a:xfrm>
            <a:off x="785813" y="3786188"/>
            <a:ext cx="660400" cy="688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7785" name="TextBox 8"/>
          <p:cNvSpPr txBox="1"/>
          <p:nvPr/>
        </p:nvSpPr>
        <p:spPr>
          <a:xfrm>
            <a:off x="428625" y="214313"/>
            <a:ext cx="3146425" cy="415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100" dirty="0">
                <a:latin typeface="微软雅黑" panose="020B0503020204020204" pitchFamily="34" charset="-122"/>
              </a:rPr>
              <a:t>有感情地读句子体会意思</a:t>
            </a:r>
            <a:endParaRPr lang="zh-CN" altLang="en-US" sz="21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7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777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8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8778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778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778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7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8777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79">
                                            <p:txEl>
                                              <p:charRg st="21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87779">
                                            <p:txEl>
                                              <p:charRg st="21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79">
                                            <p:txEl>
                                              <p:charRg st="4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87779">
                                            <p:txEl>
                                              <p:charRg st="40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7778" grpId="0" build="p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蓝色扁平清新通用</Template>
  <TotalTime>0</TotalTime>
  <Words>1215</Words>
  <Application>WPS 演示</Application>
  <PresentationFormat/>
  <Paragraphs>209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Calibri</vt:lpstr>
      <vt:lpstr>楷体_GB2312</vt:lpstr>
      <vt:lpstr>楷体</vt:lpstr>
      <vt:lpstr>Comic Sans MS</vt:lpstr>
      <vt:lpstr>Times New Roman</vt:lpstr>
      <vt:lpstr>方正姚体</vt:lpstr>
      <vt:lpstr>Adobe 黑体 Std R</vt:lpstr>
      <vt:lpstr>黑体</vt:lpstr>
      <vt:lpstr>优翼</vt:lpstr>
      <vt:lpstr>新宋体</vt:lpstr>
      <vt:lpstr>Arial Unicode MS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小人物</cp:lastModifiedBy>
  <cp:revision>2070</cp:revision>
  <dcterms:created xsi:type="dcterms:W3CDTF">2015-08-28T07:02:00Z</dcterms:created>
  <dcterms:modified xsi:type="dcterms:W3CDTF">2018-11-06T10:47:32Z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