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8" r:id="rId5"/>
    <p:sldId id="266" r:id="rId6"/>
    <p:sldId id="262" r:id="rId7"/>
    <p:sldId id="296" r:id="rId8"/>
    <p:sldId id="309" r:id="rId9"/>
    <p:sldId id="260" r:id="rId10"/>
    <p:sldId id="263" r:id="rId11"/>
    <p:sldId id="273" r:id="rId12"/>
    <p:sldId id="272" r:id="rId13"/>
    <p:sldId id="269" r:id="rId14"/>
    <p:sldId id="282" r:id="rId15"/>
    <p:sldId id="270" r:id="rId16"/>
    <p:sldId id="274" r:id="rId17"/>
    <p:sldId id="267" r:id="rId18"/>
    <p:sldId id="275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96"/>
      </p:cViewPr>
      <p:guideLst>
        <p:guide orient="horz" pos="2259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DA6F6-075F-4DCD-AF87-C32BC64A11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280AF-BCAA-474C-A95A-8AFE676EC6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74DF-D465-44C6-8807-790B13FCF3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CFDC5-57E7-46A9-9B8D-91B90210D7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88D91-DCDE-4E29-B1D4-A976CDF173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16AAF-CA80-4FA4-8B79-A2ACA66CE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1F9A4-F9D8-4A52-8F83-9EB3CD9136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9CEE5-31ED-46F8-8ACE-4D72704606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E825F-CA78-4E39-91C0-8E363099CB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5CE7F-88FE-410C-8B5E-2143C4B6AD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4DDE0-4F8C-492B-9B89-D402CBAB7F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06642-BA9A-48A9-827E-7BAFA01FEC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8A715-820D-48F3-BE68-2753A540F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5B309-FF07-4A17-9B19-42F110F971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0F4A9-DBE6-4A3A-8F81-5142F4BE0F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53FF6-7862-4855-9E92-0830A4A42AC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F61B8-1235-46BD-B8F8-0C30668268A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7A54B-9AFA-492B-BD65-19F61AA7ED05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9D694-90E2-46A6-A390-478B7669DD1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F4CAA-5A6F-41F5-806C-5EACE454E9F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54035-0C6D-4357-9F44-B188033CFB74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16038-4067-4A52-B2E1-35F1AC77C9E7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754EB-C071-4D26-81F7-CC19E37671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4BD0D-093C-4CC8-BD9B-57F6975E34FD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E1B01-E7BA-4689-8E37-3DA1DA524A74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155DD-E745-468F-9D51-0DDA6FCF81A6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D585F-FCAB-4B6E-80CE-4998B173F77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8F72C-239C-4FE0-BEF1-1D5FAA5D96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FF343-9F23-4DE1-B074-979A2EF085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A4C3A-13F4-49CF-B7BA-F237E8D08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46756-D8D6-462C-A352-F4CAFD5099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0175D-2140-48B5-895C-BF3E6F3A90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96BC5-B5E3-4D84-8641-7FC3D92348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 dirty="0">
                <a:solidFill>
                  <a:srgbClr val="898989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 dirty="0">
                <a:solidFill>
                  <a:srgbClr val="898989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 dirty="0">
                <a:solidFill>
                  <a:srgbClr val="898989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AB3D00C-98DA-4D75-BD53-6793B4DD70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 kern="1200">
          <a:solidFill>
            <a:schemeClr val="tx1"/>
          </a:solidFill>
          <a:latin typeface="+mj-lt"/>
          <a:ea typeface="+mj-ea"/>
          <a:cs typeface="微软雅黑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 dirty="0">
                <a:solidFill>
                  <a:srgbClr val="898989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 dirty="0">
                <a:solidFill>
                  <a:srgbClr val="898989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 dirty="0">
                <a:solidFill>
                  <a:srgbClr val="898989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8F92C5E-9A8A-4D43-860D-6B43D61C7D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 kern="1200">
          <a:solidFill>
            <a:schemeClr val="tx1"/>
          </a:solidFill>
          <a:latin typeface="+mj-lt"/>
          <a:ea typeface="+mj-ea"/>
          <a:cs typeface="微软雅黑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000" b="1">
          <a:solidFill>
            <a:schemeClr val="tx1"/>
          </a:solidFill>
          <a:latin typeface="Impact" pitchFamily="34" charset="0"/>
          <a:ea typeface="微软雅黑"/>
          <a:cs typeface="微软雅黑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3073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3074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81B6B5D-CAE4-4F16-9AC3-0AEDA83BFBA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684213" y="4149725"/>
            <a:ext cx="7772400" cy="1223963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 lvl="0">
              <a:defRPr kern="1200"/>
            </a:lvl1pPr>
          </a:lstStyle>
          <a:p>
            <a:pPr>
              <a:defRPr/>
            </a:pPr>
            <a:r>
              <a:rPr lang="zh-CN" altLang="en-US" sz="540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2" charset="-122"/>
                <a:cs typeface="+mj-cs"/>
                <a:sym typeface="+mn-ea"/>
              </a:rPr>
              <a:t>认识射线、直线和</a:t>
            </a:r>
            <a:r>
              <a:rPr lang="zh-CN" altLang="en-US" sz="540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2" charset="-122"/>
                <a:cs typeface="+mj-cs"/>
                <a:sym typeface="+mn-ea"/>
              </a:rPr>
              <a:t>角</a:t>
            </a:r>
          </a:p>
        </p:txBody>
      </p:sp>
      <p:sp>
        <p:nvSpPr>
          <p:cNvPr id="5123" name="副标题 2"/>
          <p:cNvSpPr>
            <a:spLocks noGrp="1"/>
          </p:cNvSpPr>
          <p:nvPr>
            <p:ph type="subTitle" idx="4294967295"/>
          </p:nvPr>
        </p:nvSpPr>
        <p:spPr>
          <a:xfrm>
            <a:off x="684213" y="5373688"/>
            <a:ext cx="7775575" cy="671512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>
              <a:defRPr/>
            </a:pPr>
            <a:r>
              <a:rPr lang="zh-CN" altLang="en-US" sz="4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苏教版四年级数学上册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413" y="485775"/>
            <a:ext cx="8320087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从一点起可以引出多少条射线？在作业纸上试着画一画。</a:t>
            </a:r>
          </a:p>
        </p:txBody>
      </p:sp>
      <p:sp>
        <p:nvSpPr>
          <p:cNvPr id="47106" name="文本框 3"/>
          <p:cNvSpPr txBox="1">
            <a:spLocks noChangeArrowheads="1"/>
          </p:cNvSpPr>
          <p:nvPr/>
        </p:nvSpPr>
        <p:spPr bwMode="auto">
          <a:xfrm>
            <a:off x="4056063" y="3246438"/>
            <a:ext cx="3206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cs typeface="Arial" charset="0"/>
              </a:rPr>
              <a:t>●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844800" y="2565400"/>
            <a:ext cx="2951163" cy="1655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194050" y="1938338"/>
            <a:ext cx="2044700" cy="29083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202113" y="3425825"/>
            <a:ext cx="2228850" cy="6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211638" y="1841500"/>
            <a:ext cx="720725" cy="1584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202113" y="3435350"/>
            <a:ext cx="3097212" cy="14398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746375" y="3425825"/>
            <a:ext cx="1482725" cy="25019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619250" y="2492375"/>
            <a:ext cx="2582863" cy="9159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638" y="3435350"/>
            <a:ext cx="17462" cy="2946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229100" y="1511300"/>
            <a:ext cx="1797050" cy="19240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爆炸形 1 13"/>
          <p:cNvSpPr/>
          <p:nvPr/>
        </p:nvSpPr>
        <p:spPr>
          <a:xfrm>
            <a:off x="25400" y="4410075"/>
            <a:ext cx="2819400" cy="2089150"/>
          </a:xfrm>
          <a:prstGeom prst="irregularSeal1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panose="02010609030101010101" pitchFamily="49" charset="-122"/>
                <a:sym typeface="+mn-ea"/>
              </a:rPr>
              <a:t>无数条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" y="600075"/>
            <a:ext cx="539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文本框 1"/>
          <p:cNvSpPr txBox="1">
            <a:spLocks noChangeArrowheads="1"/>
          </p:cNvSpPr>
          <p:nvPr/>
        </p:nvSpPr>
        <p:spPr bwMode="auto">
          <a:xfrm>
            <a:off x="469900" y="706438"/>
            <a:ext cx="3111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latin typeface="Arial" charset="0"/>
                <a:ea typeface="Arial Unicode MS"/>
                <a:cs typeface="Arial Unicode MS"/>
                <a:sym typeface="+mn-ea"/>
              </a:rPr>
              <a:t>2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895350" y="596900"/>
            <a:ext cx="6094413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以一点为端点，画两条射线。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5350" y="3724910"/>
            <a:ext cx="8093075" cy="15544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从一点引出的两条射线可以组成</a:t>
            </a:r>
            <a:r>
              <a:rPr lang="zh-CN" altLang="en-US" sz="3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角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</a:p>
          <a:p>
            <a:pPr>
              <a:defRPr/>
            </a:pP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796" name="直接连接符 33795"/>
          <p:cNvSpPr>
            <a:spLocks noChangeShapeType="1"/>
          </p:cNvSpPr>
          <p:nvPr/>
        </p:nvSpPr>
        <p:spPr bwMode="auto">
          <a:xfrm flipV="1">
            <a:off x="2963863" y="1176338"/>
            <a:ext cx="1957387" cy="2070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5" name="直接连接符 33794"/>
          <p:cNvSpPr>
            <a:spLocks noChangeShapeType="1"/>
          </p:cNvSpPr>
          <p:nvPr/>
        </p:nvSpPr>
        <p:spPr bwMode="auto">
          <a:xfrm flipV="1">
            <a:off x="2963863" y="2593975"/>
            <a:ext cx="3571875" cy="652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5" name="椭圆 33793"/>
          <p:cNvSpPr>
            <a:spLocks noChangeArrowheads="1"/>
          </p:cNvSpPr>
          <p:nvPr/>
        </p:nvSpPr>
        <p:spPr bwMode="auto">
          <a:xfrm>
            <a:off x="2963863" y="3173413"/>
            <a:ext cx="73025" cy="73025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</a:pP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54238" y="3246438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C0000"/>
                </a:solidFill>
                <a:ea typeface="仿宋_GB2312" pitchFamily="49" charset="-122"/>
                <a:sym typeface="+mn-ea"/>
              </a:rPr>
              <a:t>顶点</a:t>
            </a:r>
            <a:endParaRPr lang="zh-CN" altLang="en-US" sz="24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327525" y="32004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2400" b="1">
                <a:solidFill>
                  <a:srgbClr val="CC0000"/>
                </a:solidFill>
                <a:ea typeface="仿宋_GB2312" pitchFamily="49" charset="-122"/>
                <a:sym typeface="+mn-ea"/>
              </a:rPr>
              <a:t>边</a:t>
            </a:r>
            <a:endParaRPr lang="zh-CN" altLang="en-US" sz="2400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422650" y="17018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C0000"/>
                </a:solidFill>
                <a:ea typeface="仿宋_GB2312" pitchFamily="49" charset="-122"/>
                <a:sym typeface="+mn-ea"/>
              </a:rPr>
              <a:t>边</a:t>
            </a:r>
            <a:endParaRPr lang="zh-CN" altLang="en-US" sz="2400"/>
          </a:p>
        </p:txBody>
      </p:sp>
      <p:pic>
        <p:nvPicPr>
          <p:cNvPr id="48139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EEF3FA"/>
              </a:clrFrom>
              <a:clrTo>
                <a:srgbClr val="EEF3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600" y="5280025"/>
            <a:ext cx="1360488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线形标注 2 12"/>
          <p:cNvSpPr/>
          <p:nvPr/>
        </p:nvSpPr>
        <p:spPr>
          <a:xfrm>
            <a:off x="2311400" y="4930775"/>
            <a:ext cx="4521200" cy="52863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61719"/>
              <a:gd name="adj6" fmla="val -2643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你能指出角的顶点和两条边吗？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78175" y="2789238"/>
            <a:ext cx="631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ym typeface="+mn-ea"/>
              </a:rPr>
              <a:t>）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29702"/>
          <p:cNvGrpSpPr>
            <a:grpSpLocks/>
          </p:cNvGrpSpPr>
          <p:nvPr/>
        </p:nvGrpSpPr>
        <p:grpSpPr bwMode="auto">
          <a:xfrm>
            <a:off x="847725" y="1243013"/>
            <a:ext cx="2159000" cy="1371600"/>
            <a:chOff x="839" y="1797"/>
            <a:chExt cx="1406" cy="864"/>
          </a:xfrm>
        </p:grpSpPr>
        <p:sp>
          <p:nvSpPr>
            <p:cNvPr id="49184" name="椭圆 29703"/>
            <p:cNvSpPr>
              <a:spLocks noChangeArrowheads="1"/>
            </p:cNvSpPr>
            <p:nvPr/>
          </p:nvSpPr>
          <p:spPr bwMode="auto">
            <a:xfrm>
              <a:off x="839" y="2615"/>
              <a:ext cx="46" cy="4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000000"/>
                </a:buClr>
              </a:pPr>
              <a:endParaRPr lang="zh-CN" altLang="en-US" sz="2400">
                <a:solidFill>
                  <a:srgbClr val="FF0000"/>
                </a:solidFill>
              </a:endParaRPr>
            </a:p>
          </p:txBody>
        </p:sp>
        <p:sp>
          <p:nvSpPr>
            <p:cNvPr id="49185" name="直接连接符 29704"/>
            <p:cNvSpPr>
              <a:spLocks noChangeShapeType="1"/>
            </p:cNvSpPr>
            <p:nvPr/>
          </p:nvSpPr>
          <p:spPr bwMode="auto">
            <a:xfrm flipV="1">
              <a:off x="885" y="2610"/>
              <a:ext cx="1360" cy="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6" name="直接连接符 29705"/>
            <p:cNvSpPr>
              <a:spLocks noChangeShapeType="1"/>
            </p:cNvSpPr>
            <p:nvPr/>
          </p:nvSpPr>
          <p:spPr bwMode="auto">
            <a:xfrm flipV="1">
              <a:off x="885" y="1797"/>
              <a:ext cx="1179" cy="8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154" name="文本框 1"/>
          <p:cNvSpPr txBox="1">
            <a:spLocks noChangeArrowheads="1"/>
          </p:cNvSpPr>
          <p:nvPr/>
        </p:nvSpPr>
        <p:spPr bwMode="auto">
          <a:xfrm>
            <a:off x="1111250" y="2249488"/>
            <a:ext cx="50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ym typeface="+mn-ea"/>
              </a:rPr>
              <a:t>）</a:t>
            </a:r>
          </a:p>
        </p:txBody>
      </p:sp>
      <p:sp>
        <p:nvSpPr>
          <p:cNvPr id="49155" name="文本框 2"/>
          <p:cNvSpPr txBox="1">
            <a:spLocks noChangeArrowheads="1"/>
          </p:cNvSpPr>
          <p:nvPr/>
        </p:nvSpPr>
        <p:spPr bwMode="auto">
          <a:xfrm>
            <a:off x="1393825" y="2176463"/>
            <a:ext cx="220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ym typeface="+mn-ea"/>
              </a:rPr>
              <a:t>1</a:t>
            </a:r>
            <a:endParaRPr lang="zh-CN" altLang="en-US" b="1"/>
          </a:p>
        </p:txBody>
      </p:sp>
      <p:sp>
        <p:nvSpPr>
          <p:cNvPr id="49156" name="文本框 3"/>
          <p:cNvSpPr txBox="1">
            <a:spLocks noChangeArrowheads="1"/>
          </p:cNvSpPr>
          <p:nvPr/>
        </p:nvSpPr>
        <p:spPr bwMode="auto">
          <a:xfrm>
            <a:off x="1068388" y="3032125"/>
            <a:ext cx="3095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8845" y="405130"/>
            <a:ext cx="516763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角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通常用符号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“∠”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表示。</a:t>
            </a:r>
            <a:endParaRPr lang="zh-CN" altLang="en-US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29715" name="组合 29714"/>
          <p:cNvGrpSpPr>
            <a:grpSpLocks/>
          </p:cNvGrpSpPr>
          <p:nvPr/>
        </p:nvGrpSpPr>
        <p:grpSpPr bwMode="auto">
          <a:xfrm>
            <a:off x="1125538" y="2878138"/>
            <a:ext cx="1674812" cy="519112"/>
            <a:chOff x="917" y="2926"/>
            <a:chExt cx="1055" cy="327"/>
          </a:xfrm>
        </p:grpSpPr>
        <p:sp>
          <p:nvSpPr>
            <p:cNvPr id="49179" name="文本框 29715"/>
            <p:cNvSpPr txBox="1">
              <a:spLocks noChangeArrowheads="1"/>
            </p:cNvSpPr>
            <p:nvPr/>
          </p:nvSpPr>
          <p:spPr bwMode="auto">
            <a:xfrm>
              <a:off x="917" y="2960"/>
              <a:ext cx="6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400" b="1">
                  <a:ea typeface="仿宋_GB2312" pitchFamily="49" charset="-122"/>
                </a:rPr>
                <a:t>记作：</a:t>
              </a:r>
            </a:p>
          </p:txBody>
        </p:sp>
        <p:grpSp>
          <p:nvGrpSpPr>
            <p:cNvPr id="49180" name="组合 29716"/>
            <p:cNvGrpSpPr>
              <a:grpSpLocks/>
            </p:cNvGrpSpPr>
            <p:nvPr/>
          </p:nvGrpSpPr>
          <p:grpSpPr bwMode="auto">
            <a:xfrm>
              <a:off x="1565" y="3053"/>
              <a:ext cx="181" cy="105"/>
              <a:chOff x="1610" y="3008"/>
              <a:chExt cx="181" cy="105"/>
            </a:xfrm>
          </p:grpSpPr>
          <p:sp>
            <p:nvSpPr>
              <p:cNvPr id="49182" name="直接连接符 29717"/>
              <p:cNvSpPr>
                <a:spLocks noChangeShapeType="1"/>
              </p:cNvSpPr>
              <p:nvPr/>
            </p:nvSpPr>
            <p:spPr bwMode="auto">
              <a:xfrm>
                <a:off x="1610" y="3113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3" name="直接连接符 29718"/>
              <p:cNvSpPr>
                <a:spLocks noChangeShapeType="1"/>
              </p:cNvSpPr>
              <p:nvPr/>
            </p:nvSpPr>
            <p:spPr bwMode="auto">
              <a:xfrm flipV="1">
                <a:off x="1610" y="3008"/>
                <a:ext cx="181" cy="1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81" name="文本框 29719"/>
            <p:cNvSpPr txBox="1">
              <a:spLocks noChangeArrowheads="1"/>
            </p:cNvSpPr>
            <p:nvPr/>
          </p:nvSpPr>
          <p:spPr bwMode="auto">
            <a:xfrm>
              <a:off x="1744" y="2926"/>
              <a:ext cx="2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en-US" altLang="zh-CN" sz="2800" b="1">
                  <a:latin typeface="仿宋_GB2312" pitchFamily="49" charset="-122"/>
                  <a:ea typeface="仿宋_GB2312" pitchFamily="49" charset="-122"/>
                </a:rPr>
                <a:t>1</a:t>
              </a:r>
            </a:p>
          </p:txBody>
        </p:sp>
      </p:grpSp>
      <p:grpSp>
        <p:nvGrpSpPr>
          <p:cNvPr id="29740" name="组合 29739"/>
          <p:cNvGrpSpPr>
            <a:grpSpLocks/>
          </p:cNvGrpSpPr>
          <p:nvPr/>
        </p:nvGrpSpPr>
        <p:grpSpPr bwMode="auto">
          <a:xfrm>
            <a:off x="1144588" y="3389313"/>
            <a:ext cx="1674812" cy="517525"/>
            <a:chOff x="879" y="3451"/>
            <a:chExt cx="1055" cy="326"/>
          </a:xfrm>
        </p:grpSpPr>
        <p:sp>
          <p:nvSpPr>
            <p:cNvPr id="49177" name="文本框 29721"/>
            <p:cNvSpPr txBox="1">
              <a:spLocks noChangeArrowheads="1"/>
            </p:cNvSpPr>
            <p:nvPr/>
          </p:nvSpPr>
          <p:spPr bwMode="auto">
            <a:xfrm>
              <a:off x="879" y="3456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400" b="1">
                  <a:ea typeface="仿宋_GB2312" pitchFamily="49" charset="-122"/>
                </a:rPr>
                <a:t>读作：</a:t>
              </a:r>
            </a:p>
          </p:txBody>
        </p:sp>
        <p:sp>
          <p:nvSpPr>
            <p:cNvPr id="49178" name="文本框 29722"/>
            <p:cNvSpPr txBox="1">
              <a:spLocks noChangeArrowheads="1"/>
            </p:cNvSpPr>
            <p:nvPr/>
          </p:nvSpPr>
          <p:spPr bwMode="auto">
            <a:xfrm>
              <a:off x="1407" y="3451"/>
              <a:ext cx="52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800" b="1">
                  <a:latin typeface="仿宋_GB2312" pitchFamily="49" charset="-122"/>
                  <a:ea typeface="仿宋_GB2312" pitchFamily="49" charset="-122"/>
                </a:rPr>
                <a:t>角</a:t>
              </a:r>
              <a:r>
                <a:rPr lang="en-US" altLang="zh-CN" sz="2800" b="1">
                  <a:latin typeface="仿宋_GB2312" pitchFamily="49" charset="-122"/>
                  <a:ea typeface="仿宋_GB2312" pitchFamily="49" charset="-122"/>
                </a:rPr>
                <a:t>1</a:t>
              </a:r>
            </a:p>
          </p:txBody>
        </p:sp>
      </p:grpSp>
      <p:grpSp>
        <p:nvGrpSpPr>
          <p:cNvPr id="49160" name="组合 29735"/>
          <p:cNvGrpSpPr>
            <a:grpSpLocks/>
          </p:cNvGrpSpPr>
          <p:nvPr/>
        </p:nvGrpSpPr>
        <p:grpSpPr bwMode="auto">
          <a:xfrm>
            <a:off x="5051425" y="1276350"/>
            <a:ext cx="3527425" cy="1401763"/>
            <a:chOff x="3198" y="1797"/>
            <a:chExt cx="2222" cy="883"/>
          </a:xfrm>
        </p:grpSpPr>
        <p:grpSp>
          <p:nvGrpSpPr>
            <p:cNvPr id="49171" name="组合 29706"/>
            <p:cNvGrpSpPr>
              <a:grpSpLocks/>
            </p:cNvGrpSpPr>
            <p:nvPr/>
          </p:nvGrpSpPr>
          <p:grpSpPr bwMode="auto">
            <a:xfrm>
              <a:off x="3198" y="1797"/>
              <a:ext cx="2222" cy="838"/>
              <a:chOff x="3198" y="1797"/>
              <a:chExt cx="2222" cy="838"/>
            </a:xfrm>
          </p:grpSpPr>
          <p:sp>
            <p:nvSpPr>
              <p:cNvPr id="49174" name="椭圆 29707"/>
              <p:cNvSpPr>
                <a:spLocks noChangeArrowheads="1"/>
              </p:cNvSpPr>
              <p:nvPr/>
            </p:nvSpPr>
            <p:spPr bwMode="auto">
              <a:xfrm>
                <a:off x="4468" y="2589"/>
                <a:ext cx="46" cy="4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buClr>
                    <a:srgbClr val="000000"/>
                  </a:buClr>
                </a:pPr>
                <a:endParaRPr lang="zh-CN" altLang="en-US" sz="2400">
                  <a:solidFill>
                    <a:srgbClr val="FF0000"/>
                  </a:solidFill>
                </a:endParaRPr>
              </a:p>
            </p:txBody>
          </p:sp>
          <p:sp>
            <p:nvSpPr>
              <p:cNvPr id="49175" name="直接连接符 29708"/>
              <p:cNvSpPr>
                <a:spLocks noChangeShapeType="1"/>
              </p:cNvSpPr>
              <p:nvPr/>
            </p:nvSpPr>
            <p:spPr bwMode="auto">
              <a:xfrm flipV="1">
                <a:off x="3198" y="2613"/>
                <a:ext cx="1270" cy="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6" name="直接连接符 29709"/>
              <p:cNvSpPr>
                <a:spLocks noChangeShapeType="1"/>
              </p:cNvSpPr>
              <p:nvPr/>
            </p:nvSpPr>
            <p:spPr bwMode="auto">
              <a:xfrm flipV="1">
                <a:off x="4513" y="1797"/>
                <a:ext cx="907" cy="80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72" name="文本框 29711"/>
            <p:cNvSpPr txBox="1">
              <a:spLocks noChangeArrowheads="1"/>
            </p:cNvSpPr>
            <p:nvPr/>
          </p:nvSpPr>
          <p:spPr bwMode="auto">
            <a:xfrm rot="-6921999">
              <a:off x="4290" y="2343"/>
              <a:ext cx="30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3200" b="1"/>
                <a:t>）</a:t>
              </a:r>
            </a:p>
          </p:txBody>
        </p:sp>
        <p:sp>
          <p:nvSpPr>
            <p:cNvPr id="49173" name="文本框 29713"/>
            <p:cNvSpPr txBox="1">
              <a:spLocks noChangeArrowheads="1"/>
            </p:cNvSpPr>
            <p:nvPr/>
          </p:nvSpPr>
          <p:spPr bwMode="auto">
            <a:xfrm>
              <a:off x="4301" y="2235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en-US" altLang="zh-CN" sz="2400"/>
                <a:t>2</a:t>
              </a:r>
            </a:p>
          </p:txBody>
        </p:sp>
      </p:grpSp>
      <p:grpSp>
        <p:nvGrpSpPr>
          <p:cNvPr id="29724" name="组合 29723"/>
          <p:cNvGrpSpPr>
            <a:grpSpLocks/>
          </p:cNvGrpSpPr>
          <p:nvPr/>
        </p:nvGrpSpPr>
        <p:grpSpPr bwMode="auto">
          <a:xfrm>
            <a:off x="5695950" y="2879725"/>
            <a:ext cx="1700213" cy="517525"/>
            <a:chOff x="3565" y="2894"/>
            <a:chExt cx="1055" cy="326"/>
          </a:xfrm>
        </p:grpSpPr>
        <p:sp>
          <p:nvSpPr>
            <p:cNvPr id="49166" name="文本框 29724"/>
            <p:cNvSpPr txBox="1">
              <a:spLocks noChangeArrowheads="1"/>
            </p:cNvSpPr>
            <p:nvPr/>
          </p:nvSpPr>
          <p:spPr bwMode="auto">
            <a:xfrm>
              <a:off x="3565" y="2928"/>
              <a:ext cx="6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400" b="1">
                  <a:ea typeface="仿宋_GB2312" pitchFamily="49" charset="-122"/>
                </a:rPr>
                <a:t>记作：</a:t>
              </a:r>
            </a:p>
          </p:txBody>
        </p:sp>
        <p:grpSp>
          <p:nvGrpSpPr>
            <p:cNvPr id="49167" name="组合 29725"/>
            <p:cNvGrpSpPr>
              <a:grpSpLocks/>
            </p:cNvGrpSpPr>
            <p:nvPr/>
          </p:nvGrpSpPr>
          <p:grpSpPr bwMode="auto">
            <a:xfrm>
              <a:off x="4213" y="3021"/>
              <a:ext cx="181" cy="105"/>
              <a:chOff x="1610" y="3008"/>
              <a:chExt cx="181" cy="105"/>
            </a:xfrm>
          </p:grpSpPr>
          <p:sp>
            <p:nvSpPr>
              <p:cNvPr id="49169" name="直接连接符 29726"/>
              <p:cNvSpPr>
                <a:spLocks noChangeShapeType="1"/>
              </p:cNvSpPr>
              <p:nvPr/>
            </p:nvSpPr>
            <p:spPr bwMode="auto">
              <a:xfrm>
                <a:off x="1610" y="3113"/>
                <a:ext cx="18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0" name="直接连接符 29727"/>
              <p:cNvSpPr>
                <a:spLocks noChangeShapeType="1"/>
              </p:cNvSpPr>
              <p:nvPr/>
            </p:nvSpPr>
            <p:spPr bwMode="auto">
              <a:xfrm flipV="1">
                <a:off x="1610" y="3008"/>
                <a:ext cx="181" cy="1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68" name="文本框 29728"/>
            <p:cNvSpPr txBox="1">
              <a:spLocks noChangeArrowheads="1"/>
            </p:cNvSpPr>
            <p:nvPr/>
          </p:nvSpPr>
          <p:spPr bwMode="auto">
            <a:xfrm>
              <a:off x="4392" y="2894"/>
              <a:ext cx="22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en-US" altLang="zh-CN" sz="2800" b="1">
                  <a:latin typeface="仿宋_GB2312" pitchFamily="49" charset="-122"/>
                  <a:ea typeface="仿宋_GB2312" pitchFamily="49" charset="-122"/>
                </a:rPr>
                <a:t>2</a:t>
              </a:r>
            </a:p>
          </p:txBody>
        </p:sp>
      </p:grpSp>
      <p:grpSp>
        <p:nvGrpSpPr>
          <p:cNvPr id="29730" name="组合 29729"/>
          <p:cNvGrpSpPr>
            <a:grpSpLocks/>
          </p:cNvGrpSpPr>
          <p:nvPr/>
        </p:nvGrpSpPr>
        <p:grpSpPr bwMode="auto">
          <a:xfrm>
            <a:off x="5694363" y="3367088"/>
            <a:ext cx="1636712" cy="517525"/>
            <a:chOff x="3578" y="3379"/>
            <a:chExt cx="965" cy="326"/>
          </a:xfrm>
        </p:grpSpPr>
        <p:sp>
          <p:nvSpPr>
            <p:cNvPr id="49164" name="文本框 29730"/>
            <p:cNvSpPr txBox="1">
              <a:spLocks noChangeArrowheads="1"/>
            </p:cNvSpPr>
            <p:nvPr/>
          </p:nvSpPr>
          <p:spPr bwMode="auto">
            <a:xfrm>
              <a:off x="3578" y="3398"/>
              <a:ext cx="6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400" b="1">
                  <a:ea typeface="仿宋_GB2312" pitchFamily="49" charset="-122"/>
                </a:rPr>
                <a:t>读作：</a:t>
              </a:r>
            </a:p>
          </p:txBody>
        </p:sp>
        <p:sp>
          <p:nvSpPr>
            <p:cNvPr id="49165" name="文本框 29731"/>
            <p:cNvSpPr txBox="1">
              <a:spLocks noChangeArrowheads="1"/>
            </p:cNvSpPr>
            <p:nvPr/>
          </p:nvSpPr>
          <p:spPr bwMode="auto">
            <a:xfrm>
              <a:off x="4118" y="3379"/>
              <a:ext cx="4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800" b="1">
                  <a:latin typeface="仿宋_GB2312" pitchFamily="49" charset="-122"/>
                  <a:ea typeface="仿宋_GB2312" pitchFamily="49" charset="-122"/>
                </a:rPr>
                <a:t>角</a:t>
              </a:r>
              <a:r>
                <a:rPr lang="en-US" altLang="zh-CN" sz="2800" b="1">
                  <a:latin typeface="仿宋_GB2312" pitchFamily="49" charset="-122"/>
                  <a:ea typeface="仿宋_GB2312" pitchFamily="49" charset="-122"/>
                </a:rPr>
                <a:t>2</a:t>
              </a: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77950" y="4330700"/>
            <a:ext cx="754221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FF3300"/>
                </a:solidFill>
                <a:ea typeface="黑体" pitchFamily="2" charset="-122"/>
                <a:sym typeface="+mn-ea"/>
              </a:rPr>
              <a:t>观察思考：</a:t>
            </a:r>
            <a:r>
              <a:rPr lang="zh-CN" altLang="en-US" sz="2800" b="1">
                <a:sym typeface="+mn-ea"/>
              </a:rPr>
              <a:t>角的大小与什么有关？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ym typeface="+mn-ea"/>
              </a:rPr>
              <a:t>是不是角的边越长，那么这个角也越大？</a:t>
            </a:r>
            <a:endParaRPr lang="zh-CN" altLang="en-US" sz="2800" b="1"/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 b="1"/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400" y="1192213"/>
            <a:ext cx="8462963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下面哪些是线段，哪些是射线？直线呢？</a:t>
            </a:r>
          </a:p>
        </p:txBody>
      </p:sp>
      <p:pic>
        <p:nvPicPr>
          <p:cNvPr id="5017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647700"/>
            <a:ext cx="14033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413" y="1931988"/>
            <a:ext cx="8235950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1143000" y="4762500"/>
            <a:ext cx="1684338" cy="99060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pPr algn="ctr">
              <a:defRPr/>
            </a:pP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④⑤</a:t>
            </a:r>
          </a:p>
          <a:p>
            <a:pPr>
              <a:defRPr/>
            </a:pPr>
            <a:endParaRPr lang="zh-CN" altLang="en-US" dirty="0"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592888" y="4762500"/>
            <a:ext cx="1684337" cy="99060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⑦</a:t>
            </a:r>
          </a:p>
        </p:txBody>
      </p:sp>
      <p:sp>
        <p:nvSpPr>
          <p:cNvPr id="8" name="椭圆 7"/>
          <p:cNvSpPr/>
          <p:nvPr/>
        </p:nvSpPr>
        <p:spPr>
          <a:xfrm>
            <a:off x="3908425" y="4762500"/>
            <a:ext cx="1685925" cy="99060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pPr algn="ctr">
              <a:defRPr/>
            </a:pP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①⑥</a:t>
            </a:r>
          </a:p>
          <a:p>
            <a:pPr algn="ctr">
              <a:defRPr/>
            </a:pP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sp>
        <p:nvSpPr>
          <p:cNvPr id="50183" name="文本框 8"/>
          <p:cNvSpPr txBox="1">
            <a:spLocks noChangeArrowheads="1"/>
          </p:cNvSpPr>
          <p:nvPr/>
        </p:nvSpPr>
        <p:spPr bwMode="auto">
          <a:xfrm>
            <a:off x="4251325" y="413385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+mn-ea"/>
              </a:rPr>
              <a:t>射线</a:t>
            </a:r>
            <a:endParaRPr lang="zh-CN" altLang="en-US" sz="2400"/>
          </a:p>
        </p:txBody>
      </p:sp>
      <p:sp>
        <p:nvSpPr>
          <p:cNvPr id="50184" name="文本框 9"/>
          <p:cNvSpPr txBox="1">
            <a:spLocks noChangeArrowheads="1"/>
          </p:cNvSpPr>
          <p:nvPr/>
        </p:nvSpPr>
        <p:spPr bwMode="auto">
          <a:xfrm>
            <a:off x="1587500" y="4133850"/>
            <a:ext cx="79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+mn-ea"/>
              </a:rPr>
              <a:t>线段</a:t>
            </a:r>
            <a:endParaRPr lang="zh-CN" altLang="en-US" sz="2400"/>
          </a:p>
        </p:txBody>
      </p:sp>
      <p:sp>
        <p:nvSpPr>
          <p:cNvPr id="50185" name="文本框 10"/>
          <p:cNvSpPr txBox="1">
            <a:spLocks noChangeArrowheads="1"/>
          </p:cNvSpPr>
          <p:nvPr/>
        </p:nvSpPr>
        <p:spPr bwMode="auto">
          <a:xfrm>
            <a:off x="6927850" y="4133850"/>
            <a:ext cx="79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Arial" charset="0"/>
                <a:sym typeface="+mn-ea"/>
              </a:rPr>
              <a:t>直线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1482725"/>
            <a:ext cx="8461375" cy="3994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判断：正确的打√，错的打</a:t>
            </a:r>
            <a:r>
              <a:rPr lang="en-US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×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、直线没有端点，射线有</a:t>
            </a:r>
            <a:r>
              <a:rPr lang="en-US" alt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个端点，线段                有两个端点。（  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、直线和射线都可以无限延长。（  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 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、直线比射线长。    （  </a:t>
            </a:r>
            <a:r>
              <a:rPr lang="en-US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、两条射线组成一个角（ </a:t>
            </a:r>
            <a:r>
              <a:rPr lang="en-US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 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1555" y="1550035"/>
            <a:ext cx="7344410" cy="457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谜语：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、有始有终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、有始无终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、无始无终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（打三种线）</a:t>
            </a:r>
            <a:endParaRPr lang="zh-CN" altLang="en-US" sz="40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/>
          <p:nvPr/>
        </p:nvSpPr>
        <p:spPr>
          <a:xfrm>
            <a:off x="539750" y="1611313"/>
            <a:ext cx="84248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今天这节课我们学习了哪些知识？你有哪些收获和体会？</a:t>
            </a:r>
          </a:p>
        </p:txBody>
      </p:sp>
      <p:sp>
        <p:nvSpPr>
          <p:cNvPr id="16387" name="TextBox 2"/>
          <p:cNvSpPr txBox="1"/>
          <p:nvPr/>
        </p:nvSpPr>
        <p:spPr>
          <a:xfrm>
            <a:off x="539750" y="746125"/>
            <a:ext cx="288131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课堂小结：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716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mtClean="0"/>
              <a:t>复习引入 </a:t>
            </a: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endParaRPr lang="zh-CN"/>
          </a:p>
          <a:p>
            <a:pPr marL="0" indent="0">
              <a:buFont typeface="Wingdings" pitchFamily="2" charset="2"/>
              <a:buNone/>
              <a:defRPr/>
            </a:pPr>
            <a:endParaRPr lang="zh-CN"/>
          </a:p>
          <a:p>
            <a:pPr marL="0" indent="0">
              <a:buFont typeface="Wingdings" pitchFamily="2" charset="2"/>
              <a:buNone/>
              <a:defRPr/>
            </a:pPr>
            <a:endParaRPr lang="zh-CN"/>
          </a:p>
          <a:p>
            <a:pPr marL="0" indent="0">
              <a:buFont typeface="Wingdings" pitchFamily="2" charset="2"/>
              <a:buNone/>
              <a:defRPr/>
            </a:pPr>
            <a:r>
              <a:rPr lang="zh-CN">
                <a:sym typeface="+mn-ea"/>
              </a:rPr>
              <a:t>这是什么图形？它有什么特点？</a:t>
            </a:r>
          </a:p>
          <a:p>
            <a:pPr marL="0" indent="0">
              <a:buFont typeface="Wingdings" pitchFamily="2" charset="2"/>
              <a:buNone/>
              <a:defRPr/>
            </a:pPr>
            <a:endParaRPr lang="zh-CN">
              <a:sym typeface="+mn-ea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线段是直的，有两个端点，有限长，可以测量长度。</a:t>
            </a:r>
          </a:p>
          <a:p>
            <a:pPr marL="0" indent="0">
              <a:buFont typeface="Wingdings" pitchFamily="2" charset="2"/>
              <a:buNone/>
              <a:defRPr/>
            </a:pPr>
            <a:endParaRPr lang="zh-CN"/>
          </a:p>
        </p:txBody>
      </p:sp>
      <p:sp>
        <p:nvSpPr>
          <p:cNvPr id="2" name="直接连接符 1"/>
          <p:cNvSpPr/>
          <p:nvPr/>
        </p:nvSpPr>
        <p:spPr>
          <a:xfrm flipV="1">
            <a:off x="665163" y="2324100"/>
            <a:ext cx="3354387" cy="1270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12775"/>
            <a:ext cx="539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496570" y="5773420"/>
            <a:ext cx="8388985" cy="6400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这些灯射出的光线都可以看作</a:t>
            </a: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射线</a:t>
            </a: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39939" name="图片 7" descr="图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8" y="1768475"/>
            <a:ext cx="9172576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线形标注 2 9"/>
          <p:cNvSpPr/>
          <p:nvPr/>
        </p:nvSpPr>
        <p:spPr>
          <a:xfrm>
            <a:off x="4606925" y="485775"/>
            <a:ext cx="3168650" cy="1150938"/>
          </a:xfrm>
          <a:prstGeom prst="borderCallout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这些灯射出的光线有什么特点呢？</a:t>
            </a:r>
          </a:p>
        </p:txBody>
      </p:sp>
      <p:sp>
        <p:nvSpPr>
          <p:cNvPr id="39941" name="文本框 10"/>
          <p:cNvSpPr txBox="1">
            <a:spLocks noChangeArrowheads="1"/>
          </p:cNvSpPr>
          <p:nvPr/>
        </p:nvSpPr>
        <p:spPr bwMode="auto">
          <a:xfrm>
            <a:off x="496888" y="717550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latin typeface="Arial" charset="0"/>
                <a:ea typeface="Arial Unicode MS"/>
                <a:cs typeface="Arial Unicode MS"/>
                <a:sym typeface="+mn-ea"/>
              </a:rPr>
              <a:t>1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l">
              <a:defRPr/>
            </a:pPr>
            <a:r>
              <a:rPr lang="zh-CN" altLang="en-US" sz="4800" dirty="0"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rPr>
              <a:t>把</a:t>
            </a:r>
            <a:r>
              <a:rPr lang="zh-CN" altLang="en-US" sz="4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rPr>
              <a:t>线段</a:t>
            </a:r>
            <a:r>
              <a:rPr lang="zh-CN" altLang="en-US" sz="4800" dirty="0"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rPr>
              <a:t>的一端无限延长，就得到一条射线。</a:t>
            </a:r>
            <a:endParaRPr sz="4800">
              <a:cs typeface="+mj-cs"/>
            </a:endParaRPr>
          </a:p>
        </p:txBody>
      </p:sp>
      <p:sp>
        <p:nvSpPr>
          <p:cNvPr id="4096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63" name="Picture 6" descr="QQ截图201410202032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2150" y="3998913"/>
            <a:ext cx="17811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QQ截图201410202034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7050" y="5019675"/>
            <a:ext cx="27813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484880" y="5523230"/>
            <a:ext cx="2363470" cy="7010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射线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>
              <a:defRPr/>
            </a:pPr>
            <a:r>
              <a:rPr lang="zh-CN" altLang="en-US" dirty="0"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rPr>
              <a:t>把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rPr>
              <a:t>线段</a:t>
            </a:r>
            <a:r>
              <a:rPr lang="zh-CN" altLang="en-US" dirty="0"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rPr>
              <a:t>的两端都无限延长，就得到一条直线。</a:t>
            </a:r>
            <a:endParaRPr lang="zh-CN" altLang="en-US">
              <a:cs typeface="+mj-cs"/>
            </a:endParaRPr>
          </a:p>
        </p:txBody>
      </p:sp>
      <p:sp>
        <p:nvSpPr>
          <p:cNvPr id="41986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1987" name="Picture 9" descr="QQ截图201410202032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7550" y="3976688"/>
            <a:ext cx="17811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 descr="QQ截图2014102020345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4791075"/>
            <a:ext cx="34385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3548380" y="5431155"/>
            <a:ext cx="1198880" cy="7010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40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直线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直接连接符 41989"/>
          <p:cNvSpPr>
            <a:spLocks noChangeShapeType="1"/>
          </p:cNvSpPr>
          <p:nvPr/>
        </p:nvSpPr>
        <p:spPr bwMode="auto">
          <a:xfrm flipV="1">
            <a:off x="1898650" y="2060575"/>
            <a:ext cx="2241550" cy="1588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0" name="直接连接符 41988"/>
          <p:cNvSpPr>
            <a:spLocks noChangeShapeType="1"/>
          </p:cNvSpPr>
          <p:nvPr/>
        </p:nvSpPr>
        <p:spPr bwMode="auto">
          <a:xfrm>
            <a:off x="4130675" y="2062163"/>
            <a:ext cx="2232025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1" name="椭圆 42002"/>
          <p:cNvSpPr>
            <a:spLocks noChangeArrowheads="1"/>
          </p:cNvSpPr>
          <p:nvPr/>
        </p:nvSpPr>
        <p:spPr bwMode="auto">
          <a:xfrm>
            <a:off x="2844800" y="1989138"/>
            <a:ext cx="142875" cy="142875"/>
          </a:xfrm>
          <a:prstGeom prst="ellipse">
            <a:avLst/>
          </a:prstGeom>
          <a:solidFill>
            <a:srgbClr val="FF3300"/>
          </a:solidFill>
          <a:ln w="317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2" name="椭圆 41990"/>
          <p:cNvSpPr>
            <a:spLocks noChangeArrowheads="1"/>
          </p:cNvSpPr>
          <p:nvPr/>
        </p:nvSpPr>
        <p:spPr bwMode="auto">
          <a:xfrm>
            <a:off x="4059238" y="1989138"/>
            <a:ext cx="142875" cy="142875"/>
          </a:xfrm>
          <a:prstGeom prst="ellipse">
            <a:avLst/>
          </a:prstGeom>
          <a:solidFill>
            <a:srgbClr val="FF3300"/>
          </a:solidFill>
          <a:ln w="317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013" name="组合 41991"/>
          <p:cNvGrpSpPr>
            <a:grpSpLocks/>
          </p:cNvGrpSpPr>
          <p:nvPr/>
        </p:nvGrpSpPr>
        <p:grpSpPr bwMode="auto">
          <a:xfrm>
            <a:off x="4059238" y="2927350"/>
            <a:ext cx="2303462" cy="142875"/>
            <a:chOff x="2557" y="1844"/>
            <a:chExt cx="1451" cy="90"/>
          </a:xfrm>
        </p:grpSpPr>
        <p:sp>
          <p:nvSpPr>
            <p:cNvPr id="43022" name="直接连接符 41992"/>
            <p:cNvSpPr>
              <a:spLocks noChangeShapeType="1"/>
            </p:cNvSpPr>
            <p:nvPr/>
          </p:nvSpPr>
          <p:spPr bwMode="auto">
            <a:xfrm>
              <a:off x="2602" y="1890"/>
              <a:ext cx="1406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3" name="椭圆 41993"/>
            <p:cNvSpPr>
              <a:spLocks noChangeArrowheads="1"/>
            </p:cNvSpPr>
            <p:nvPr/>
          </p:nvSpPr>
          <p:spPr bwMode="auto">
            <a:xfrm>
              <a:off x="2557" y="1844"/>
              <a:ext cx="90" cy="90"/>
            </a:xfrm>
            <a:prstGeom prst="ellipse">
              <a:avLst/>
            </a:prstGeom>
            <a:solidFill>
              <a:srgbClr val="FF3300"/>
            </a:solidFill>
            <a:ln w="317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14" name="组合 41994"/>
          <p:cNvGrpSpPr>
            <a:grpSpLocks/>
          </p:cNvGrpSpPr>
          <p:nvPr/>
        </p:nvGrpSpPr>
        <p:grpSpPr bwMode="auto">
          <a:xfrm>
            <a:off x="2835275" y="3862388"/>
            <a:ext cx="1366838" cy="142875"/>
            <a:chOff x="1786" y="2207"/>
            <a:chExt cx="861" cy="90"/>
          </a:xfrm>
        </p:grpSpPr>
        <p:sp>
          <p:nvSpPr>
            <p:cNvPr id="43019" name="直接连接符 41995"/>
            <p:cNvSpPr>
              <a:spLocks noChangeShapeType="1"/>
            </p:cNvSpPr>
            <p:nvPr/>
          </p:nvSpPr>
          <p:spPr bwMode="auto">
            <a:xfrm>
              <a:off x="1831" y="2253"/>
              <a:ext cx="771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0" name="椭圆 41996"/>
            <p:cNvSpPr>
              <a:spLocks noChangeArrowheads="1"/>
            </p:cNvSpPr>
            <p:nvPr/>
          </p:nvSpPr>
          <p:spPr bwMode="auto">
            <a:xfrm>
              <a:off x="2557" y="2207"/>
              <a:ext cx="90" cy="90"/>
            </a:xfrm>
            <a:prstGeom prst="ellipse">
              <a:avLst/>
            </a:prstGeom>
            <a:solidFill>
              <a:srgbClr val="FF3300"/>
            </a:solidFill>
            <a:ln w="317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1" name="椭圆 41997"/>
            <p:cNvSpPr>
              <a:spLocks noChangeArrowheads="1"/>
            </p:cNvSpPr>
            <p:nvPr/>
          </p:nvSpPr>
          <p:spPr bwMode="auto">
            <a:xfrm>
              <a:off x="1786" y="2207"/>
              <a:ext cx="90" cy="90"/>
            </a:xfrm>
            <a:prstGeom prst="ellipse">
              <a:avLst/>
            </a:prstGeom>
            <a:solidFill>
              <a:srgbClr val="FF3300"/>
            </a:solidFill>
            <a:ln w="317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15" name="文本框 3"/>
          <p:cNvSpPr txBox="1">
            <a:spLocks noChangeArrowheads="1"/>
          </p:cNvSpPr>
          <p:nvPr/>
        </p:nvSpPr>
        <p:spPr bwMode="auto">
          <a:xfrm>
            <a:off x="7324725" y="1773238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charset="0"/>
                <a:ea typeface="华文仿宋"/>
                <a:cs typeface="华文仿宋"/>
                <a:sym typeface="+mn-ea"/>
              </a:rPr>
              <a:t>直线</a:t>
            </a:r>
            <a:endParaRPr lang="zh-CN" altLang="en-US" sz="3200"/>
          </a:p>
        </p:txBody>
      </p:sp>
      <p:sp>
        <p:nvSpPr>
          <p:cNvPr id="43016" name="文本框 4"/>
          <p:cNvSpPr txBox="1">
            <a:spLocks noChangeArrowheads="1"/>
          </p:cNvSpPr>
          <p:nvPr/>
        </p:nvSpPr>
        <p:spPr bwMode="auto">
          <a:xfrm>
            <a:off x="7324725" y="2705100"/>
            <a:ext cx="100012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charset="0"/>
                <a:ea typeface="华文仿宋"/>
                <a:cs typeface="华文仿宋"/>
                <a:sym typeface="+mn-ea"/>
              </a:rPr>
              <a:t>射线</a:t>
            </a:r>
            <a:endParaRPr lang="zh-CN" altLang="en-US" sz="3200"/>
          </a:p>
        </p:txBody>
      </p:sp>
      <p:sp>
        <p:nvSpPr>
          <p:cNvPr id="43017" name="文本框 5"/>
          <p:cNvSpPr txBox="1">
            <a:spLocks noChangeArrowheads="1"/>
          </p:cNvSpPr>
          <p:nvPr/>
        </p:nvSpPr>
        <p:spPr bwMode="auto">
          <a:xfrm>
            <a:off x="4933950" y="3646488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charset="0"/>
                <a:ea typeface="华文仿宋"/>
                <a:cs typeface="华文仿宋"/>
                <a:sym typeface="+mn-ea"/>
              </a:rPr>
              <a:t>线段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47838" y="4873625"/>
            <a:ext cx="5899150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射线、线段都是直线的一部分。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550" y="363538"/>
            <a:ext cx="84709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观察</a:t>
            </a:r>
            <a:r>
              <a:rPr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射线、直线和线段</a:t>
            </a:r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，比一比，小组讨论，完成下表</a:t>
            </a:r>
            <a:r>
              <a:rPr lang="zh-CN" sz="3200"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9" name="表格 18"/>
          <p:cNvGraphicFramePr/>
          <p:nvPr/>
        </p:nvGraphicFramePr>
        <p:xfrm>
          <a:off x="57150" y="1719263"/>
          <a:ext cx="9029700" cy="3735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665"/>
                <a:gridCol w="2129790"/>
                <a:gridCol w="1933575"/>
                <a:gridCol w="3581400"/>
              </a:tblGrid>
              <a:tr h="934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名称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图形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端点数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长度是否可量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线段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射线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直线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b="1" i="1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ym typeface="+mn-ea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2020888" y="3219450"/>
            <a:ext cx="111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2020888" y="4110038"/>
            <a:ext cx="111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2020888" y="5003800"/>
            <a:ext cx="111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36550" y="5734050"/>
            <a:ext cx="1390650" cy="51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sz="2800" b="1" u="sng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相同点：</a:t>
            </a:r>
            <a:endParaRPr lang="zh-CN" altLang="en-US" sz="2800" b="1" u="sng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21100" y="2959100"/>
            <a:ext cx="1700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/>
              <a:t>两个端点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600700" y="2959100"/>
            <a:ext cx="343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ym typeface="+mn-ea"/>
              </a:rPr>
              <a:t>有限长，可以量长度</a:t>
            </a:r>
            <a:endParaRPr lang="zh-CN" altLang="en-US" sz="28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500688" y="3851275"/>
            <a:ext cx="3586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ym typeface="+mn-ea"/>
              </a:rPr>
              <a:t>无限长，不能量长度</a:t>
            </a:r>
            <a:endParaRPr lang="zh-CN" altLang="en-US" sz="280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00700" y="4743450"/>
            <a:ext cx="3386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ym typeface="+mn-ea"/>
              </a:rPr>
              <a:t>无限长，不能量长度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46500" y="4743450"/>
            <a:ext cx="1674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ym typeface="+mn-ea"/>
              </a:rPr>
              <a:t>没有端点</a:t>
            </a:r>
            <a:endParaRPr lang="zh-CN" altLang="en-US" sz="28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632200" y="3851275"/>
            <a:ext cx="178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ym typeface="+mn-ea"/>
              </a:rPr>
              <a:t>一个端点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1879600" y="5673725"/>
            <a:ext cx="184150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sz="3200" b="1" u="sng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都是直的</a:t>
            </a:r>
            <a:endParaRPr lang="zh-CN" altLang="en-US" sz="32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" grpId="0"/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wv1wdd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3349625"/>
            <a:ext cx="2354262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标注 14"/>
          <p:cNvSpPr/>
          <p:nvPr/>
        </p:nvSpPr>
        <p:spPr>
          <a:xfrm>
            <a:off x="2520950" y="3221038"/>
            <a:ext cx="4768850" cy="1089025"/>
          </a:xfrm>
          <a:prstGeom prst="wedgeRoundRectCallout">
            <a:avLst>
              <a:gd name="adj1" fmla="val 55555"/>
              <a:gd name="adj2" fmla="val -582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panose="02010609030101010101" pitchFamily="49" charset="-122"/>
                <a:sym typeface="+mn-ea"/>
              </a:rPr>
              <a:t>连接</a:t>
            </a:r>
            <a:r>
              <a:rPr lang="en-US" altLang="zh-CN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panose="02010609030101010101" pitchFamily="49" charset="-122"/>
                <a:sym typeface="+mn-ea"/>
              </a:rPr>
              <a:t>A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panose="02010609030101010101" pitchFamily="49" charset="-122"/>
                <a:sym typeface="+mn-ea"/>
              </a:rPr>
              <a:t>、</a:t>
            </a:r>
            <a:r>
              <a:rPr lang="en-US" altLang="zh-CN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panose="02010609030101010101" pitchFamily="49" charset="-122"/>
                <a:sym typeface="+mn-ea"/>
              </a:rPr>
              <a:t>B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panose="02010609030101010101" pitchFamily="49" charset="-122"/>
                <a:sym typeface="+mn-ea"/>
              </a:rPr>
              <a:t>两点的三条线，哪一条最短？</a:t>
            </a:r>
            <a:endParaRPr lang="en-US" altLang="zh-CN" sz="3200" b="1" dirty="0">
              <a:ea typeface="楷体_GB2312" panose="02010609030101010101" pitchFamily="49" charset="-122"/>
            </a:endParaRPr>
          </a:p>
        </p:txBody>
      </p:sp>
      <p:cxnSp>
        <p:nvCxnSpPr>
          <p:cNvPr id="16" name="直接连接符 15"/>
          <p:cNvCxnSpPr>
            <a:endCxn id="27" idx="4"/>
          </p:cNvCxnSpPr>
          <p:nvPr/>
        </p:nvCxnSpPr>
        <p:spPr>
          <a:xfrm flipV="1">
            <a:off x="2520950" y="1597025"/>
            <a:ext cx="2905125" cy="649288"/>
          </a:xfrm>
          <a:prstGeom prst="line">
            <a:avLst/>
          </a:prstGeom>
          <a:ln w="1905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 26"/>
          <p:cNvSpPr/>
          <p:nvPr/>
        </p:nvSpPr>
        <p:spPr>
          <a:xfrm>
            <a:off x="2520950" y="982663"/>
            <a:ext cx="2905125" cy="1263650"/>
          </a:xfrm>
          <a:custGeom>
            <a:avLst/>
            <a:gdLst>
              <a:gd name="connsiteX0" fmla="*/ 0 w 1504950"/>
              <a:gd name="connsiteY0" fmla="*/ 704850 h 704850"/>
              <a:gd name="connsiteX1" fmla="*/ 107950 w 1504950"/>
              <a:gd name="connsiteY1" fmla="*/ 311150 h 704850"/>
              <a:gd name="connsiteX2" fmla="*/ 323850 w 1504950"/>
              <a:gd name="connsiteY2" fmla="*/ 368300 h 704850"/>
              <a:gd name="connsiteX3" fmla="*/ 793750 w 1504950"/>
              <a:gd name="connsiteY3" fmla="*/ 0 h 704850"/>
              <a:gd name="connsiteX4" fmla="*/ 1504950 w 1504950"/>
              <a:gd name="connsiteY4" fmla="*/ 34290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950" h="704850">
                <a:moveTo>
                  <a:pt x="0" y="704850"/>
                </a:moveTo>
                <a:lnTo>
                  <a:pt x="107950" y="311150"/>
                </a:lnTo>
                <a:lnTo>
                  <a:pt x="323850" y="368300"/>
                </a:lnTo>
                <a:lnTo>
                  <a:pt x="793750" y="0"/>
                </a:lnTo>
                <a:lnTo>
                  <a:pt x="1504950" y="342900"/>
                </a:ln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2520950" y="1636713"/>
            <a:ext cx="2905125" cy="869950"/>
          </a:xfrm>
          <a:custGeom>
            <a:avLst/>
            <a:gdLst>
              <a:gd name="connsiteX0" fmla="*/ 0 w 1530350"/>
              <a:gd name="connsiteY0" fmla="*/ 361950 h 484525"/>
              <a:gd name="connsiteX1" fmla="*/ 984250 w 1530350"/>
              <a:gd name="connsiteY1" fmla="*/ 463550 h 484525"/>
              <a:gd name="connsiteX2" fmla="*/ 1530350 w 1530350"/>
              <a:gd name="connsiteY2" fmla="*/ 0 h 484525"/>
              <a:gd name="connsiteX3" fmla="*/ 1530350 w 1530350"/>
              <a:gd name="connsiteY3" fmla="*/ 0 h 48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0350" h="484525">
                <a:moveTo>
                  <a:pt x="0" y="361950"/>
                </a:moveTo>
                <a:cubicBezTo>
                  <a:pt x="364596" y="442912"/>
                  <a:pt x="729192" y="523875"/>
                  <a:pt x="984250" y="463550"/>
                </a:cubicBezTo>
                <a:cubicBezTo>
                  <a:pt x="1239308" y="403225"/>
                  <a:pt x="1530350" y="0"/>
                  <a:pt x="1530350" y="0"/>
                </a:cubicBezTo>
                <a:lnTo>
                  <a:pt x="1530350" y="0"/>
                </a:lnTo>
              </a:path>
            </a:pathLst>
          </a:cu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19" name="TextBox 21"/>
          <p:cNvSpPr txBox="1">
            <a:spLocks noChangeArrowheads="1"/>
          </p:cNvSpPr>
          <p:nvPr/>
        </p:nvSpPr>
        <p:spPr bwMode="auto">
          <a:xfrm>
            <a:off x="2066925" y="2466975"/>
            <a:ext cx="45402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Arial" charset="0"/>
              </a:rPr>
              <a:t>A</a:t>
            </a:r>
            <a:endParaRPr lang="zh-CN" altLang="en-US" sz="3200" b="1">
              <a:latin typeface="Arial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659438" y="1666875"/>
            <a:ext cx="347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Arial" charset="0"/>
                <a:sym typeface="+mn-ea"/>
              </a:rPr>
              <a:t>B</a:t>
            </a:r>
            <a:endParaRPr lang="zh-CN" altLang="en-US" sz="3200"/>
          </a:p>
        </p:txBody>
      </p:sp>
      <p:sp>
        <p:nvSpPr>
          <p:cNvPr id="13" name="椭圆 12"/>
          <p:cNvSpPr/>
          <p:nvPr/>
        </p:nvSpPr>
        <p:spPr>
          <a:xfrm>
            <a:off x="2520950" y="224631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49875" y="156051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14730" y="4571365"/>
            <a:ext cx="4645025" cy="5791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两点之间线段最短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14730" y="5150485"/>
            <a:ext cx="5950585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连接两点的线段的长度叫做这</a:t>
            </a:r>
            <a:r>
              <a:rPr lang="zh-CN" altLang="en-US" sz="3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两点间的距离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6" grpId="0" animBg="1"/>
      <p:bldP spid="4119" grpId="0"/>
      <p:bldP spid="12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7925" y="971550"/>
            <a:ext cx="4149725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57213" y="3851275"/>
            <a:ext cx="8029575" cy="1798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1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、图中</a:t>
            </a: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A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、</a:t>
            </a: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B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两点之间的距离是多少毫米？量一量，说一说。</a:t>
            </a:r>
          </a:p>
          <a:p>
            <a:pPr>
              <a:defRPr/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sym typeface="+mn-ea"/>
            </a:endParaRPr>
          </a:p>
          <a:p>
            <a:pPr>
              <a:defRPr/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2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、通过</a:t>
            </a: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A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、</a:t>
            </a: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B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两点还能画出其他线段吗？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Impact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Impact"/>
        <a:ea typeface="微软雅黑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WPS 演示</Application>
  <PresentationFormat>全屏显示(4:3)</PresentationFormat>
  <Paragraphs>77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Times New Roman</vt:lpstr>
      <vt:lpstr>宋体</vt:lpstr>
      <vt:lpstr>Arial</vt:lpstr>
      <vt:lpstr>Impact</vt:lpstr>
      <vt:lpstr>微软雅黑</vt:lpstr>
      <vt:lpstr>Wingdings</vt:lpstr>
      <vt:lpstr>Calibri</vt:lpstr>
      <vt:lpstr>+mn-ea</vt:lpstr>
      <vt:lpstr>Arial Unicode MS</vt:lpstr>
      <vt:lpstr>楷体</vt:lpstr>
      <vt:lpstr>华文仿宋</vt:lpstr>
      <vt:lpstr>楷体_GB2312</vt:lpstr>
      <vt:lpstr>仿宋</vt:lpstr>
      <vt:lpstr>仿宋_GB2312</vt:lpstr>
      <vt:lpstr>黑体</vt:lpstr>
      <vt:lpstr>默认设计模板</vt:lpstr>
      <vt:lpstr>1_Office 主题​​</vt:lpstr>
      <vt:lpstr>默认设计模板</vt:lpstr>
      <vt:lpstr>幻灯片 1</vt:lpstr>
      <vt:lpstr>复习引入 </vt:lpstr>
      <vt:lpstr>幻灯片 3</vt:lpstr>
      <vt:lpstr>把线段的一端无限延长，就得到一条射线。</vt:lpstr>
      <vt:lpstr>把线段的两端都无限延长，就得到一条直线。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zouendong</dc:creator>
  <cp:lastModifiedBy>微软用户</cp:lastModifiedBy>
  <cp:revision>94</cp:revision>
  <dcterms:created xsi:type="dcterms:W3CDTF">2011-07-13T18:55:00Z</dcterms:created>
  <dcterms:modified xsi:type="dcterms:W3CDTF">2017-05-10T02:14:27Z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