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9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9" r:id="rId12"/>
    <p:sldId id="267" r:id="rId13"/>
    <p:sldId id="268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B80F79-0EBC-45A4-A861-F58009F0FA18}" type="datetimeFigureOut">
              <a:rPr lang="zh-CN" altLang="en-US" smtClean="0"/>
              <a:pPr/>
              <a:t>2016/7/28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2717E-3FAD-4A03-9EF3-5EBE5B75CA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2717E-3FAD-4A03-9EF3-5EBE5B75CA6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EEE93-8AAF-4232-AF03-B57128F2B8D8}" type="datetimeFigureOut">
              <a:rPr lang="zh-CN" altLang="en-US" smtClean="0"/>
              <a:pPr/>
              <a:t>2016/7/28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6B23C-038E-45FA-8CD0-E145F3E1DC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EEE93-8AAF-4232-AF03-B57128F2B8D8}" type="datetimeFigureOut">
              <a:rPr lang="zh-CN" altLang="en-US" smtClean="0"/>
              <a:pPr/>
              <a:t>2016/7/28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6B23C-038E-45FA-8CD0-E145F3E1DC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EEE93-8AAF-4232-AF03-B57128F2B8D8}" type="datetimeFigureOut">
              <a:rPr lang="zh-CN" altLang="en-US" smtClean="0"/>
              <a:pPr/>
              <a:t>2016/7/28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6B23C-038E-45FA-8CD0-E145F3E1DC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EEE93-8AAF-4232-AF03-B57128F2B8D8}" type="datetimeFigureOut">
              <a:rPr lang="zh-CN" altLang="en-US" smtClean="0"/>
              <a:pPr/>
              <a:t>2016/7/28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6B23C-038E-45FA-8CD0-E145F3E1DC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EEE93-8AAF-4232-AF03-B57128F2B8D8}" type="datetimeFigureOut">
              <a:rPr lang="zh-CN" altLang="en-US" smtClean="0"/>
              <a:pPr/>
              <a:t>2016/7/28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6B23C-038E-45FA-8CD0-E145F3E1DC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EEE93-8AAF-4232-AF03-B57128F2B8D8}" type="datetimeFigureOut">
              <a:rPr lang="zh-CN" altLang="en-US" smtClean="0"/>
              <a:pPr/>
              <a:t>2016/7/28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6B23C-038E-45FA-8CD0-E145F3E1DC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EEE93-8AAF-4232-AF03-B57128F2B8D8}" type="datetimeFigureOut">
              <a:rPr lang="zh-CN" altLang="en-US" smtClean="0"/>
              <a:pPr/>
              <a:t>2016/7/28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6B23C-038E-45FA-8CD0-E145F3E1DC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EEE93-8AAF-4232-AF03-B57128F2B8D8}" type="datetimeFigureOut">
              <a:rPr lang="zh-CN" altLang="en-US" smtClean="0"/>
              <a:pPr/>
              <a:t>2016/7/28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6B23C-038E-45FA-8CD0-E145F3E1DC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EEE93-8AAF-4232-AF03-B57128F2B8D8}" type="datetimeFigureOut">
              <a:rPr lang="zh-CN" altLang="en-US" smtClean="0"/>
              <a:pPr/>
              <a:t>2016/7/28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6B23C-038E-45FA-8CD0-E145F3E1DC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EEE93-8AAF-4232-AF03-B57128F2B8D8}" type="datetimeFigureOut">
              <a:rPr lang="zh-CN" altLang="en-US" smtClean="0"/>
              <a:pPr/>
              <a:t>2016/7/28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6B23C-038E-45FA-8CD0-E145F3E1DC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EEE93-8AAF-4232-AF03-B57128F2B8D8}" type="datetimeFigureOut">
              <a:rPr lang="zh-CN" altLang="en-US" smtClean="0"/>
              <a:pPr/>
              <a:t>2016/7/28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6B23C-038E-45FA-8CD0-E145F3E1DC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3EEE93-8AAF-4232-AF03-B57128F2B8D8}" type="datetimeFigureOut">
              <a:rPr lang="zh-CN" altLang="en-US" smtClean="0"/>
              <a:pPr/>
              <a:t>2016/7/28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6B23C-038E-45FA-8CD0-E145F3E1DC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sus\Desktop\&#27818;&#27743;&#23567;&#23398;&#36164;&#28304;&#32593;_24&#31532;&#20108;&#21313;&#19977;&#35838;&#20551;&#22914;_2012122752422300_507.mp3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sus\Desktop\Icy%20-%20&#22812;&#30340;&#38050;&#29748;&#26354;&#20116;.mp3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r="531" b="2080"/>
          <a:stretch>
            <a:fillRect/>
          </a:stretch>
        </p:blipFill>
        <p:spPr bwMode="auto">
          <a:xfrm>
            <a:off x="238125" y="147638"/>
            <a:ext cx="8620155" cy="6424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7161" y="0"/>
            <a:ext cx="921886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42844" y="4572008"/>
            <a:ext cx="5214974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“我该怎么感谢你呢！”可怜的男人高兴地说。</a:t>
            </a:r>
            <a:endParaRPr lang="en-US" altLang="zh-CN" dirty="0" smtClean="0"/>
          </a:p>
          <a:p>
            <a:r>
              <a:rPr lang="zh-CN" altLang="en-US" dirty="0" smtClean="0"/>
              <a:t>“你救了我的孩子。快看！你的翅膀！”</a:t>
            </a:r>
            <a:endParaRPr lang="en-US" altLang="zh-CN" dirty="0" smtClean="0"/>
          </a:p>
          <a:p>
            <a:r>
              <a:rPr lang="zh-CN" altLang="en-US" dirty="0" smtClean="0"/>
              <a:t>就在拔下金羽毛的地方，长出了一根真的黑羽毛，如丝绸一般柔软。</a:t>
            </a:r>
            <a:endParaRPr lang="en-US" altLang="zh-CN" dirty="0" smtClean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7622"/>
            <a:ext cx="9107975" cy="6885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0" y="1643050"/>
            <a:ext cx="5072066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从那以后，我开始一点一点地把金羽毛送给别人，</a:t>
            </a:r>
            <a:endParaRPr lang="en-US" altLang="zh-CN" dirty="0" smtClean="0"/>
          </a:p>
          <a:p>
            <a:r>
              <a:rPr lang="zh-CN" altLang="en-US" dirty="0" smtClean="0"/>
              <a:t>黑羽毛便跟着长了出来。</a:t>
            </a:r>
            <a:endParaRPr lang="en-US" altLang="zh-CN" dirty="0" smtClean="0"/>
          </a:p>
          <a:p>
            <a:r>
              <a:rPr lang="zh-CN" altLang="en-US" dirty="0" smtClean="0"/>
              <a:t>我买了许多礼物：</a:t>
            </a:r>
            <a:endParaRPr lang="en-US" altLang="zh-CN" dirty="0" smtClean="0"/>
          </a:p>
          <a:p>
            <a:r>
              <a:rPr lang="zh-CN" altLang="en-US" dirty="0" smtClean="0"/>
              <a:t>三个新木偶，送给一位穷困的木偶艺人</a:t>
            </a:r>
            <a:r>
              <a:rPr lang="en-US" altLang="zh-CN" dirty="0" smtClean="0"/>
              <a:t>……</a:t>
            </a:r>
            <a:endParaRPr lang="zh-CN" altLang="en-US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549"/>
            <a:ext cx="9143999" cy="6882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500430" y="4429132"/>
            <a:ext cx="5429288" cy="923330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一架纺车，送给一位老婆婆纺线织围巾</a:t>
            </a:r>
            <a:r>
              <a:rPr lang="en-US" altLang="zh-CN" dirty="0" smtClean="0"/>
              <a:t>……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一个指南针，送给一位在大海里迷失方向的渔夫</a:t>
            </a:r>
            <a:r>
              <a:rPr lang="en-US" altLang="zh-CN" dirty="0" smtClean="0"/>
              <a:t>……</a:t>
            </a:r>
            <a:endParaRPr lang="zh-CN" alt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573"/>
            <a:ext cx="9143999" cy="6892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0" y="4071942"/>
            <a:ext cx="521494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当我把最后几根金羽毛送给一位美丽的新娘时，</a:t>
            </a:r>
            <a:endParaRPr lang="en-US" altLang="zh-CN" dirty="0" smtClean="0"/>
          </a:p>
          <a:p>
            <a:r>
              <a:rPr lang="zh-CN" altLang="en-US" dirty="0" smtClean="0"/>
              <a:t>我的翅膀已经像墨汁一样黑了。</a:t>
            </a:r>
            <a:endParaRPr lang="zh-CN" altLang="en-US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525"/>
            <a:ext cx="9143999" cy="6872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85720" y="1071546"/>
            <a:ext cx="4143404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我飞向朋友们晚上相聚的那棵大树。</a:t>
            </a:r>
            <a:endParaRPr lang="en-US" altLang="zh-CN" dirty="0" smtClean="0"/>
          </a:p>
          <a:p>
            <a:r>
              <a:rPr lang="zh-CN" altLang="en-US" dirty="0" smtClean="0"/>
              <a:t>他们会欢迎我吗？</a:t>
            </a:r>
            <a:endParaRPr lang="zh-CN" alt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501"/>
            <a:ext cx="9143999" cy="6862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357686" y="3929066"/>
            <a:ext cx="3571900" cy="2554545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他们高兴地唧唧喳喳叫起来。“现在你和我们是一样的。”他们说。我们全都紧紧地挤在一起。可是我太开心太兴奋了，怎么也睡不着。我想起手艺人的儿子、老婆婆、木偶艺人，还有别的那些我用金羽毛帮助过的人。“如今我的翅膀是黑色的，”我想，“可我还是和朋友们不一样。我们都是不同的。各自都有属于自己的回忆，和看不见的金色梦想。”</a:t>
            </a:r>
            <a:endParaRPr lang="zh-CN" altLang="en-US" sz="1600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横卷形 3"/>
          <p:cNvSpPr/>
          <p:nvPr/>
        </p:nvSpPr>
        <p:spPr>
          <a:xfrm>
            <a:off x="214282" y="357166"/>
            <a:ext cx="3071834" cy="1285884"/>
          </a:xfrm>
          <a:prstGeom prst="horizontalScroll">
            <a:avLst/>
          </a:prstGeom>
          <a:solidFill>
            <a:srgbClr val="92D050"/>
          </a:solidFill>
          <a:ln>
            <a:solidFill>
              <a:srgbClr val="00B0F0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  <a:softEdge rad="12700"/>
          </a:effectLst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你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问我答 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深度阅读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1857364"/>
            <a:ext cx="8143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2" action="ppaction://hlinksldjump"/>
              </a:rPr>
              <a:t>         </a:t>
            </a:r>
            <a:r>
              <a:rPr lang="en-US" altLang="zh-CN" sz="2400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2" action="ppaction://hlinksldjump"/>
              </a:rPr>
              <a:t>1</a:t>
            </a:r>
            <a:r>
              <a:rPr lang="zh-CN" alt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2" action="ppaction://hlinksldjump"/>
              </a:rPr>
              <a:t>、</a:t>
            </a:r>
            <a:r>
              <a:rPr lang="zh-CN" altLang="en-US" sz="2400" dirty="0">
                <a:solidFill>
                  <a:schemeClr val="tx2">
                    <a:lumMod val="60000"/>
                    <a:lumOff val="40000"/>
                  </a:schemeClr>
                </a:solidFill>
                <a:hlinkClick r:id="rId2" action="ppaction://hlinksldjump"/>
              </a:rPr>
              <a:t>蒂科有了金翅膀抑制不住内心的喜悦，在天空中飞了一个通宵，当他飞向朋友的时候，遇到的是朋友</a:t>
            </a:r>
            <a:r>
              <a:rPr lang="zh-CN" alt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2" action="ppaction://hlinksldjump"/>
              </a:rPr>
              <a:t>的冷落和抛弃，</a:t>
            </a:r>
            <a:r>
              <a:rPr lang="zh-CN" altLang="en-US" sz="2400" dirty="0">
                <a:solidFill>
                  <a:schemeClr val="tx2">
                    <a:lumMod val="60000"/>
                    <a:lumOff val="40000"/>
                  </a:schemeClr>
                </a:solidFill>
                <a:hlinkClick r:id="rId2" action="ppaction://hlinksldjump"/>
              </a:rPr>
              <a:t>这是为什么呢？</a:t>
            </a:r>
            <a:endParaRPr lang="zh-CN" altLang="en-US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2976" y="3214686"/>
            <a:ext cx="421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、你觉得蒂</a:t>
            </a:r>
            <a:r>
              <a:rPr lang="zh-CN" alt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科的</a:t>
            </a:r>
            <a:r>
              <a:rPr lang="zh-CN" alt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朋友怎么样？</a:t>
            </a:r>
            <a:endParaRPr lang="zh-CN" altLang="en-US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4071942"/>
            <a:ext cx="46490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zh-CN" alt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、为什么</a:t>
            </a:r>
            <a:r>
              <a:rPr lang="zh-CN" alt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蒂科要回到朋友身边</a:t>
            </a:r>
            <a:r>
              <a:rPr lang="zh-CN" alt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？</a:t>
            </a:r>
            <a:endParaRPr lang="zh-CN" altLang="en-US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4414" y="5000636"/>
            <a:ext cx="74190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4</a:t>
            </a:r>
            <a:r>
              <a:rPr lang="zh-CN" alt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、蒂</a:t>
            </a:r>
            <a:r>
              <a:rPr lang="zh-CN" alt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科跟自己的过去比，跟朋友们比有什么不同呢？</a:t>
            </a:r>
          </a:p>
        </p:txBody>
      </p:sp>
      <p:sp>
        <p:nvSpPr>
          <p:cNvPr id="9" name="矩形 8"/>
          <p:cNvSpPr/>
          <p:nvPr/>
        </p:nvSpPr>
        <p:spPr>
          <a:xfrm>
            <a:off x="5357818" y="3214686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他们是真正的朋友吗？</a:t>
            </a:r>
            <a:endParaRPr lang="zh-CN" altLang="en-US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73792" y="4071942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3" action="ppaction://hlinksldjump"/>
              </a:rPr>
              <a:t>难道朋友们没有优点吗？</a:t>
            </a:r>
            <a:endParaRPr lang="zh-CN" altLang="en-US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1538" y="5572140"/>
            <a:ext cx="7429552" cy="9541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dirty="0" smtClean="0"/>
              <a:t>我们都是不同的，各自都有属于自己的回忆，和看不见的金色梦想。</a:t>
            </a:r>
            <a:endParaRPr lang="zh-CN" altLang="en-US" sz="2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9746" y="726802"/>
            <a:ext cx="3262432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假如我有一枝</a:t>
            </a:r>
            <a:endParaRPr lang="en-US" altLang="zh-CN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</a:rPr>
              <a:t>马</a:t>
            </a:r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良的神笔，</a:t>
            </a:r>
            <a:endParaRPr lang="en-US" altLang="zh-CN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</a:rPr>
              <a:t>我</a:t>
            </a:r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要给窗前的小树</a:t>
            </a:r>
            <a:endParaRPr lang="en-US" altLang="zh-CN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</a:rPr>
              <a:t>画一</a:t>
            </a:r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个红红的太阳。</a:t>
            </a:r>
            <a:endParaRPr lang="en-US" altLang="zh-CN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让小树在冬天</a:t>
            </a:r>
            <a:endParaRPr lang="en-US" altLang="zh-CN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</a:rPr>
              <a:t>也</a:t>
            </a:r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能快活地成长，</a:t>
            </a:r>
            <a:endParaRPr lang="en-US" altLang="zh-CN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不会再寒冷的北风里</a:t>
            </a:r>
            <a:endParaRPr lang="en-US" altLang="zh-CN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</a:rPr>
              <a:t>缩</a:t>
            </a:r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着身子，轻轻叹息。</a:t>
            </a:r>
            <a:endParaRPr lang="en-US" altLang="zh-CN" sz="24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0394" y="3860866"/>
            <a:ext cx="3262432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假如我有一枝</a:t>
            </a:r>
            <a:endParaRPr lang="en-US" altLang="zh-CN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</a:rPr>
              <a:t>马</a:t>
            </a:r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良的神笔，</a:t>
            </a:r>
            <a:endParaRPr lang="en-US" altLang="zh-CN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</a:rPr>
              <a:t>我</a:t>
            </a:r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要给树上的小鸟</a:t>
            </a:r>
            <a:endParaRPr lang="en-US" altLang="zh-CN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画许多好吃的谷粒</a:t>
            </a:r>
            <a:endParaRPr lang="en-US" altLang="zh-CN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</a:rPr>
              <a:t>鸟</a:t>
            </a:r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妈妈再也不用</a:t>
            </a:r>
            <a:endParaRPr lang="en-US" altLang="zh-CN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到遥远的地方去寻食，</a:t>
            </a:r>
            <a:endParaRPr lang="en-US" altLang="zh-CN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</a:rPr>
              <a:t>让</a:t>
            </a:r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小鸟呆在家里</a:t>
            </a:r>
            <a:endParaRPr lang="en-US" altLang="zh-CN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</a:rPr>
              <a:t>苦苦</a:t>
            </a:r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等待，饿得哭泣。</a:t>
            </a:r>
            <a:endParaRPr lang="zh-CN" altLang="en-US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92720" y="681622"/>
            <a:ext cx="4515980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假如我有一枝</a:t>
            </a:r>
            <a:endParaRPr lang="en-US" altLang="zh-CN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</a:rPr>
              <a:t>马</a:t>
            </a:r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良的神笔，</a:t>
            </a:r>
            <a:endParaRPr lang="en-US" altLang="zh-CN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</a:rPr>
              <a:t>我</a:t>
            </a:r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一定给不幸的朋友西西</a:t>
            </a:r>
            <a:endParaRPr lang="en-US" altLang="zh-CN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画一双好腿，</a:t>
            </a:r>
            <a:endParaRPr lang="en-US" altLang="zh-CN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</a:rPr>
              <a:t>还</a:t>
            </a:r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他一个健康的身体。</a:t>
            </a:r>
            <a:endParaRPr lang="en-US" altLang="zh-CN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他</a:t>
            </a:r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再也不会</a:t>
            </a:r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只坐在屋里</a:t>
            </a:r>
            <a:endParaRPr lang="en-US" altLang="zh-CN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</a:rPr>
              <a:t>望</a:t>
            </a:r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着窗外的小树和飞燕，</a:t>
            </a:r>
            <a:endParaRPr lang="en-US" altLang="zh-CN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而是和我们一起</a:t>
            </a:r>
            <a:endParaRPr lang="en-US" altLang="zh-CN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在操场上奔跑，在草地上游戏。</a:t>
            </a:r>
            <a:endParaRPr lang="en-US" altLang="zh-CN" sz="24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02864" y="4322658"/>
            <a:ext cx="21707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假如我有一枝</a:t>
            </a:r>
            <a:endParaRPr lang="en-US" altLang="zh-CN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2400" b="1" dirty="0">
                <a:solidFill>
                  <a:schemeClr val="tx2">
                    <a:lumMod val="75000"/>
                  </a:schemeClr>
                </a:solidFill>
              </a:rPr>
              <a:t>马</a:t>
            </a:r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良的神笔</a:t>
            </a:r>
            <a:r>
              <a:rPr lang="en-US" altLang="zh-CN" sz="2400" b="1" dirty="0" smtClean="0">
                <a:solidFill>
                  <a:schemeClr val="tx2">
                    <a:lumMod val="75000"/>
                  </a:schemeClr>
                </a:solidFill>
              </a:rPr>
              <a:t>……</a:t>
            </a:r>
            <a:endParaRPr lang="zh-CN" altLang="en-US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rot="5400000">
            <a:off x="1071538" y="3643314"/>
            <a:ext cx="585791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917846" y="-21678"/>
            <a:ext cx="21242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假      如</a:t>
            </a:r>
            <a:endParaRPr lang="zh-CN" altLang="en-US" sz="40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沪江小学资源网_24第二十三课假如_2012122752422300_50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5214942" y="42860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600"/>
                            </p:stCondLst>
                            <p:childTnLst>
                              <p:par>
                                <p:cTn id="5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10824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  <p:bldP spid="7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143240" y="1142984"/>
            <a:ext cx="21242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假      如</a:t>
            </a:r>
            <a:endParaRPr lang="zh-CN" altLang="en-US" sz="4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波形 12"/>
          <p:cNvSpPr/>
          <p:nvPr/>
        </p:nvSpPr>
        <p:spPr>
          <a:xfrm>
            <a:off x="357158" y="142852"/>
            <a:ext cx="1571636" cy="928694"/>
          </a:xfrm>
          <a:prstGeom prst="wave">
            <a:avLst>
              <a:gd name="adj1" fmla="val 12500"/>
              <a:gd name="adj2" fmla="val 0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隶书" pitchFamily="49" charset="-122"/>
                <a:ea typeface="隶书" pitchFamily="49" charset="-122"/>
              </a:rPr>
              <a:t>练练手</a:t>
            </a:r>
            <a:endParaRPr lang="zh-CN" altLang="en-US" sz="3600" dirty="0">
              <a:solidFill>
                <a:schemeClr val="tx2">
                  <a:lumMod val="60000"/>
                  <a:lumOff val="40000"/>
                </a:schemeClr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4" name="Icy - 夜的钢琴曲五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5643570" y="1428736"/>
            <a:ext cx="304800" cy="304800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071670" y="2357430"/>
          <a:ext cx="4857784" cy="3000395"/>
        </p:xfrm>
        <a:graphic>
          <a:graphicData uri="http://schemas.openxmlformats.org/drawingml/2006/table">
            <a:tbl>
              <a:tblPr/>
              <a:tblGrid>
                <a:gridCol w="607223"/>
                <a:gridCol w="607223"/>
                <a:gridCol w="607223"/>
                <a:gridCol w="607223"/>
                <a:gridCol w="607223"/>
                <a:gridCol w="607223"/>
                <a:gridCol w="607223"/>
                <a:gridCol w="607223"/>
              </a:tblGrid>
              <a:tr h="4446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kern="100" dirty="0" smtClean="0">
                          <a:latin typeface="+mn-lt"/>
                          <a:ea typeface="+mn-ea"/>
                          <a:cs typeface="Times New Roman"/>
                        </a:rPr>
                        <a:t>假</a:t>
                      </a:r>
                      <a:endParaRPr lang="en-US" sz="2800" kern="100" dirty="0" smtClean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latin typeface="Calibri"/>
                          <a:ea typeface="宋体"/>
                          <a:cs typeface="Times New Roman"/>
                        </a:rPr>
                        <a:t>如</a:t>
                      </a:r>
                      <a:endParaRPr lang="en-US" sz="2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6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kern="100" dirty="0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7</a:t>
                      </a:r>
                      <a:endParaRPr lang="en-US" sz="2800" b="1" kern="100" dirty="0">
                        <a:solidFill>
                          <a:srgbClr val="FF000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800" b="1" kern="100" dirty="0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月</a:t>
                      </a:r>
                      <a:endParaRPr lang="en-US" sz="2800" b="1" kern="100" dirty="0">
                        <a:solidFill>
                          <a:srgbClr val="FF000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kern="100" dirty="0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28</a:t>
                      </a:r>
                      <a:endParaRPr lang="en-US" sz="2800" b="1" kern="100" dirty="0">
                        <a:solidFill>
                          <a:srgbClr val="FF000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800" b="1" kern="100" dirty="0" smtClean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日</a:t>
                      </a:r>
                      <a:endParaRPr lang="en-US" sz="2800" b="1" kern="100" dirty="0">
                        <a:solidFill>
                          <a:srgbClr val="FF000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800" b="1" kern="100" dirty="0" smtClean="0">
                          <a:solidFill>
                            <a:srgbClr val="00B0F0"/>
                          </a:solidFill>
                          <a:latin typeface="Calibri"/>
                          <a:ea typeface="宋体"/>
                          <a:cs typeface="Times New Roman"/>
                        </a:rPr>
                        <a:t>星</a:t>
                      </a:r>
                      <a:endParaRPr lang="en-US" sz="2800" b="1" kern="100" dirty="0">
                        <a:solidFill>
                          <a:srgbClr val="00B0F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800" b="1" kern="100" dirty="0" smtClean="0">
                          <a:solidFill>
                            <a:srgbClr val="00B0F0"/>
                          </a:solidFill>
                          <a:latin typeface="Calibri"/>
                          <a:ea typeface="宋体"/>
                          <a:cs typeface="Times New Roman"/>
                        </a:rPr>
                        <a:t>期</a:t>
                      </a:r>
                      <a:endParaRPr lang="en-US" sz="2800" b="1" kern="100" dirty="0">
                        <a:solidFill>
                          <a:srgbClr val="00B0F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800" b="1" kern="100" dirty="0" smtClean="0">
                          <a:solidFill>
                            <a:srgbClr val="00B0F0"/>
                          </a:solidFill>
                          <a:latin typeface="Calibri"/>
                          <a:ea typeface="宋体"/>
                          <a:cs typeface="Times New Roman"/>
                        </a:rPr>
                        <a:t>四</a:t>
                      </a:r>
                      <a:endParaRPr lang="en-US" sz="2800" b="1" kern="100" dirty="0">
                        <a:solidFill>
                          <a:srgbClr val="00B0F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800" b="1" kern="100" dirty="0" smtClean="0">
                          <a:solidFill>
                            <a:srgbClr val="00B050"/>
                          </a:solidFill>
                          <a:latin typeface="Calibri"/>
                          <a:ea typeface="宋体"/>
                          <a:cs typeface="Times New Roman"/>
                        </a:rPr>
                        <a:t>晴</a:t>
                      </a:r>
                      <a:endParaRPr lang="en-US" sz="2800" b="1" kern="100" dirty="0">
                        <a:solidFill>
                          <a:srgbClr val="00B05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6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latin typeface="Calibri"/>
                          <a:ea typeface="宋体"/>
                          <a:cs typeface="Times New Roman"/>
                        </a:rPr>
                        <a:t>假</a:t>
                      </a:r>
                      <a:endParaRPr lang="en-US" sz="2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latin typeface="Calibri"/>
                          <a:ea typeface="宋体"/>
                          <a:cs typeface="Times New Roman"/>
                        </a:rPr>
                        <a:t>如</a:t>
                      </a:r>
                      <a:endParaRPr lang="en-US" sz="2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latin typeface="Calibri"/>
                          <a:ea typeface="宋体"/>
                          <a:cs typeface="Times New Roman"/>
                        </a:rPr>
                        <a:t>还</a:t>
                      </a:r>
                      <a:endParaRPr lang="en-US" sz="2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latin typeface="Calibri"/>
                          <a:ea typeface="宋体"/>
                          <a:cs typeface="Times New Roman"/>
                        </a:rPr>
                        <a:t>有</a:t>
                      </a:r>
                      <a:endParaRPr lang="en-US" sz="2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latin typeface="+mn-lt"/>
                          <a:ea typeface="+mn-ea"/>
                          <a:cs typeface="Times New Roman"/>
                        </a:rPr>
                        <a:t>一</a:t>
                      </a:r>
                      <a:endParaRPr lang="en-US" sz="2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latin typeface="Calibri"/>
                          <a:ea typeface="宋体"/>
                          <a:cs typeface="Times New Roman"/>
                        </a:rPr>
                        <a:t>根</a:t>
                      </a:r>
                      <a:endParaRPr lang="en-US" sz="2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6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latin typeface="Calibri"/>
                          <a:ea typeface="宋体"/>
                          <a:cs typeface="Times New Roman"/>
                        </a:rPr>
                        <a:t>金</a:t>
                      </a:r>
                      <a:endParaRPr lang="en-US" sz="2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latin typeface="Calibri"/>
                          <a:ea typeface="宋体"/>
                          <a:cs typeface="Times New Roman"/>
                        </a:rPr>
                        <a:t>羽</a:t>
                      </a:r>
                      <a:endParaRPr lang="en-US" sz="2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latin typeface="Calibri"/>
                          <a:ea typeface="宋体"/>
                          <a:cs typeface="Times New Roman"/>
                        </a:rPr>
                        <a:t>毛</a:t>
                      </a:r>
                      <a:endParaRPr lang="en-US" sz="2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latin typeface="Calibri"/>
                          <a:ea typeface="宋体"/>
                          <a:cs typeface="Times New Roman"/>
                        </a:rPr>
                        <a:t>，</a:t>
                      </a:r>
                      <a:endParaRPr lang="en-US" sz="2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latin typeface="Calibri"/>
                          <a:ea typeface="宋体"/>
                          <a:cs typeface="Times New Roman"/>
                        </a:rPr>
                        <a:t>蒂</a:t>
                      </a:r>
                      <a:endParaRPr lang="en-US" sz="2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latin typeface="Calibri"/>
                          <a:ea typeface="宋体"/>
                          <a:cs typeface="Times New Roman"/>
                        </a:rPr>
                        <a:t>科</a:t>
                      </a:r>
                      <a:endParaRPr lang="en-US" sz="2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latin typeface="Calibri"/>
                          <a:ea typeface="宋体"/>
                          <a:cs typeface="Times New Roman"/>
                        </a:rPr>
                        <a:t>要</a:t>
                      </a:r>
                      <a:endParaRPr lang="en-US" sz="2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latin typeface="Calibri"/>
                          <a:ea typeface="宋体"/>
                          <a:cs typeface="Times New Roman"/>
                        </a:rPr>
                        <a:t>给</a:t>
                      </a:r>
                      <a:endParaRPr lang="en-US" sz="2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60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latin typeface="Calibri"/>
                          <a:ea typeface="宋体"/>
                          <a:cs typeface="Times New Roman"/>
                        </a:rPr>
                        <a:t>…</a:t>
                      </a:r>
                      <a:endParaRPr lang="en-US" sz="2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latin typeface="Calibri"/>
                          <a:ea typeface="宋体"/>
                          <a:cs typeface="Times New Roman"/>
                        </a:rPr>
                        <a:t>…</a:t>
                      </a:r>
                      <a:endParaRPr lang="en-US" sz="2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69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69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7849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571736" y="1071546"/>
            <a:ext cx="2071702" cy="4524315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很多年以前，我认识一只名叫蒂科的小鸟。他喜欢站在我的肩膀上，给我讲花啊、草啊，还有大树的事情。</a:t>
            </a:r>
            <a:endParaRPr lang="en-US" altLang="zh-CN" dirty="0" smtClean="0"/>
          </a:p>
          <a:p>
            <a:r>
              <a:rPr lang="zh-CN" altLang="en-US" dirty="0" smtClean="0"/>
              <a:t>     有</a:t>
            </a:r>
            <a:r>
              <a:rPr lang="zh-CN" altLang="en-US" dirty="0"/>
              <a:t>一</a:t>
            </a:r>
            <a:r>
              <a:rPr lang="zh-CN" altLang="en-US" dirty="0" smtClean="0"/>
              <a:t>回，蒂科讲了下面这个关于他自己的故事。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    </a:t>
            </a:r>
            <a:r>
              <a:rPr lang="zh-CN" altLang="en-US" b="1" dirty="0" smtClean="0"/>
              <a:t>我也不知道怎么回事，反正我小时是没有翅膀的。我像别的鸟一样，会唱歌，也会蹦跳，可是，我不会飞。</a:t>
            </a:r>
            <a:endParaRPr lang="zh-CN" altLang="en-US" b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91707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0" y="4071942"/>
            <a:ext cx="4857752" cy="2031325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幸运的是，朋友们都爱我。白天，他们在林间穿梭飞行；傍晚，他们给我带来浆果，还有从最高的枝头摘来的鲜嫩水果。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    我经常问自己：“为什么我不能像别的鸟那样飞？为什么我不能飞过树梢、直上蓝天，在乡村田野上空翱翔？”</a:t>
            </a:r>
            <a:endParaRPr lang="zh-CN" altLang="en-US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2597"/>
            <a:ext cx="9143999" cy="6902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28596" y="5357826"/>
            <a:ext cx="8610049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我还梦见我有一对强壮的金翅膀，                        带着我飞越远方那白雪皑皑的高山。</a:t>
            </a:r>
            <a:endParaRPr lang="zh-CN" alt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13" y="0"/>
            <a:ext cx="9133987" cy="6865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0" y="622257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</a:rPr>
              <a:t>        </a:t>
            </a:r>
            <a:r>
              <a:rPr lang="zh-CN" altLang="en-US" b="1" dirty="0" smtClean="0">
                <a:solidFill>
                  <a:schemeClr val="tx2"/>
                </a:solidFill>
              </a:rPr>
              <a:t>我想起了我的梦，于是用尽全力许下愿望</a:t>
            </a:r>
            <a:r>
              <a:rPr lang="en-US" altLang="zh-CN" b="1" dirty="0" smtClean="0">
                <a:solidFill>
                  <a:schemeClr val="tx2"/>
                </a:solidFill>
              </a:rPr>
              <a:t>——</a:t>
            </a:r>
            <a:r>
              <a:rPr lang="zh-CN" altLang="en-US" b="1" dirty="0" smtClean="0">
                <a:solidFill>
                  <a:schemeClr val="tx2"/>
                </a:solidFill>
              </a:rPr>
              <a:t>我要有一对金翅膀。突然，一道光芒闪过，我的背上长出了翅膀，一对金翅膀，在月光下微微地闪烁着。许愿鸟消失了。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        </a:t>
            </a:r>
            <a:r>
              <a:rPr lang="zh-CN" altLang="en-US" b="1" dirty="0" smtClean="0">
                <a:solidFill>
                  <a:schemeClr val="tx2"/>
                </a:solidFill>
              </a:rPr>
              <a:t>在一个夏夜，我被身旁的一阵响声惊醒了。一只奇怪的鸟站在我身后，他颜色淡淡的，就像一颗珍珠。“我是许愿鸟，”他说，“你许下一个愿望，它便会实现。”</a:t>
            </a:r>
            <a:endParaRPr lang="en-US" altLang="zh-CN" b="1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574"/>
            <a:ext cx="9121203" cy="6875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572000" y="214290"/>
            <a:ext cx="3500462" cy="1754326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我小心地展一展翅膀。我飞起来了，飞得比最高的树还要高。下面那一片片的花圃，看起来就像散布在田野的图章；小河像一条银色的项链，静静地躺在草地上。我很开心，一直飞到天明。</a:t>
            </a:r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47719"/>
            <a:ext cx="9143999" cy="6953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14282" y="3571876"/>
            <a:ext cx="4071966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可是，当朋友们看到我从空中俯冲而下时，他们皱起眉头对我说：“有了这对金翅膀，你觉得你比我们都强，是不是？你就想和别人不一样。”他们飞走了，再没说什么。</a:t>
            </a:r>
            <a:endParaRPr lang="zh-CN" altLang="en-US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501"/>
            <a:ext cx="9143999" cy="6862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85720" y="4572008"/>
            <a:ext cx="4286280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他们为什么要走？为什么要生气？</a:t>
            </a:r>
            <a:endParaRPr lang="en-US" altLang="zh-CN" dirty="0" smtClean="0"/>
          </a:p>
          <a:p>
            <a:r>
              <a:rPr lang="zh-CN" altLang="en-US" dirty="0" smtClean="0"/>
              <a:t>和别人不一样就不好吗？</a:t>
            </a:r>
            <a:endParaRPr lang="en-US" altLang="zh-CN" dirty="0" smtClean="0"/>
          </a:p>
          <a:p>
            <a:r>
              <a:rPr lang="zh-CN" altLang="en-US" dirty="0" smtClean="0"/>
              <a:t>我能飞得和老鹰一样高。</a:t>
            </a:r>
            <a:endParaRPr lang="en-US" altLang="zh-CN" dirty="0" smtClean="0"/>
          </a:p>
          <a:p>
            <a:r>
              <a:rPr lang="zh-CN" altLang="en-US" dirty="0" smtClean="0"/>
              <a:t>我有世界上最美的翅膀。</a:t>
            </a:r>
            <a:endParaRPr lang="en-US" altLang="zh-CN" dirty="0" smtClean="0"/>
          </a:p>
          <a:p>
            <a:r>
              <a:rPr lang="zh-CN" altLang="en-US" dirty="0" smtClean="0"/>
              <a:t>可是朋友们却离开了我。我非常孤独。</a:t>
            </a:r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935" y="0"/>
            <a:ext cx="9114065" cy="6880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0" y="4071942"/>
            <a:ext cx="2071670" cy="230832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一天，我看见一个男人坐在小屋前。</a:t>
            </a:r>
            <a:endParaRPr lang="en-US" altLang="zh-CN" dirty="0" smtClean="0"/>
          </a:p>
          <a:p>
            <a:r>
              <a:rPr lang="zh-CN" altLang="en-US" dirty="0" smtClean="0"/>
              <a:t>他是个编篮子的手艺人，身旁放着一大堆篮子。他的眼里正流着泪。我飞落到一根树枝上好跟他说话。</a:t>
            </a:r>
            <a:endParaRPr lang="en-US" altLang="zh-CN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2428860" y="4143380"/>
            <a:ext cx="3143272" cy="230832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“你为什么这么伤心？”我问他。“噢，小鸟啊，我的孩子病了，可是我很穷，买不起药，没法把他治好。”我想：“怎么才能帮助他呢？”突然我知道该怎么做了。“我要给他一根金羽毛。”</a:t>
            </a:r>
            <a:endParaRPr lang="zh-CN" altLang="en-US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1159</Words>
  <Application>Microsoft Office PowerPoint</Application>
  <PresentationFormat>全屏显示(4:3)</PresentationFormat>
  <Paragraphs>101</Paragraphs>
  <Slides>18</Slides>
  <Notes>1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asus</dc:creator>
  <cp:lastModifiedBy>asus</cp:lastModifiedBy>
  <cp:revision>26</cp:revision>
  <dcterms:created xsi:type="dcterms:W3CDTF">2016-07-12T22:49:55Z</dcterms:created>
  <dcterms:modified xsi:type="dcterms:W3CDTF">2016-07-28T03:30:24Z</dcterms:modified>
</cp:coreProperties>
</file>