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66" r:id="rId4"/>
    <p:sldId id="269" r:id="rId5"/>
    <p:sldId id="267" r:id="rId6"/>
    <p:sldId id="374" r:id="rId7"/>
    <p:sldId id="375" r:id="rId9"/>
    <p:sldId id="376" r:id="rId10"/>
    <p:sldId id="409" r:id="rId11"/>
    <p:sldId id="412" r:id="rId12"/>
    <p:sldId id="410" r:id="rId13"/>
    <p:sldId id="411" r:id="rId14"/>
    <p:sldId id="270" r:id="rId15"/>
    <p:sldId id="297" r:id="rId16"/>
    <p:sldId id="298" r:id="rId17"/>
    <p:sldId id="299" r:id="rId18"/>
    <p:sldId id="413" r:id="rId19"/>
    <p:sldId id="300" r:id="rId20"/>
    <p:sldId id="301" r:id="rId21"/>
    <p:sldId id="302" r:id="rId22"/>
    <p:sldId id="327" r:id="rId23"/>
    <p:sldId id="328" r:id="rId24"/>
    <p:sldId id="329" r:id="rId25"/>
    <p:sldId id="356" r:id="rId26"/>
    <p:sldId id="377" r:id="rId27"/>
    <p:sldId id="378" r:id="rId28"/>
    <p:sldId id="379" r:id="rId29"/>
    <p:sldId id="357" r:id="rId30"/>
    <p:sldId id="445" r:id="rId31"/>
    <p:sldId id="446" r:id="rId32"/>
    <p:sldId id="447" r:id="rId33"/>
    <p:sldId id="448" r:id="rId34"/>
    <p:sldId id="449" r:id="rId35"/>
    <p:sldId id="381" r:id="rId36"/>
    <p:sldId id="313" r:id="rId37"/>
    <p:sldId id="352" r:id="rId38"/>
    <p:sldId id="371" r:id="rId39"/>
    <p:sldId id="382" r:id="rId40"/>
    <p:sldId id="383" r:id="rId41"/>
    <p:sldId id="369" r:id="rId42"/>
    <p:sldId id="384" r:id="rId43"/>
    <p:sldId id="372" r:id="rId44"/>
    <p:sldId id="358" r:id="rId45"/>
    <p:sldId id="362" r:id="rId46"/>
    <p:sldId id="276" r:id="rId47"/>
    <p:sldId id="303" r:id="rId48"/>
  </p:sldIdLst>
  <p:sldSz cx="9144000" cy="51435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00"/>
    <a:srgbClr val="0000FF"/>
    <a:srgbClr val="99CC00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44"/>
    <p:restoredTop sz="97209"/>
  </p:normalViewPr>
  <p:slideViewPr>
    <p:cSldViewPr snapToGrid="0" showGuides="1">
      <p:cViewPr>
        <p:scale>
          <a:sx n="100" d="100"/>
          <a:sy n="100" d="100"/>
        </p:scale>
        <p:origin x="-798" y="-366"/>
      </p:cViewPr>
      <p:guideLst>
        <p:guide orient="horz" pos="1620"/>
        <p:guide pos="28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7163" y="365125"/>
            <a:ext cx="7088187" cy="128111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pPr lvl="0" fontAlgn="auto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auto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auto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auto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auto"/>
            <a:r>
              <a:rPr lang="zh-CN" altLang="en-US" strike="noStrike" noProof="1" dirty="0" smtClean="0"/>
              <a:t>第五级</a:t>
            </a:r>
            <a:endParaRPr 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BE728006-41F6-4F42-A095-18D26DBC239B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FDAE3190-0170-4C55-8CF1-8139C91BB3F0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38" descr="풍차2"/>
          <p:cNvPicPr>
            <a:picLocks noChangeAspect="1"/>
          </p:cNvPicPr>
          <p:nvPr userDrawn="1"/>
        </p:nvPicPr>
        <p:blipFill>
          <a:blip r:embed="rId4"/>
          <a:srcRect l="3889" r="2963" b="4402"/>
          <a:stretch>
            <a:fillRect/>
          </a:stretch>
        </p:blipFill>
        <p:spPr>
          <a:xfrm>
            <a:off x="4352925" y="3316288"/>
            <a:ext cx="4791075" cy="182721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jpeg"/><Relationship Id="rId2" Type="http://schemas.openxmlformats.org/officeDocument/2006/relationships/image" Target="../media/image52.GIF"/><Relationship Id="rId1" Type="http://schemas.openxmlformats.org/officeDocument/2006/relationships/hyperlink" Target="&#21319;&#26071;&#20202;&#24335;.wmv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486025" y="1663700"/>
            <a:ext cx="6572250" cy="1443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3375025" y="1709738"/>
            <a:ext cx="5292725" cy="777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10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升国旗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8" name="副标题 2"/>
          <p:cNvSpPr txBox="1"/>
          <p:nvPr/>
        </p:nvSpPr>
        <p:spPr bwMode="auto">
          <a:xfrm>
            <a:off x="5259388" y="2543175"/>
            <a:ext cx="2109788" cy="4365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R ·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一年级上册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14838" y="2490788"/>
            <a:ext cx="37988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7" name="Picture 7" descr="C:\Documents and Settings\Administrator\桌面\升国旗_副本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4379" cy="5143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83920" y="158115"/>
            <a:ext cx="7183755" cy="50292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>
                <a:latin typeface="楷体_GB2312" pitchFamily="49" charset="-122"/>
                <a:ea typeface="楷体_GB2312" pitchFamily="49" charset="-122"/>
                <a:sym typeface="+mn-ea"/>
              </a:rPr>
              <a:t>升</a:t>
            </a:r>
            <a:r>
              <a:rPr kumimoji="0" lang="zh-CN" altLang="en-US" sz="5400" b="1" i="0" u="none" strike="noStrike" kern="1200" cap="none" spc="120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国  旗   </a:t>
            </a:r>
            <a:r>
              <a:rPr lang="zh-CN" altLang="en-US" sz="5400" b="1" spc="12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中</a:t>
            </a:r>
            <a:endParaRPr lang="zh-CN" altLang="en-US" sz="5400" b="1" spc="120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spc="12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红  </a:t>
            </a:r>
            <a:r>
              <a:rPr kumimoji="0" lang="zh-CN" altLang="en-US" sz="5400" b="1" i="0" u="none" strike="noStrike" kern="1200" cap="none" spc="120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歌  起   么</a:t>
            </a:r>
            <a:endParaRPr kumimoji="0" lang="zh-CN" altLang="en-US" sz="5400" b="1" i="0" u="none" strike="noStrike" kern="1200" cap="none" spc="120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120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美  丽  立   正</a:t>
            </a:r>
            <a:endParaRPr kumimoji="0" lang="zh-CN" altLang="en-US" sz="5400" b="1" i="0" u="none" strike="noStrike" kern="1200" cap="none" spc="120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595" y="2004060"/>
            <a:ext cx="1433195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hónɡ</a:t>
            </a:r>
            <a:endParaRPr kumimoji="0" lang="en-US" altLang="zh-CN" sz="3600" b="1" i="0" u="none" strike="noStrike" kern="1200" cap="none" spc="0" normalizeH="0" baseline="0" noProof="0" dirty="0" err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2175" y="303530"/>
            <a:ext cx="1433195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ɡuó</a:t>
            </a:r>
            <a:endParaRPr kumimoji="0" lang="en-US" altLang="zh-CN" sz="3600" b="1" i="0" u="none" strike="noStrike" kern="1200" cap="none" spc="0" normalizeH="0" baseline="0" noProof="0" dirty="0" err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2450" y="382905"/>
            <a:ext cx="1001395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qí</a:t>
            </a:r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8585" y="2004060"/>
            <a:ext cx="946785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ɡē</a:t>
            </a:r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5395" y="382905"/>
            <a:ext cx="1894205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zhōnɡ</a:t>
            </a:r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6220" y="382905"/>
            <a:ext cx="209931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shēnɡ</a:t>
            </a:r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8945" y="2004060"/>
            <a:ext cx="110490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qǐ</a:t>
            </a:r>
            <a:endParaRPr kumimoji="0" lang="en-US" altLang="zh-CN" sz="3600" b="1" i="0" u="none" strike="noStrike" kern="1200" cap="none" spc="0" normalizeH="0" baseline="0" noProof="0" dirty="0" err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3920" y="3670935"/>
            <a:ext cx="89789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měi</a:t>
            </a:r>
            <a:endParaRPr kumimoji="0" lang="en-US" altLang="zh-CN" sz="3600" b="1" i="0" u="none" strike="noStrike" kern="1200" cap="none" spc="0" normalizeH="0" baseline="0" noProof="0" dirty="0" err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60870" y="2004060"/>
            <a:ext cx="64389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me</a:t>
            </a:r>
            <a:endParaRPr kumimoji="0" lang="en-US" altLang="zh-CN" sz="36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63470" y="3670935"/>
            <a:ext cx="123190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lì</a:t>
            </a:r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26535" y="3580765"/>
            <a:ext cx="1231900" cy="6400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  </a:t>
            </a:r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lì</a:t>
            </a:r>
            <a:endParaRPr kumimoji="0" lang="en-US" altLang="zh-CN" sz="3600" b="1" i="0" u="none" strike="noStrike" kern="1200" cap="none" spc="0" normalizeH="0" baseline="0" noProof="0" dirty="0" err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69075" y="3670935"/>
            <a:ext cx="1614805" cy="6400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 b="1" noProof="0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zhènɡ</a:t>
            </a:r>
            <a:r>
              <a:rPr lang="en-US" altLang="zh-CN" sz="3600" b="1" noProof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</a:t>
            </a:r>
            <a:endParaRPr lang="en-US" altLang="zh-CN" sz="3600" b="1" noProof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83920" y="158115"/>
            <a:ext cx="7183755" cy="50292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>
                <a:latin typeface="楷体_GB2312" pitchFamily="49" charset="-122"/>
                <a:ea typeface="楷体_GB2312" pitchFamily="49" charset="-122"/>
                <a:sym typeface="+mn-ea"/>
              </a:rPr>
              <a:t>升</a:t>
            </a:r>
            <a:r>
              <a:rPr kumimoji="0" lang="zh-CN" altLang="en-US" sz="5400" b="1" i="0" u="none" strike="noStrike" kern="1200" cap="none" spc="120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国  旗   </a:t>
            </a:r>
            <a:r>
              <a:rPr lang="zh-CN" altLang="en-US" sz="5400" b="1" spc="12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中</a:t>
            </a:r>
            <a:endParaRPr lang="zh-CN" altLang="en-US" sz="5400" b="1" spc="1200" noProof="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 b="1" spc="1200" noProof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红  </a:t>
            </a:r>
            <a:r>
              <a:rPr kumimoji="0" lang="zh-CN" altLang="en-US" sz="5400" b="1" i="0" u="none" strike="noStrike" kern="1200" cap="none" spc="120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歌  起   么</a:t>
            </a:r>
            <a:endParaRPr kumimoji="0" lang="zh-CN" altLang="en-US" sz="5400" b="1" i="0" u="none" strike="noStrike" kern="1200" cap="none" spc="120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120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美  丽  立   正</a:t>
            </a:r>
            <a:endParaRPr kumimoji="0" lang="zh-CN" altLang="en-US" sz="5400" b="1" i="0" u="none" strike="noStrike" kern="1200" cap="none" spc="120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14338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字词学习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98663" y="952500"/>
            <a:ext cx="1930400" cy="2008188"/>
            <a:chOff x="317986" y="1627530"/>
            <a:chExt cx="1930631" cy="2008188"/>
          </a:xfrm>
        </p:grpSpPr>
        <p:pic>
          <p:nvPicPr>
            <p:cNvPr id="1434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2" name="TextBox 4"/>
            <p:cNvSpPr txBox="1"/>
            <p:nvPr/>
          </p:nvSpPr>
          <p:spPr>
            <a:xfrm>
              <a:off x="410292" y="1627530"/>
              <a:ext cx="1838325" cy="19389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中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46300" y="219075"/>
            <a:ext cx="17399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463" y="768350"/>
            <a:ext cx="2632075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703638" y="55563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650" y="3138488"/>
            <a:ext cx="2743200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8650" y="3509963"/>
            <a:ext cx="5019675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7063" y="4138613"/>
            <a:ext cx="5953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693863" y="709613"/>
            <a:ext cx="1887537" cy="2008187"/>
            <a:chOff x="317986" y="1627530"/>
            <a:chExt cx="1887537" cy="2008188"/>
          </a:xfrm>
        </p:grpSpPr>
        <p:pic>
          <p:nvPicPr>
            <p:cNvPr id="1536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TextBox 4"/>
            <p:cNvSpPr txBox="1"/>
            <p:nvPr/>
          </p:nvSpPr>
          <p:spPr>
            <a:xfrm>
              <a:off x="353137" y="16275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五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82813" y="28575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825" y="830263"/>
            <a:ext cx="4111625" cy="1893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188" y="3067050"/>
            <a:ext cx="272415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7663" y="3438525"/>
            <a:ext cx="5057775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8138" y="4052888"/>
            <a:ext cx="5524500" cy="60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579563" y="798513"/>
            <a:ext cx="1887537" cy="1970087"/>
            <a:chOff x="317986" y="1665630"/>
            <a:chExt cx="1887537" cy="1970088"/>
          </a:xfrm>
        </p:grpSpPr>
        <p:pic>
          <p:nvPicPr>
            <p:cNvPr id="1638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4"/>
            <p:cNvSpPr txBox="1"/>
            <p:nvPr/>
          </p:nvSpPr>
          <p:spPr>
            <a:xfrm>
              <a:off x="343600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立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030413" y="50800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3" y="415925"/>
            <a:ext cx="2833687" cy="2360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963" y="2986088"/>
            <a:ext cx="323850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913" y="3419475"/>
            <a:ext cx="5200650" cy="514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5438" y="4038600"/>
            <a:ext cx="6067425" cy="110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87488" y="862013"/>
            <a:ext cx="1901825" cy="1970087"/>
            <a:chOff x="317986" y="1665630"/>
            <a:chExt cx="1902056" cy="1970088"/>
          </a:xfrm>
        </p:grpSpPr>
        <p:pic>
          <p:nvPicPr>
            <p:cNvPr id="1741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TextBox 4"/>
            <p:cNvSpPr txBox="1"/>
            <p:nvPr/>
          </p:nvSpPr>
          <p:spPr>
            <a:xfrm>
              <a:off x="3817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正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01788" y="114300"/>
            <a:ext cx="17399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404813"/>
            <a:ext cx="3000375" cy="250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000375"/>
            <a:ext cx="3305175" cy="34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433763"/>
            <a:ext cx="5172075" cy="54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4038600"/>
            <a:ext cx="6048375" cy="110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12900" y="620713"/>
            <a:ext cx="575945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五星红旗，我们的国旗。国歌声中，徐徐升起。迎风飘扬，多么美丽。向着国旗，我们立正。望着国旗，我们敬礼。</a:t>
            </a:r>
            <a:endParaRPr kumimoji="0" lang="en-US" altLang="zh-CN" sz="28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6688" y="119063"/>
            <a:ext cx="6572250" cy="458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men  de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piāo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duō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me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měi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wànɡ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lǐ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组合 4"/>
          <p:cNvGrpSpPr/>
          <p:nvPr/>
        </p:nvGrpSpPr>
        <p:grpSpPr>
          <a:xfrm>
            <a:off x="1784350" y="1360488"/>
            <a:ext cx="1887538" cy="2008187"/>
            <a:chOff x="317986" y="1627530"/>
            <a:chExt cx="1887537" cy="2008188"/>
          </a:xfrm>
        </p:grpSpPr>
        <p:pic>
          <p:nvPicPr>
            <p:cNvPr id="1945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59" name="TextBox 4"/>
            <p:cNvSpPr txBox="1"/>
            <p:nvPr/>
          </p:nvSpPr>
          <p:spPr>
            <a:xfrm>
              <a:off x="324558" y="16275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升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74850" y="650875"/>
            <a:ext cx="17399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55260" y="3299778"/>
            <a:ext cx="23749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shēnɡ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升  起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2" name="TextBox 10"/>
          <p:cNvSpPr txBox="1"/>
          <p:nvPr/>
        </p:nvSpPr>
        <p:spPr>
          <a:xfrm>
            <a:off x="3554413" y="239713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2813" y="754063"/>
            <a:ext cx="3240087" cy="2544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4"/>
          <p:cNvGrpSpPr/>
          <p:nvPr/>
        </p:nvGrpSpPr>
        <p:grpSpPr>
          <a:xfrm>
            <a:off x="1784350" y="1341438"/>
            <a:ext cx="1901825" cy="2027237"/>
            <a:chOff x="317986" y="1608480"/>
            <a:chExt cx="1902056" cy="2027238"/>
          </a:xfrm>
        </p:grpSpPr>
        <p:pic>
          <p:nvPicPr>
            <p:cNvPr id="2048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TextBox 4"/>
            <p:cNvSpPr txBox="1"/>
            <p:nvPr/>
          </p:nvSpPr>
          <p:spPr>
            <a:xfrm>
              <a:off x="381717" y="160848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国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79638" y="673100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6850" y="3368675"/>
            <a:ext cx="170497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国 旗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613" y="1193800"/>
            <a:ext cx="3000375" cy="195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组合 4"/>
          <p:cNvGrpSpPr/>
          <p:nvPr/>
        </p:nvGrpSpPr>
        <p:grpSpPr>
          <a:xfrm>
            <a:off x="1784350" y="1398588"/>
            <a:ext cx="1887538" cy="1970087"/>
            <a:chOff x="317986" y="1665630"/>
            <a:chExt cx="1887537" cy="1970088"/>
          </a:xfrm>
        </p:grpSpPr>
        <p:pic>
          <p:nvPicPr>
            <p:cNvPr id="2150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7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旗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17763" y="568325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35588" y="3503613"/>
            <a:ext cx="142557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zhì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旗 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6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163" y="692150"/>
            <a:ext cx="3084512" cy="248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512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学习目标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6088" y="1150938"/>
            <a:ext cx="8388350" cy="2438400"/>
            <a:chOff x="446088" y="1150938"/>
            <a:chExt cx="8388350" cy="2439129"/>
          </a:xfrm>
        </p:grpSpPr>
        <p:sp>
          <p:nvSpPr>
            <p:cNvPr id="5125" name="文本框 4"/>
            <p:cNvSpPr txBox="1"/>
            <p:nvPr/>
          </p:nvSpPr>
          <p:spPr>
            <a:xfrm>
              <a:off x="446088" y="1150938"/>
              <a:ext cx="8388350" cy="243912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t">
              <a:spAutoFit/>
            </a:bodyPr>
            <a:p>
              <a:pPr lvl="0" inden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会认“升、国”等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11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个生字，会写“中、五、立、正”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个生字。认识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个偏旁“囗、纟、 ”。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（重点）</a:t>
              </a:r>
              <a:endPara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 inden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正确、流利地朗读课文。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（重点）</a:t>
              </a:r>
              <a:endPara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lvl="0" indent="0">
                <a:lnSpc>
                  <a:spcPct val="150000"/>
                </a:lnSpc>
                <a:spcBef>
                  <a:spcPts val="600"/>
                </a:spcBef>
              </a:pP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培养热爱祖国、热爱五星红旗的思想。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（难点）</a:t>
              </a:r>
              <a:endPara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5126" name="Picture 9" descr="C:\Documents and Settings\Administrator\桌面\sy4_副本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87863" y="1890660"/>
              <a:ext cx="304800" cy="2889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3" name="组合 4"/>
          <p:cNvGrpSpPr/>
          <p:nvPr/>
        </p:nvGrpSpPr>
        <p:grpSpPr>
          <a:xfrm>
            <a:off x="1555750" y="1398588"/>
            <a:ext cx="1901825" cy="1970087"/>
            <a:chOff x="317986" y="1665630"/>
            <a:chExt cx="1902056" cy="1970088"/>
          </a:xfrm>
        </p:grpSpPr>
        <p:pic>
          <p:nvPicPr>
            <p:cNvPr id="2355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TextBox 4"/>
            <p:cNvSpPr txBox="1"/>
            <p:nvPr/>
          </p:nvSpPr>
          <p:spPr>
            <a:xfrm>
              <a:off x="3817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红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58950" y="615950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54638" y="3071813"/>
            <a:ext cx="18462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hónɡ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sè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红  色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063" y="701675"/>
            <a:ext cx="3403600" cy="2338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1" name="组合 4"/>
          <p:cNvGrpSpPr/>
          <p:nvPr/>
        </p:nvGrpSpPr>
        <p:grpSpPr>
          <a:xfrm>
            <a:off x="1285875" y="1311275"/>
            <a:ext cx="1919288" cy="2017713"/>
            <a:chOff x="286467" y="1618005"/>
            <a:chExt cx="1919056" cy="2017713"/>
          </a:xfrm>
        </p:grpSpPr>
        <p:pic>
          <p:nvPicPr>
            <p:cNvPr id="2560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3" name="TextBox 4"/>
            <p:cNvSpPr txBox="1"/>
            <p:nvPr/>
          </p:nvSpPr>
          <p:spPr>
            <a:xfrm>
              <a:off x="286467" y="1618005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歌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57375" y="611188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5038" y="3249613"/>
            <a:ext cx="21891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chànɡ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唱  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64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838" y="209550"/>
            <a:ext cx="2595562" cy="302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4"/>
          <p:cNvGrpSpPr/>
          <p:nvPr/>
        </p:nvGrpSpPr>
        <p:grpSpPr>
          <a:xfrm>
            <a:off x="1400175" y="1382713"/>
            <a:ext cx="1887538" cy="1970087"/>
            <a:chOff x="317986" y="1665630"/>
            <a:chExt cx="1887537" cy="1970088"/>
          </a:xfrm>
        </p:grpSpPr>
        <p:pic>
          <p:nvPicPr>
            <p:cNvPr id="2765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1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起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009775" y="625475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qǐ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94263" y="3316288"/>
            <a:ext cx="1449388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起 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725" y="455613"/>
            <a:ext cx="3340100" cy="2782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组合 4"/>
          <p:cNvGrpSpPr/>
          <p:nvPr/>
        </p:nvGrpSpPr>
        <p:grpSpPr>
          <a:xfrm>
            <a:off x="1400175" y="1325563"/>
            <a:ext cx="1887538" cy="2027237"/>
            <a:chOff x="317986" y="1608480"/>
            <a:chExt cx="1887537" cy="2027238"/>
          </a:xfrm>
        </p:grpSpPr>
        <p:pic>
          <p:nvPicPr>
            <p:cNvPr id="2969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699" name="TextBox 4"/>
            <p:cNvSpPr txBox="1"/>
            <p:nvPr/>
          </p:nvSpPr>
          <p:spPr>
            <a:xfrm>
              <a:off x="343617" y="160848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么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41513" y="635000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me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6163" y="3249613"/>
            <a:ext cx="24558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duō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me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多 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838" y="541338"/>
            <a:ext cx="3151187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4"/>
          <p:cNvGrpSpPr/>
          <p:nvPr/>
        </p:nvGrpSpPr>
        <p:grpSpPr>
          <a:xfrm>
            <a:off x="1400175" y="1325563"/>
            <a:ext cx="1887538" cy="2027237"/>
            <a:chOff x="317986" y="1608480"/>
            <a:chExt cx="1887537" cy="2027238"/>
          </a:xfrm>
        </p:grpSpPr>
        <p:pic>
          <p:nvPicPr>
            <p:cNvPr id="3174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7" name="TextBox 4"/>
            <p:cNvSpPr txBox="1"/>
            <p:nvPr/>
          </p:nvSpPr>
          <p:spPr>
            <a:xfrm>
              <a:off x="343617" y="160848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美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41513" y="635000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měi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6163" y="3249613"/>
            <a:ext cx="24558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měi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美  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838" y="625475"/>
            <a:ext cx="3151187" cy="2624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3" name="组合 4"/>
          <p:cNvGrpSpPr/>
          <p:nvPr/>
        </p:nvGrpSpPr>
        <p:grpSpPr>
          <a:xfrm>
            <a:off x="1400175" y="1325563"/>
            <a:ext cx="1887538" cy="2027237"/>
            <a:chOff x="317986" y="1608480"/>
            <a:chExt cx="1887537" cy="2027238"/>
          </a:xfrm>
        </p:grpSpPr>
        <p:pic>
          <p:nvPicPr>
            <p:cNvPr id="3379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5" name="TextBox 4"/>
            <p:cNvSpPr txBox="1"/>
            <p:nvPr/>
          </p:nvSpPr>
          <p:spPr>
            <a:xfrm>
              <a:off x="324567" y="160848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indent="0"/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丽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41513" y="635000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41888" y="3597275"/>
            <a:ext cx="24558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měi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美 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6163" y="127000"/>
            <a:ext cx="1555750" cy="322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3" descr="C:\Documents and Settings\Administrator\桌面\图片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382588"/>
            <a:ext cx="2128838" cy="53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49288" y="2022475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正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44600" y="1804988"/>
            <a:ext cx="160338" cy="1152525"/>
          </a:xfrm>
          <a:prstGeom prst="leftBrace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8113" y="2474913"/>
            <a:ext cx="28448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zhènɡ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（正好）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4938" y="1620838"/>
            <a:ext cx="29940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zhēnɡ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（正月）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38688" y="199231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着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334000" y="1776413"/>
            <a:ext cx="160338" cy="1152525"/>
          </a:xfrm>
          <a:prstGeom prst="leftBrace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97513" y="2446338"/>
            <a:ext cx="28448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zháo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（着急）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94338" y="1592263"/>
            <a:ext cx="253047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（看着）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5850" name="Picture 3" descr="F:\戴龙静\图库\ppt小照\写作业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219450"/>
            <a:ext cx="1944688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12" grpId="0"/>
      <p:bldP spid="13" grpId="0" animBg="1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3" y="752475"/>
            <a:ext cx="2128837" cy="52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275" y="752475"/>
            <a:ext cx="2127250" cy="52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900113" y="1590675"/>
            <a:ext cx="2720975" cy="1930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飘扬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飘荡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美丽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美好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徐徐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慢慢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78488" y="1590675"/>
            <a:ext cx="2693987" cy="1930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升起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降落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美丽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丑陋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徐徐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迅速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7893" name="Picture 5" descr="http://pic2.ooopic.com/12/51/41/50b1OOOPIC6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1088" y="1801813"/>
            <a:ext cx="2197100" cy="176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5" descr="http://pic2.ooopic.com/12/51/41/50b1OOOPIC6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8450" y="3208338"/>
            <a:ext cx="2198688" cy="176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生字摘苹果大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7055" y="1826"/>
            <a:ext cx="7181850" cy="513992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3" name="组合 15362"/>
          <p:cNvGrpSpPr/>
          <p:nvPr/>
        </p:nvGrpSpPr>
        <p:grpSpPr>
          <a:xfrm>
            <a:off x="1925241" y="573881"/>
            <a:ext cx="972740" cy="729854"/>
            <a:chOff x="0" y="0"/>
            <a:chExt cx="817" cy="613"/>
          </a:xfrm>
        </p:grpSpPr>
        <p:pic>
          <p:nvPicPr>
            <p:cNvPr id="15364" name="图片 15363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5" name="文本框 15364"/>
            <p:cNvSpPr txBox="1"/>
            <p:nvPr/>
          </p:nvSpPr>
          <p:spPr>
            <a:xfrm>
              <a:off x="45" y="91"/>
              <a:ext cx="590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国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6" name="组合 15365"/>
          <p:cNvGrpSpPr/>
          <p:nvPr/>
        </p:nvGrpSpPr>
        <p:grpSpPr>
          <a:xfrm>
            <a:off x="1331119" y="1491854"/>
            <a:ext cx="972741" cy="729853"/>
            <a:chOff x="0" y="0"/>
            <a:chExt cx="817" cy="613"/>
          </a:xfrm>
        </p:grpSpPr>
        <p:pic>
          <p:nvPicPr>
            <p:cNvPr id="15367" name="图片 15366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8" name="文本框 15367"/>
            <p:cNvSpPr txBox="1"/>
            <p:nvPr/>
          </p:nvSpPr>
          <p:spPr>
            <a:xfrm>
              <a:off x="45" y="91"/>
              <a:ext cx="590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升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69" name="组合 15368"/>
          <p:cNvGrpSpPr/>
          <p:nvPr/>
        </p:nvGrpSpPr>
        <p:grpSpPr>
          <a:xfrm>
            <a:off x="1763316" y="2301479"/>
            <a:ext cx="972740" cy="729853"/>
            <a:chOff x="0" y="0"/>
            <a:chExt cx="817" cy="613"/>
          </a:xfrm>
        </p:grpSpPr>
        <p:pic>
          <p:nvPicPr>
            <p:cNvPr id="15370" name="图片 15369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1" name="文本框 15370"/>
            <p:cNvSpPr txBox="1"/>
            <p:nvPr/>
          </p:nvSpPr>
          <p:spPr>
            <a:xfrm>
              <a:off x="45" y="91"/>
              <a:ext cx="590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r>
                <a:rPr lang="zh-CN" altLang="en-US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旗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2" name="组合 15371"/>
          <p:cNvGrpSpPr/>
          <p:nvPr/>
        </p:nvGrpSpPr>
        <p:grpSpPr>
          <a:xfrm>
            <a:off x="3006329" y="2139554"/>
            <a:ext cx="972740" cy="729853"/>
            <a:chOff x="0" y="0"/>
            <a:chExt cx="817" cy="613"/>
          </a:xfrm>
        </p:grpSpPr>
        <p:pic>
          <p:nvPicPr>
            <p:cNvPr id="15373" name="图片 15372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4" name="文本框 15373"/>
            <p:cNvSpPr txBox="1"/>
            <p:nvPr/>
          </p:nvSpPr>
          <p:spPr>
            <a:xfrm>
              <a:off x="45" y="91"/>
              <a:ext cx="590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  <a:r>
                <a:rPr lang="zh-CN" altLang="en-US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中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5" name="组合 15374"/>
          <p:cNvGrpSpPr/>
          <p:nvPr/>
        </p:nvGrpSpPr>
        <p:grpSpPr>
          <a:xfrm>
            <a:off x="2627710" y="1113235"/>
            <a:ext cx="972740" cy="729853"/>
            <a:chOff x="0" y="0"/>
            <a:chExt cx="817" cy="613"/>
          </a:xfrm>
        </p:grpSpPr>
        <p:pic>
          <p:nvPicPr>
            <p:cNvPr id="15376" name="图片 15375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7" name="文本框 15376"/>
            <p:cNvSpPr txBox="1"/>
            <p:nvPr/>
          </p:nvSpPr>
          <p:spPr>
            <a:xfrm>
              <a:off x="45" y="91"/>
              <a:ext cx="590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红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78" name="组合 15377"/>
          <p:cNvGrpSpPr/>
          <p:nvPr/>
        </p:nvGrpSpPr>
        <p:grpSpPr>
          <a:xfrm>
            <a:off x="3437335" y="250031"/>
            <a:ext cx="972740" cy="729854"/>
            <a:chOff x="0" y="0"/>
            <a:chExt cx="817" cy="613"/>
          </a:xfrm>
        </p:grpSpPr>
        <p:pic>
          <p:nvPicPr>
            <p:cNvPr id="15379" name="图片 15378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0" name="文本框 15379"/>
            <p:cNvSpPr txBox="1"/>
            <p:nvPr/>
          </p:nvSpPr>
          <p:spPr>
            <a:xfrm>
              <a:off x="45" y="91"/>
              <a:ext cx="590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歌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81" name="组合 15380"/>
          <p:cNvGrpSpPr/>
          <p:nvPr/>
        </p:nvGrpSpPr>
        <p:grpSpPr>
          <a:xfrm>
            <a:off x="3869531" y="1329929"/>
            <a:ext cx="972741" cy="729853"/>
            <a:chOff x="0" y="0"/>
            <a:chExt cx="817" cy="613"/>
          </a:xfrm>
        </p:grpSpPr>
        <p:pic>
          <p:nvPicPr>
            <p:cNvPr id="15382" name="图片 15381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3" name="文本框 15382"/>
            <p:cNvSpPr txBox="1"/>
            <p:nvPr/>
          </p:nvSpPr>
          <p:spPr>
            <a:xfrm>
              <a:off x="45" y="91"/>
              <a:ext cx="590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起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84" name="组合 15383"/>
          <p:cNvGrpSpPr/>
          <p:nvPr/>
        </p:nvGrpSpPr>
        <p:grpSpPr>
          <a:xfrm>
            <a:off x="4463654" y="627460"/>
            <a:ext cx="972740" cy="729853"/>
            <a:chOff x="0" y="0"/>
            <a:chExt cx="817" cy="613"/>
          </a:xfrm>
        </p:grpSpPr>
        <p:pic>
          <p:nvPicPr>
            <p:cNvPr id="15385" name="图片 15384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6" name="文本框 15385"/>
            <p:cNvSpPr txBox="1"/>
            <p:nvPr/>
          </p:nvSpPr>
          <p:spPr>
            <a:xfrm>
              <a:off x="45" y="91"/>
              <a:ext cx="590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9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丽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87" name="组合 15386"/>
          <p:cNvGrpSpPr/>
          <p:nvPr/>
        </p:nvGrpSpPr>
        <p:grpSpPr>
          <a:xfrm>
            <a:off x="4301729" y="2085975"/>
            <a:ext cx="972740" cy="729854"/>
            <a:chOff x="0" y="0"/>
            <a:chExt cx="817" cy="613"/>
          </a:xfrm>
        </p:grpSpPr>
        <p:pic>
          <p:nvPicPr>
            <p:cNvPr id="15388" name="图片 15387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89" name="文本框 15388"/>
            <p:cNvSpPr txBox="1"/>
            <p:nvPr/>
          </p:nvSpPr>
          <p:spPr>
            <a:xfrm>
              <a:off x="45" y="91"/>
              <a:ext cx="590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8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美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90" name="组合 15389"/>
          <p:cNvGrpSpPr/>
          <p:nvPr/>
        </p:nvGrpSpPr>
        <p:grpSpPr>
          <a:xfrm>
            <a:off x="5112544" y="1653779"/>
            <a:ext cx="1027510" cy="729853"/>
            <a:chOff x="0" y="0"/>
            <a:chExt cx="863" cy="613"/>
          </a:xfrm>
        </p:grpSpPr>
        <p:pic>
          <p:nvPicPr>
            <p:cNvPr id="15391" name="图片 15390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2" name="文本框 15391"/>
            <p:cNvSpPr txBox="1"/>
            <p:nvPr/>
          </p:nvSpPr>
          <p:spPr>
            <a:xfrm>
              <a:off x="0" y="91"/>
              <a:ext cx="816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10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立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93" name="组合 15392"/>
          <p:cNvGrpSpPr/>
          <p:nvPr/>
        </p:nvGrpSpPr>
        <p:grpSpPr>
          <a:xfrm>
            <a:off x="6569869" y="1329929"/>
            <a:ext cx="1027510" cy="729853"/>
            <a:chOff x="0" y="0"/>
            <a:chExt cx="863" cy="613"/>
          </a:xfrm>
        </p:grpSpPr>
        <p:pic>
          <p:nvPicPr>
            <p:cNvPr id="15394" name="图片 15393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5" name="文本框 15394"/>
            <p:cNvSpPr txBox="1"/>
            <p:nvPr/>
          </p:nvSpPr>
          <p:spPr>
            <a:xfrm>
              <a:off x="0" y="91"/>
              <a:ext cx="81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12</a:t>
              </a:r>
              <a:r>
                <a:rPr lang="zh-CN" altLang="en-US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五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96" name="组合 15395"/>
          <p:cNvGrpSpPr/>
          <p:nvPr/>
        </p:nvGrpSpPr>
        <p:grpSpPr>
          <a:xfrm>
            <a:off x="5489972" y="627460"/>
            <a:ext cx="1027509" cy="729853"/>
            <a:chOff x="0" y="0"/>
            <a:chExt cx="863" cy="613"/>
          </a:xfrm>
        </p:grpSpPr>
        <p:pic>
          <p:nvPicPr>
            <p:cNvPr id="15397" name="图片 15396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98" name="文本框 15397"/>
            <p:cNvSpPr txBox="1"/>
            <p:nvPr/>
          </p:nvSpPr>
          <p:spPr>
            <a:xfrm>
              <a:off x="0" y="91"/>
              <a:ext cx="816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11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么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399" name="组合 15398"/>
          <p:cNvGrpSpPr/>
          <p:nvPr/>
        </p:nvGrpSpPr>
        <p:grpSpPr>
          <a:xfrm>
            <a:off x="6192441" y="2301478"/>
            <a:ext cx="1027509" cy="729853"/>
            <a:chOff x="0" y="0"/>
            <a:chExt cx="863" cy="613"/>
          </a:xfrm>
        </p:grpSpPr>
        <p:pic>
          <p:nvPicPr>
            <p:cNvPr id="15400" name="图片 15399" descr="生字摘苹果苹果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" y="0"/>
              <a:ext cx="817" cy="6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01" name="文本框 15400"/>
            <p:cNvSpPr txBox="1"/>
            <p:nvPr/>
          </p:nvSpPr>
          <p:spPr>
            <a:xfrm>
              <a:off x="0" y="91"/>
              <a:ext cx="816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x-none" sz="21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13</a:t>
              </a:r>
              <a:r>
                <a:rPr lang="zh-CN" altLang="en-US" sz="27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正</a:t>
              </a:r>
              <a:endParaRPr lang="zh-CN" altLang="en-US" sz="27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402" name="矩形 15401" descr="weave"/>
          <p:cNvSpPr/>
          <p:nvPr/>
        </p:nvSpPr>
        <p:spPr>
          <a:xfrm>
            <a:off x="1170385" y="33338"/>
            <a:ext cx="1543050" cy="5869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4050" b="1"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摘苹果</a:t>
            </a:r>
            <a:endParaRPr lang="zh-CN" altLang="en-US" sz="4050" b="1">
              <a:blipFill rotWithShape="0">
                <a:blip r:embed="rId3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20907E-6 L 0.00018 0.548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41443E-6 L 0.00018 0.4012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3321E-6 L 0.00798 0.7053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35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77521E-6 L -0.01563 0.6216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3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77336E-6 L -4.72222E-6 0.4222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95005E-6 L 0.00018 0.7789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43201E-6 L -0.00781 0.5691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0389E-6 L -3.61111E-6 0.432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30157E-6 L 0.00018 0.7055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014E-6 L -0.004 0.485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30157E-6 L -0.0118 0.68455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43201E-6 L -0.00399 0.5585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1443E-6 L -0.00399 0.3697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6385"/>
          <p:cNvSpPr/>
          <p:nvPr/>
        </p:nvSpPr>
        <p:spPr>
          <a:xfrm>
            <a:off x="1764506" y="303610"/>
            <a:ext cx="6400800" cy="1042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CN" altLang="en-US" sz="72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同学们真厉害！</a:t>
            </a:r>
            <a:endParaRPr lang="zh-CN" altLang="en-US" sz="72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7" name="图片 16386" descr="198bOOOPIC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8085" y="1600200"/>
            <a:ext cx="5840015" cy="31313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0"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614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新课导入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7176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88" y="1323975"/>
            <a:ext cx="4005262" cy="264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Picture 11" descr="C:\Documents and Settings\Administrator\桌面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300" y="1323975"/>
            <a:ext cx="3524250" cy="2643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1771650" y="2171700"/>
            <a:ext cx="1028700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旗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3498056" y="2114550"/>
            <a:ext cx="1188244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歌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4972050" y="571500"/>
            <a:ext cx="1085850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红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6400800" y="217170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美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4972050" y="2114550"/>
            <a:ext cx="1146572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起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5" name="文本框 73734"/>
          <p:cNvSpPr txBox="1"/>
          <p:nvPr/>
        </p:nvSpPr>
        <p:spPr>
          <a:xfrm>
            <a:off x="6457950" y="571500"/>
            <a:ext cx="1033463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升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6" name="文本框 73735"/>
          <p:cNvSpPr txBox="1"/>
          <p:nvPr/>
        </p:nvSpPr>
        <p:spPr>
          <a:xfrm>
            <a:off x="3500438" y="628650"/>
            <a:ext cx="1014413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国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7" name="文本框 73736"/>
          <p:cNvSpPr txBox="1"/>
          <p:nvPr/>
        </p:nvSpPr>
        <p:spPr>
          <a:xfrm>
            <a:off x="1600200" y="571500"/>
            <a:ext cx="154781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中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3738" name="图片 73737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88595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9" name="图片 73738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8330" y="188595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0" name="图片 73739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459" y="289401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1" name="图片 73740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0" y="289401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2" name="图片 73741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616" y="1702356"/>
            <a:ext cx="1371600" cy="1208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3" name="图片 73742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834" y="1802130"/>
            <a:ext cx="1257300" cy="11084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4" name="图片 73743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0415" y="1806893"/>
            <a:ext cx="1252538" cy="1103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5" name="图片 73744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0" y="1780064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46" name="文本框 73745"/>
          <p:cNvSpPr txBox="1"/>
          <p:nvPr/>
        </p:nvSpPr>
        <p:spPr>
          <a:xfrm>
            <a:off x="1771650" y="36004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丽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7" name="文本框 73746"/>
          <p:cNvSpPr txBox="1"/>
          <p:nvPr/>
        </p:nvSpPr>
        <p:spPr>
          <a:xfrm>
            <a:off x="3371850" y="354330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正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8" name="文本框 73747"/>
          <p:cNvSpPr txBox="1"/>
          <p:nvPr/>
        </p:nvSpPr>
        <p:spPr>
          <a:xfrm>
            <a:off x="4914900" y="34861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立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9" name="文本框 73748"/>
          <p:cNvSpPr txBox="1"/>
          <p:nvPr/>
        </p:nvSpPr>
        <p:spPr>
          <a:xfrm>
            <a:off x="6457950" y="34861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3750" name="图片 73749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766" y="3115469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1" name="图片 73750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0525" y="3115469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2" name="图片 73751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5485" y="3115310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3" name="图片 73752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4883" y="3036570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1771650" y="2171700"/>
            <a:ext cx="1028700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旗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3498056" y="2114550"/>
            <a:ext cx="1188244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歌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4972050" y="571500"/>
            <a:ext cx="1085850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红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6400800" y="217170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美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4972050" y="2114550"/>
            <a:ext cx="1146572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起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5" name="文本框 73734"/>
          <p:cNvSpPr txBox="1"/>
          <p:nvPr/>
        </p:nvSpPr>
        <p:spPr>
          <a:xfrm>
            <a:off x="6457950" y="571500"/>
            <a:ext cx="1033463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升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6" name="文本框 73735"/>
          <p:cNvSpPr txBox="1"/>
          <p:nvPr/>
        </p:nvSpPr>
        <p:spPr>
          <a:xfrm>
            <a:off x="3500438" y="628650"/>
            <a:ext cx="1014413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国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7" name="文本框 73736"/>
          <p:cNvSpPr txBox="1"/>
          <p:nvPr/>
        </p:nvSpPr>
        <p:spPr>
          <a:xfrm>
            <a:off x="1600200" y="571500"/>
            <a:ext cx="154781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中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3738" name="图片 73737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88595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9" name="图片 73738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8330" y="188595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0" name="图片 73739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459" y="289401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1" name="图片 73740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0" y="289401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2" name="图片 73741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616" y="1702356"/>
            <a:ext cx="1371600" cy="1208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3" name="图片 73742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834" y="1802130"/>
            <a:ext cx="1257300" cy="11084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4" name="图片 73743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0415" y="1806893"/>
            <a:ext cx="1252538" cy="1103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5" name="图片 73744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0" y="1780064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46" name="文本框 73745"/>
          <p:cNvSpPr txBox="1"/>
          <p:nvPr/>
        </p:nvSpPr>
        <p:spPr>
          <a:xfrm>
            <a:off x="1771650" y="36004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丽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7" name="文本框 73746"/>
          <p:cNvSpPr txBox="1"/>
          <p:nvPr/>
        </p:nvSpPr>
        <p:spPr>
          <a:xfrm>
            <a:off x="3371850" y="354330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正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8" name="文本框 73747"/>
          <p:cNvSpPr txBox="1"/>
          <p:nvPr/>
        </p:nvSpPr>
        <p:spPr>
          <a:xfrm>
            <a:off x="4914900" y="34861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立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9" name="文本框 73748"/>
          <p:cNvSpPr txBox="1"/>
          <p:nvPr/>
        </p:nvSpPr>
        <p:spPr>
          <a:xfrm>
            <a:off x="6457950" y="34861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3750" name="图片 73749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766" y="3115469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1" name="图片 73750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0525" y="3115469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2" name="图片 73751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5485" y="3115310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3" name="图片 73752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4883" y="3036570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框 73729"/>
          <p:cNvSpPr txBox="1"/>
          <p:nvPr/>
        </p:nvSpPr>
        <p:spPr>
          <a:xfrm>
            <a:off x="1771650" y="2171700"/>
            <a:ext cx="1028700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旗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1" name="文本框 73730"/>
          <p:cNvSpPr txBox="1"/>
          <p:nvPr/>
        </p:nvSpPr>
        <p:spPr>
          <a:xfrm>
            <a:off x="3498056" y="2114550"/>
            <a:ext cx="1188244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歌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4972050" y="571500"/>
            <a:ext cx="1085850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红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6400800" y="217170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美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4972050" y="2114550"/>
            <a:ext cx="1146572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起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5" name="文本框 73734"/>
          <p:cNvSpPr txBox="1"/>
          <p:nvPr/>
        </p:nvSpPr>
        <p:spPr>
          <a:xfrm>
            <a:off x="6457950" y="571500"/>
            <a:ext cx="1033463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升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6" name="文本框 73735"/>
          <p:cNvSpPr txBox="1"/>
          <p:nvPr/>
        </p:nvSpPr>
        <p:spPr>
          <a:xfrm>
            <a:off x="3500438" y="628650"/>
            <a:ext cx="1014413" cy="59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3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国</a:t>
            </a:r>
            <a:endParaRPr lang="zh-CN" altLang="en-US" sz="33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37" name="文本框 73736"/>
          <p:cNvSpPr txBox="1"/>
          <p:nvPr/>
        </p:nvSpPr>
        <p:spPr>
          <a:xfrm>
            <a:off x="1600200" y="571500"/>
            <a:ext cx="154781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中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3738" name="图片 73737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88595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9" name="图片 73738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8330" y="188595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0" name="图片 73739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459" y="289401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1" name="图片 73740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0" y="289401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2" name="图片 73741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616" y="1702356"/>
            <a:ext cx="1371600" cy="12084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3" name="图片 73742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834" y="1802130"/>
            <a:ext cx="1257300" cy="11084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4" name="图片 73743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0415" y="1806893"/>
            <a:ext cx="1252538" cy="1103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45" name="图片 73744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0" y="1780064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46" name="文本框 73745"/>
          <p:cNvSpPr txBox="1"/>
          <p:nvPr/>
        </p:nvSpPr>
        <p:spPr>
          <a:xfrm>
            <a:off x="1771650" y="36004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丽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7" name="文本框 73746"/>
          <p:cNvSpPr txBox="1"/>
          <p:nvPr/>
        </p:nvSpPr>
        <p:spPr>
          <a:xfrm>
            <a:off x="3371850" y="354330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正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8" name="文本框 73747"/>
          <p:cNvSpPr txBox="1"/>
          <p:nvPr/>
        </p:nvSpPr>
        <p:spPr>
          <a:xfrm>
            <a:off x="4914900" y="34861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立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3749" name="文本框 73748"/>
          <p:cNvSpPr txBox="1"/>
          <p:nvPr/>
        </p:nvSpPr>
        <p:spPr>
          <a:xfrm>
            <a:off x="6457950" y="3486150"/>
            <a:ext cx="603885" cy="594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3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</a:t>
            </a:r>
            <a:endParaRPr lang="zh-CN" altLang="en-US" sz="33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3750" name="图片 73749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766" y="3115469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1" name="图片 73750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0525" y="3115469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2" name="图片 73751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5485" y="3115310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53" name="图片 73752" descr="鸭宝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4883" y="3036570"/>
            <a:ext cx="1314450" cy="11584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3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66850" y="1098550"/>
            <a:ext cx="37338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中国  国旗  五星红旗</a:t>
            </a: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4900" y="693738"/>
            <a:ext cx="3943350" cy="1917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7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9939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5" y="115888"/>
            <a:ext cx="3571875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12900" y="620713"/>
            <a:ext cx="575945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五星红旗，我们的国旗。国歌声中，徐徐升起。迎风飘扬，多么美丽。向着国旗，我们立正。望着国旗，我们敬礼。</a:t>
            </a:r>
            <a:endParaRPr kumimoji="0" lang="en-US" altLang="zh-CN" sz="28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6688" y="119063"/>
            <a:ext cx="6572250" cy="458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men  de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piāo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duō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me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měi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wànɡ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lǐ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61975" y="1979613"/>
            <a:ext cx="3057525" cy="793750"/>
          </a:xfrm>
          <a:prstGeom prst="rect">
            <a:avLst/>
          </a:prstGeom>
          <a:noFill/>
          <a:ln w="222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升国旗的场面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D1E7B9"/>
              </a:clrFrom>
              <a:clrTo>
                <a:srgbClr val="D1E7B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900" y="117475"/>
            <a:ext cx="3571875" cy="5026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00100" y="819150"/>
            <a:ext cx="6257925" cy="6556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10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国歌</a:t>
            </a:r>
            <a:r>
              <a:rPr kumimoji="0" lang="zh-CN" altLang="en-US" sz="2800" b="1" i="0" u="none" strike="noStrike" kern="1200" cap="none" spc="10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zh-CN" sz="28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代表一个国家的歌曲</a:t>
            </a:r>
            <a:r>
              <a:rPr kumimoji="0" lang="zh-CN" altLang="en-US" sz="28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zh-CN" sz="28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8200" y="571500"/>
            <a:ext cx="5962650" cy="44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d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 bi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 y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í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ɡè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de  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q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ǔ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Picture 7" descr="C:\Documents and Settings\Administrator\桌面\1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938" y="1695450"/>
            <a:ext cx="3673475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77813" y="2181225"/>
            <a:ext cx="3794125" cy="1384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我国的国歌：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义勇军进行曲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3375" y="754063"/>
            <a:ext cx="8543925" cy="1677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10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立正：</a:t>
            </a:r>
            <a:r>
              <a:rPr kumimoji="0" lang="zh-CN" altLang="zh-CN" sz="28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军事或体操口令，命令队伍（也可以是一个人）在原地站好。</a:t>
            </a:r>
            <a:endParaRPr kumimoji="0" lang="zh-CN" altLang="zh-CN" sz="28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375" y="452438"/>
            <a:ext cx="8639175" cy="1477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è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j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ū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ò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t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c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k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ǒ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 l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m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l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w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ǔ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y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y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y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í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ɡè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r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é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     z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d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 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6545" y="2494297"/>
            <a:ext cx="3738609" cy="2601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charRg st="70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charRg st="7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charRg st="7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6700" y="1223963"/>
            <a:ext cx="8543925" cy="6556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10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敬礼：</a:t>
            </a:r>
            <a:r>
              <a:rPr kumimoji="0" lang="zh-CN" altLang="zh-CN" sz="28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立正、举手或鞠躬行礼表示恭敬。</a:t>
            </a:r>
            <a:endParaRPr kumimoji="0" lang="zh-CN" altLang="zh-CN" sz="28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7650" y="974725"/>
            <a:ext cx="8639175" cy="442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l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l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è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j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ǔ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ǒ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ò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j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ū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x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í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l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bi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ɡō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j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zh-CN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1951038"/>
            <a:ext cx="3870325" cy="2935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361950" y="369888"/>
            <a:ext cx="5448300" cy="715963"/>
          </a:xfrm>
          <a:prstGeom prst="rect">
            <a:avLst/>
          </a:prstGeom>
          <a:ln w="222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朗读课文，说一说：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6800" y="1268413"/>
            <a:ext cx="4514850" cy="739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我们的国旗是什么样的？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1625" y="2686050"/>
            <a:ext cx="1627188" cy="6365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五星红旗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2" name="AutoShape 4" descr="http://img4.imgtn.bdimg.com/it/u=463798077,24874151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7" name="Picture 5" descr="C:\Documents and Settings\Administrator\桌面\u=463798077,248741515&amp;fm=21&amp;gp=0.jpg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486" y="1987572"/>
            <a:ext cx="3205164" cy="2406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7170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1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知识备查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71863" y="223838"/>
            <a:ext cx="27495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4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ài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4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5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我们爱祖国</a:t>
            </a:r>
            <a:endParaRPr kumimoji="0" lang="zh-CN" altLang="en-US" sz="2800" b="1" i="0" u="none" strike="noStrike" kern="1200" cap="none" spc="5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8200" name="Picture 8" descr="C:\Documents and Settings\Administrator\桌面\1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593850"/>
            <a:ext cx="4329113" cy="306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000625" y="2419350"/>
            <a:ext cx="3952875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de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shǒu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dū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běi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jīnɡ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我国的首都：北京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55575" y="547688"/>
            <a:ext cx="8121650" cy="7381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升国旗时，我们应该怎么做？为什么要这样做？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2050" y="1433513"/>
            <a:ext cx="4984750" cy="2678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升国旗时，我们应该肃立、敬礼。因为国旗代表着我们的国家，肃立、敬礼，表示我们对国旗的尊敬，对祖国的热爱。</a:t>
            </a:r>
            <a:endParaRPr lang="zh-CN" altLang="en-US" sz="2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5" name="AutoShape 4" descr="http://img4.imgtn.bdimg.com/it/u=463798077,248741515&amp;fm=21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5542" name="Picture 6" descr="C:\Documents and Settings\Administrator\桌面\39393848_1412755565302_mthum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744663"/>
            <a:ext cx="3341688" cy="2227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3913188"/>
            <a:ext cx="3248025" cy="830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6" descr="C:\Documents and Settings\Administrator\桌面\39393848_1412755565302_mthumb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629" y="323849"/>
            <a:ext cx="5119306" cy="3412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1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5120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3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拓展延伸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1204" name="矩形 1"/>
          <p:cNvSpPr/>
          <p:nvPr/>
        </p:nvSpPr>
        <p:spPr>
          <a:xfrm>
            <a:off x="1760538" y="671513"/>
            <a:ext cx="3057525" cy="3970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星期一，早早起，排好队，来升旗。唱国歌，要嘹亮，立正、敬礼表敬意，国旗飘，心儿摇，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要做当代好宝宝。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05" name="Picture 10" descr="C:\Documents and Settings\Administrator\桌面\图片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100" y="1306513"/>
            <a:ext cx="3197225" cy="241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5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5222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27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6" name="Picture 9" descr="C:\Documents and Settings\Administrator\桌面\sy4_副本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967" y="3215894"/>
            <a:ext cx="304800" cy="28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893763" y="1695450"/>
            <a:ext cx="4783138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国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的部首是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红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的部首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3.“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起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的部首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(   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30" name="矩形 3"/>
          <p:cNvSpPr/>
          <p:nvPr/>
        </p:nvSpPr>
        <p:spPr>
          <a:xfrm>
            <a:off x="798513" y="1022350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填空</a:t>
            </a:r>
            <a:endParaRPr lang="zh-CN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4200" y="1806575"/>
            <a:ext cx="54451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囗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10075" y="2449513"/>
            <a:ext cx="54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纟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233" name="Picture 17" descr="C:\Documents and Settings\Administrator\桌面\图片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050" y="917575"/>
            <a:ext cx="2254250" cy="329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矩形 3"/>
          <p:cNvSpPr/>
          <p:nvPr/>
        </p:nvSpPr>
        <p:spPr>
          <a:xfrm>
            <a:off x="371475" y="600075"/>
            <a:ext cx="379095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二、根据拼音写汉字。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2125" y="1509713"/>
            <a:ext cx="56007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ɡuó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 ）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（ 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lì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zhènɡ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wǔ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xīnɡ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hónɡ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qí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（      ）     （            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5025" y="207010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79975" y="2090738"/>
            <a:ext cx="1008063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05025" y="313690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立正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9125" y="3136900"/>
            <a:ext cx="183356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五星红旗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19" grpId="0"/>
      <p:bldP spid="20" grpId="0"/>
      <p:bldP spid="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273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5427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75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课堂作业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4276" name="矩形 2"/>
          <p:cNvSpPr/>
          <p:nvPr/>
        </p:nvSpPr>
        <p:spPr>
          <a:xfrm>
            <a:off x="754063" y="1584325"/>
            <a:ext cx="7751762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熟读课文，牢记升国旗过程中应注意的事项。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在田字格里认真、正确地书写本课生字。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9" name="Picture 7" descr="C:\Documents and Settings\Administrator\桌面\12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4225" y="276225"/>
            <a:ext cx="4527550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1350963" y="3819525"/>
            <a:ext cx="679291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de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yǒnɡ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jūn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xínɡ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qǔ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我国的国歌：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义勇军进行曲</a:t>
            </a:r>
            <a:r>
              <a:rPr kumimoji="0" lang="en-US" altLang="zh-CN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endParaRPr kumimoji="0" lang="en-US" altLang="zh-CN" sz="2800" b="1" i="0" u="none" strike="noStrike" kern="1200" cap="none" spc="6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5949" y="163086"/>
            <a:ext cx="4695825" cy="33460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855788" y="3790950"/>
            <a:ext cx="4725988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de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hónɡ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我国的国旗：五星红旗</a:t>
            </a:r>
            <a:endParaRPr kumimoji="0" lang="en-US" altLang="zh-CN" sz="2800" b="1" i="0" u="none" strike="noStrike" kern="1200" cap="none" spc="6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5161" y="282992"/>
            <a:ext cx="4505676" cy="3226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901825" y="3781425"/>
            <a:ext cx="4984750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de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qìnɡ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jié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shí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yuè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yī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rì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我国的国庆节：十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月一日</a:t>
            </a:r>
            <a:endParaRPr kumimoji="0" lang="en-US" altLang="zh-CN" sz="2800" b="1" i="0" u="none" strike="noStrike" kern="1200" cap="none" spc="6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12900" y="620713"/>
            <a:ext cx="575945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1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五星红旗，我们的国旗。国歌声中，徐徐升起。迎风飘扬，多么美丽。向着国旗，我们立正。望着国旗，我们敬礼。</a:t>
            </a:r>
            <a:endParaRPr kumimoji="0" lang="en-US" altLang="zh-CN" sz="2800" b="1" i="0" u="none" strike="noStrike" kern="1200" cap="none" spc="1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6688" y="119063"/>
            <a:ext cx="6572250" cy="458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xīnɡ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hónɡ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men  de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ɡē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xú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qǐ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yínɡ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fēnɡ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piāo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yánɡ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duō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me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měi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lì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zhènɡ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wànɡ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wǒ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men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jìnɡ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lǐ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6735" y="411163"/>
            <a:ext cx="2374900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shēnɡ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升  起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2520" y="411480"/>
            <a:ext cx="1704975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国 旗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1928" y="411163"/>
            <a:ext cx="1425575" cy="1077913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zhì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旗 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4223" y="3696018"/>
            <a:ext cx="1846263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hónɡ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sè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红  色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2593" y="1834833"/>
            <a:ext cx="2189163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chànɡ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ɡē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唱  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1098" y="1921193"/>
            <a:ext cx="1449388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起 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0783" y="1921193"/>
            <a:ext cx="2455863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duō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me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多 么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49683" y="3763328"/>
            <a:ext cx="2455863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měi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美  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138" y="3696335"/>
            <a:ext cx="2455863" cy="1077913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měi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美 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WPS 演示</Application>
  <PresentationFormat/>
  <Paragraphs>389</Paragraphs>
  <Slides>45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新宋体</vt:lpstr>
      <vt:lpstr>Calibri</vt:lpstr>
      <vt:lpstr>Arial Unicode MS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lyj099</cp:lastModifiedBy>
  <cp:revision>272</cp:revision>
  <dcterms:created xsi:type="dcterms:W3CDTF">2016-01-14T07:05:00Z</dcterms:created>
  <dcterms:modified xsi:type="dcterms:W3CDTF">2016-11-06T15:08:34Z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