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11088613" r:id="rId3"/>
    <p:sldId id="11088549" r:id="rId4"/>
    <p:sldId id="11088592" r:id="rId6"/>
    <p:sldId id="11088577" r:id="rId7"/>
    <p:sldId id="11088593" r:id="rId8"/>
    <p:sldId id="11088594" r:id="rId9"/>
    <p:sldId id="301" r:id="rId10"/>
    <p:sldId id="11088579" r:id="rId11"/>
    <p:sldId id="11088578" r:id="rId12"/>
    <p:sldId id="11088595" r:id="rId13"/>
    <p:sldId id="11088596" r:id="rId14"/>
    <p:sldId id="306" r:id="rId15"/>
    <p:sldId id="11088597" r:id="rId16"/>
    <p:sldId id="11088550" r:id="rId17"/>
    <p:sldId id="11088598" r:id="rId18"/>
    <p:sldId id="11088571" r:id="rId19"/>
    <p:sldId id="11088600" r:id="rId20"/>
    <p:sldId id="11088601" r:id="rId21"/>
    <p:sldId id="11088636" r:id="rId22"/>
    <p:sldId id="11088637" r:id="rId23"/>
    <p:sldId id="307" r:id="rId24"/>
    <p:sldId id="11088558" r:id="rId25"/>
    <p:sldId id="11088591" r:id="rId26"/>
    <p:sldId id="11088555" r:id="rId27"/>
  </p:sldIdLst>
  <p:sldSz cx="9144000" cy="6858000" type="screen4x3"/>
  <p:notesSz cx="7103745" cy="10234295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微软雅黑" panose="020B0503020204020204" pitchFamily="34" charset="-122"/>
      <p:regular r:id="rId35"/>
    </p:embeddedFont>
    <p:embeddedFont>
      <p:font typeface="Calibri" panose="020F0502020204030204"/>
      <p:regular r:id="rId36"/>
      <p:bold r:id="rId37"/>
      <p:italic r:id="rId38"/>
      <p:boldItalic r:id="rId39"/>
    </p:embeddedFont>
    <p:embeddedFont>
      <p:font typeface="黑体" panose="02010609060101010101" pitchFamily="49" charset="-122"/>
      <p:regular r:id="rId40"/>
    </p:embeddedFont>
    <p:embeddedFont>
      <p:font typeface="楷体" panose="02010609060101010101" pitchFamily="49" charset="-122"/>
      <p:regular r:id="rId4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B8FAED"/>
    <a:srgbClr val="50D5BA"/>
    <a:srgbClr val="FFDCB9"/>
    <a:srgbClr val="E1FEDA"/>
    <a:srgbClr val="FEE2F3"/>
    <a:srgbClr val="F763E2"/>
    <a:srgbClr val="FEDE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3" autoAdjust="0"/>
  </p:normalViewPr>
  <p:slideViewPr>
    <p:cSldViewPr snapToGrid="0">
      <p:cViewPr>
        <p:scale>
          <a:sx n="100" d="100"/>
          <a:sy n="100" d="100"/>
        </p:scale>
        <p:origin x="-282" y="-264"/>
      </p:cViewPr>
      <p:guideLst>
        <p:guide orient="horz" pos="2852"/>
        <p:guide pos="29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1" Type="http://schemas.openxmlformats.org/officeDocument/2006/relationships/font" Target="fonts/font11.fntdata"/><Relationship Id="rId40" Type="http://schemas.openxmlformats.org/officeDocument/2006/relationships/font" Target="fonts/font10.fntdata"/><Relationship Id="rId4" Type="http://schemas.openxmlformats.org/officeDocument/2006/relationships/slide" Target="slides/slide2.xml"/><Relationship Id="rId39" Type="http://schemas.openxmlformats.org/officeDocument/2006/relationships/font" Target="fonts/font9.fntdata"/><Relationship Id="rId38" Type="http://schemas.openxmlformats.org/officeDocument/2006/relationships/font" Target="fonts/font8.fntdata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0F94223-D336-423C-855D-D575D6F5DFAA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711200" y="4926013"/>
            <a:ext cx="5683250" cy="4029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D1DAC07-D895-45BC-930A-FFF2D3DEFFF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40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0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397FDC8-C04E-41F1-AF2B-0B28A4F9837F}" type="slidenum">
              <a:rPr altLang="zh-CN" noProof="1"/>
            </a:fld>
            <a:endParaRPr lang="zh-CN" altLang="zh-CN" noProof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058BDDD-41D2-4520-89E2-7AFA67C2DAA5}" type="slidenum">
              <a:rPr altLang="zh-CN" noProof="1"/>
            </a:fld>
            <a:endParaRPr lang="zh-CN" altLang="zh-CN" noProof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4CBA210-DBED-445F-9823-6CCBBB935D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A6A5319-2FCA-4549-B520-3EC8ACE25B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F600F31-9263-40CE-A000-AC79A6AA7E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455CB93-CC02-4C40-88BE-F2E35CFCAE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FF018E8-FFA4-4872-ACD9-0EEA317BCD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F0757C6-EBDE-4F30-8694-487E6070EB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366194" y="6410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A080A46-C7DF-4468-9E71-C4223155EF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C2B5CB-F5BA-4CE0-B715-FC94C573EEC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7D38C5C-4257-41A4-93E1-9D5BC1EC8C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FCE70C2-5EC8-4861-A5C2-62F5493D578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DA981DC-F0FD-420F-9EF3-D957D3CE9B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7C96974-0FD8-4A5E-A82A-F4459AD022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467E9BD-2546-4DB8-A79D-805B9C504F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45.xml"/><Relationship Id="rId20" Type="http://schemas.openxmlformats.org/officeDocument/2006/relationships/tags" Target="../tags/tag4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43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tags" Target="../tags/tag40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6"/>
            </p:custDataLst>
          </p:nvPr>
        </p:nvSpPr>
        <p:spPr bwMode="auto">
          <a:xfrm>
            <a:off x="501650" y="431801"/>
            <a:ext cx="8140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7"/>
            </p:custDataLst>
          </p:nvPr>
        </p:nvSpPr>
        <p:spPr bwMode="auto">
          <a:xfrm>
            <a:off x="501650" y="1295400"/>
            <a:ext cx="8140700" cy="5039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60401" y="6350001"/>
            <a:ext cx="2024063" cy="31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3087689" y="6350001"/>
            <a:ext cx="2968625" cy="317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6457950" y="6350001"/>
            <a:ext cx="2025650" cy="3175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97EA0858-3A81-48DF-8CFC-AF1E9A91F6DA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fontAlgn="base">
        <a:spcBef>
          <a:spcPct val="0"/>
        </a:spcBef>
        <a:spcAft>
          <a:spcPct val="0"/>
        </a:spcAft>
        <a:defRPr sz="21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6500" algn="l"/>
        </a:tabLst>
        <a:defRPr sz="12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7.png"/><Relationship Id="rId3" Type="http://schemas.openxmlformats.org/officeDocument/2006/relationships/tags" Target="../tags/tag47.xml"/><Relationship Id="rId2" Type="http://schemas.openxmlformats.org/officeDocument/2006/relationships/image" Target="../media/image15.png"/><Relationship Id="rId1" Type="http://schemas.openxmlformats.org/officeDocument/2006/relationships/tags" Target="../tags/tag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48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50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6930" y="150495"/>
            <a:ext cx="7644765" cy="62230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你最想对爸爸妈妈说什么呢？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60" y="150385"/>
            <a:ext cx="1694180" cy="22485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1870" y="927735"/>
            <a:ext cx="7777480" cy="550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◇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可以回忆和他们之间难忘的事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表达你对他们的爱。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◇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可以讲讲你对一些事情的看法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让他们了解正在长大的你。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   ◇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他们的生活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向他们提出建议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如劝他们改掉一些你认为不好的习惯。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23664" y="2276872"/>
            <a:ext cx="7924800" cy="282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勇于发言，大胆表现。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大方得体，文明有礼。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认真倾听，乐于提问。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91880" y="1348036"/>
            <a:ext cx="172819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我能行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5720" y="1357298"/>
            <a:ext cx="7286676" cy="8299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小组合作交流：你如何看待李刚的父亲的做法？生活中遇到类似经历时，你是怎么做的？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186" y="2571744"/>
            <a:ext cx="7286676" cy="19380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合作要求：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①组长要当好主持人，安排好发言的顺序，人人都要发言。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②每个人发言要努力做到观点明确、选材恰当、尊重他人、积极回应。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12"/>
          <p:cNvGrpSpPr/>
          <p:nvPr/>
        </p:nvGrpSpPr>
        <p:grpSpPr bwMode="auto">
          <a:xfrm>
            <a:off x="87314" y="143934"/>
            <a:ext cx="2295525" cy="1185333"/>
            <a:chOff x="52599" y="101562"/>
            <a:chExt cx="2295247" cy="887929"/>
          </a:xfrm>
        </p:grpSpPr>
        <p:pic>
          <p:nvPicPr>
            <p:cNvPr id="10242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3" name="图片 14" descr="小天使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4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5" name="文本框 6"/>
            <p:cNvSpPr txBox="1">
              <a:spLocks noChangeArrowheads="1"/>
            </p:cNvSpPr>
            <p:nvPr/>
          </p:nvSpPr>
          <p:spPr bwMode="auto">
            <a:xfrm>
              <a:off x="240957" y="172190"/>
              <a:ext cx="1627172" cy="39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交际范例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2"/>
          <p:cNvGrpSpPr/>
          <p:nvPr/>
        </p:nvGrpSpPr>
        <p:grpSpPr bwMode="auto">
          <a:xfrm>
            <a:off x="796925" y="1329267"/>
            <a:ext cx="7570788" cy="2034117"/>
            <a:chOff x="796645" y="949031"/>
            <a:chExt cx="7571511" cy="1525276"/>
          </a:xfrm>
        </p:grpSpPr>
        <p:sp>
          <p:nvSpPr>
            <p:cNvPr id="22" name="对角圆角矩形 21"/>
            <p:cNvSpPr/>
            <p:nvPr/>
          </p:nvSpPr>
          <p:spPr>
            <a:xfrm>
              <a:off x="796645" y="949031"/>
              <a:ext cx="7571511" cy="1525276"/>
            </a:xfrm>
            <a:prstGeom prst="round2DiagRect">
              <a:avLst/>
            </a:prstGeom>
            <a:solidFill>
              <a:srgbClr val="CEFED0"/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0248" name="文本框 2"/>
            <p:cNvSpPr txBox="1">
              <a:spLocks noChangeArrowheads="1"/>
            </p:cNvSpPr>
            <p:nvPr/>
          </p:nvSpPr>
          <p:spPr bwMode="auto">
            <a:xfrm>
              <a:off x="918066" y="965391"/>
              <a:ext cx="7353107" cy="1174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4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李刚的学习成绩忽高忽低，考得不好时，爸爸会严厉批评他。批评完之后，爸爸对李刚说：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我们爱你，所以这么严格要求你。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643314" y="3452285"/>
            <a:ext cx="5018087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李刚的爸爸的教育方式不对，会让李刚产生畏惧心理。爸爸应该引导李刚找出失败的原因，并从中汲取教训。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4" descr="1527056325435c8140cba14_meitu_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6926" y="3795185"/>
            <a:ext cx="2449513" cy="222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072" r="53374"/>
          <a:stretch>
            <a:fillRect/>
          </a:stretch>
        </p:blipFill>
        <p:spPr>
          <a:xfrm rot="21360000" flipH="1">
            <a:off x="320040" y="2214245"/>
            <a:ext cx="1767840" cy="3857625"/>
          </a:xfrm>
          <a:prstGeom prst="rect">
            <a:avLst/>
          </a:prstGeom>
        </p:spPr>
      </p:pic>
      <p:sp>
        <p:nvSpPr>
          <p:cNvPr id="4" name="矩形标注 3"/>
          <p:cNvSpPr/>
          <p:nvPr/>
        </p:nvSpPr>
        <p:spPr>
          <a:xfrm>
            <a:off x="2483485" y="1340485"/>
            <a:ext cx="5361940" cy="3821430"/>
          </a:xfrm>
          <a:prstGeom prst="wedgeRectCallout">
            <a:avLst>
              <a:gd name="adj1" fmla="val -68526"/>
              <a:gd name="adj2" fmla="val 6077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李刚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爸爸的做法是不对的。其实这次没有考好，李刚心里也一定很难受。这时候李刚爸爸要和李刚谈心，找到问题的所在。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光训斥，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是解决不了问题的。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32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 bwMode="auto">
          <a:xfrm>
            <a:off x="747714" y="713318"/>
            <a:ext cx="7654925" cy="2694516"/>
            <a:chOff x="671949" y="584681"/>
            <a:chExt cx="7654636" cy="2231062"/>
          </a:xfrm>
        </p:grpSpPr>
        <p:sp>
          <p:nvSpPr>
            <p:cNvPr id="8" name="缺角矩形 7"/>
            <p:cNvSpPr/>
            <p:nvPr/>
          </p:nvSpPr>
          <p:spPr>
            <a:xfrm>
              <a:off x="671949" y="596949"/>
              <a:ext cx="7654636" cy="2218794"/>
            </a:xfrm>
            <a:prstGeom prst="plaque">
              <a:avLst>
                <a:gd name="adj" fmla="val 11164"/>
              </a:avLst>
            </a:prstGeom>
            <a:solidFill>
              <a:srgbClr val="FEE2F3"/>
            </a:solidFill>
            <a:ln w="19050">
              <a:solidFill>
                <a:srgbClr val="F05C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1267" name="文本框 2"/>
            <p:cNvSpPr txBox="1">
              <a:spLocks noChangeArrowheads="1"/>
            </p:cNvSpPr>
            <p:nvPr/>
          </p:nvSpPr>
          <p:spPr bwMode="auto">
            <a:xfrm>
              <a:off x="796645" y="584681"/>
              <a:ext cx="7349837" cy="1703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4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王小雅的妈妈每天帮她收拾房间，整理书包，还陪她写作业。有一次，妈妈连续几天不在家，王小雅不是忘了带文具盒，就是忘了带作业本，自己的房间也是乱七八糟的。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24338" y="3467100"/>
            <a:ext cx="4291012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王小雅的妈妈的爱是溺爱，会害了王小雅。妈妈应该放手，锻炼王小雅独立生活的能力。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5" descr="摄图网_4002352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0276" y="3630085"/>
            <a:ext cx="3294063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6564" r="19436"/>
          <a:stretch>
            <a:fillRect/>
          </a:stretch>
        </p:blipFill>
        <p:spPr>
          <a:xfrm rot="480000">
            <a:off x="7157441" y="-91440"/>
            <a:ext cx="2105025" cy="3857625"/>
          </a:xfrm>
          <a:prstGeom prst="rect">
            <a:avLst/>
          </a:prstGeom>
        </p:spPr>
      </p:pic>
      <p:sp>
        <p:nvSpPr>
          <p:cNvPr id="4" name="矩形标注 3"/>
          <p:cNvSpPr/>
          <p:nvPr/>
        </p:nvSpPr>
        <p:spPr>
          <a:xfrm>
            <a:off x="197485" y="661670"/>
            <a:ext cx="5716270" cy="2703195"/>
          </a:xfrm>
          <a:prstGeom prst="wedgeRectCallout">
            <a:avLst>
              <a:gd name="adj1" fmla="val 91157"/>
              <a:gd name="adj2" fmla="val 47353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孩子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是要学会独立处理事情的。王小雅的妈妈什么都帮她做好了，王小雅什么本领也没有学到，所以，一旦妈妈不在身边，她什么也不会。所以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王小雅的妈妈不应该无微不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至地照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顾王小雅。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197485" y="3700780"/>
            <a:ext cx="6261100" cy="2703195"/>
          </a:xfrm>
          <a:prstGeom prst="wedgeRectCallout">
            <a:avLst>
              <a:gd name="adj1" fmla="val 91157"/>
              <a:gd name="adj2" fmla="val 47353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的妈妈以前是不让我干活儿的，她说我现在最重要的是学习。然后，我对她说，光学习而不会其他技能是不行的。我们要德智体美劳全面发展。所以，我跟着妈妈学了很多东西。现在我都能做简单的饭菜了。</a:t>
            </a:r>
            <a:endParaRPr lang="zh-CN" altLang="en-US" sz="28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7F7F7">
                  <a:alpha val="100000"/>
                </a:srgbClr>
              </a:clrFrom>
              <a:clrTo>
                <a:srgbClr val="F7F7F7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0370" y="4404995"/>
            <a:ext cx="2205990" cy="226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"/>
          <p:cNvGrpSpPr/>
          <p:nvPr/>
        </p:nvGrpSpPr>
        <p:grpSpPr bwMode="auto">
          <a:xfrm>
            <a:off x="844550" y="747184"/>
            <a:ext cx="7302500" cy="1642533"/>
            <a:chOff x="810491" y="665021"/>
            <a:chExt cx="7301346" cy="1231352"/>
          </a:xfrm>
        </p:grpSpPr>
        <p:sp>
          <p:nvSpPr>
            <p:cNvPr id="9" name="矩形: 剪去对角 25"/>
            <p:cNvSpPr/>
            <p:nvPr/>
          </p:nvSpPr>
          <p:spPr bwMode="auto">
            <a:xfrm>
              <a:off x="810491" y="672954"/>
              <a:ext cx="7301346" cy="1223419"/>
            </a:xfrm>
            <a:prstGeom prst="snip2DiagRect">
              <a:avLst>
                <a:gd name="adj1" fmla="val 14925"/>
                <a:gd name="adj2" fmla="val 16667"/>
              </a:avLst>
            </a:prstGeom>
            <a:solidFill>
              <a:srgbClr val="B8FAED"/>
            </a:solidFill>
            <a:ln w="19050">
              <a:solidFill>
                <a:srgbClr val="50D5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2291" name="文本框 2"/>
            <p:cNvSpPr txBox="1">
              <a:spLocks noChangeArrowheads="1"/>
            </p:cNvSpPr>
            <p:nvPr/>
          </p:nvSpPr>
          <p:spPr bwMode="auto">
            <a:xfrm>
              <a:off x="928252" y="665021"/>
              <a:ext cx="7162800" cy="955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陈敏的爸爸晚上经常和他一起下象棋，周末还带他出去看电影或爬山。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04455">
            <a:off x="1072801" y="2899199"/>
            <a:ext cx="3022527" cy="3048299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267" name="TextBox 8"/>
          <p:cNvSpPr txBox="1">
            <a:spLocks noChangeArrowheads="1"/>
          </p:cNvSpPr>
          <p:nvPr/>
        </p:nvSpPr>
        <p:spPr bwMode="auto">
          <a:xfrm>
            <a:off x="4465638" y="2601384"/>
            <a:ext cx="418941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陈敏的爸爸的教育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方式很好，他注意培养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陈敏正当的兴趣和爱好，在有益的活动中使陈敏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得到锻炼。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28955" y="2124075"/>
            <a:ext cx="3181350" cy="3186430"/>
          </a:xfrm>
          <a:prstGeom prst="rect">
            <a:avLst/>
          </a:prstGeom>
        </p:spPr>
      </p:pic>
      <p:sp>
        <p:nvSpPr>
          <p:cNvPr id="4" name="矩形标注 3"/>
          <p:cNvSpPr/>
          <p:nvPr/>
        </p:nvSpPr>
        <p:spPr>
          <a:xfrm>
            <a:off x="3489325" y="882015"/>
            <a:ext cx="5010785" cy="4156710"/>
          </a:xfrm>
          <a:prstGeom prst="wedgeRectCallout">
            <a:avLst>
              <a:gd name="adj1" fmla="val -82696"/>
              <a:gd name="adj2" fmla="val 40238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喜欢陈敏的爸爸。他既没有打骂孩子也没有溺爱孩子，而是和孩子做好朋友。这样的家庭里成长的陈敏，一定会积极阳光，乐观向上。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28341" y="1690359"/>
            <a:ext cx="7286676" cy="347662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小结：当我们跟他人交流对一件事的看法时，要学会选择恰当的材料支持自己的观点，做到有理有据，同时也要尊重他人、积极回应。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65735" y="76200"/>
            <a:ext cx="872553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C00000"/>
                </a:solidFill>
              </a:rPr>
              <a:t>一、读一读,说一说。</a:t>
            </a:r>
            <a:endParaRPr lang="zh-CN" altLang="en-US" sz="3600" b="1">
              <a:solidFill>
                <a:srgbClr val="C00000"/>
              </a:solidFill>
            </a:endParaRPr>
          </a:p>
          <a:p>
            <a:r>
              <a:rPr lang="zh-CN" altLang="en-US" sz="3600" b="1"/>
              <a:t>        </a:t>
            </a:r>
            <a:r>
              <a:rPr lang="en-US" altLang="zh-CN" sz="3600" b="1"/>
              <a:t>1.</a:t>
            </a:r>
            <a:r>
              <a:rPr lang="zh-CN" altLang="en-US" sz="3600" b="1"/>
              <a:t> 黄霏霏的妈妈对黄霏霏照顾得十分周到,上学送她,放学接她,毎天给她做饭,整理书包陪她学习。可是有一天,黄霏霏的妈妈出差了,黄霏霏上学时竟然走错了路。 </a:t>
            </a:r>
            <a:endParaRPr lang="zh-CN" altLang="en-US" sz="3600" b="1"/>
          </a:p>
          <a:p>
            <a:r>
              <a:rPr lang="zh-CN" altLang="en-US" sz="3600" b="1">
                <a:solidFill>
                  <a:srgbClr val="C00000"/>
                </a:solidFill>
              </a:rPr>
              <a:t>你对黄霏霏妈妈做法有什么看法?请评论。</a:t>
            </a:r>
            <a:endParaRPr lang="zh-CN" altLang="en-US" sz="3600" b="1">
              <a:solidFill>
                <a:srgbClr val="C00000"/>
              </a:solidFill>
            </a:endParaRPr>
          </a:p>
          <a:p>
            <a:r>
              <a:rPr lang="en-US" altLang="zh-CN" sz="3600" b="1">
                <a:sym typeface="+mn-ea"/>
              </a:rPr>
              <a:t>         2.</a:t>
            </a:r>
            <a:r>
              <a:rPr lang="zh-CN" altLang="en-US" sz="3600" b="1">
                <a:sym typeface="+mn-ea"/>
              </a:rPr>
              <a:t>李明比较贪玩,考试成绩忽高忽低,爸爸常常训斥他。他感到很难过,总觉得爸爸不爱他。而妈妈常常安慰他:“打是疼,骂是爱。爸爸其实是很爱你的。”</a:t>
            </a:r>
            <a:endParaRPr lang="zh-CN" altLang="en-US" sz="3600" b="1">
              <a:sym typeface="+mn-ea"/>
            </a:endParaRPr>
          </a:p>
          <a:p>
            <a:r>
              <a:rPr lang="zh-CN" altLang="en-US" sz="3600" b="1">
                <a:solidFill>
                  <a:srgbClr val="C00000"/>
                </a:solidFill>
                <a:sym typeface="+mn-ea"/>
              </a:rPr>
              <a:t>你同意爸爸的做法吗?谈谈你的看法吧。</a:t>
            </a:r>
            <a:endParaRPr lang="zh-CN" altLang="en-US" sz="3600" b="1">
              <a:solidFill>
                <a:srgbClr val="C00000"/>
              </a:solidFill>
              <a:sym typeface="+mn-ea"/>
            </a:endParaRPr>
          </a:p>
        </p:txBody>
      </p:sp>
      <p:grpSp>
        <p:nvGrpSpPr>
          <p:cNvPr id="15361" name="组合 12"/>
          <p:cNvGrpSpPr/>
          <p:nvPr/>
        </p:nvGrpSpPr>
        <p:grpSpPr bwMode="auto">
          <a:xfrm>
            <a:off x="6961189" y="-17991"/>
            <a:ext cx="2295525" cy="1185333"/>
            <a:chOff x="52599" y="101562"/>
            <a:chExt cx="2295247" cy="887929"/>
          </a:xfrm>
        </p:grpSpPr>
        <p:pic>
          <p:nvPicPr>
            <p:cNvPr id="15362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图片 14" descr="小天使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4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文本框 6"/>
            <p:cNvSpPr txBox="1">
              <a:spLocks noChangeArrowheads="1"/>
            </p:cNvSpPr>
            <p:nvPr/>
          </p:nvSpPr>
          <p:spPr bwMode="auto">
            <a:xfrm>
              <a:off x="240957" y="172190"/>
              <a:ext cx="1612705" cy="391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>
            <a:spLocks noChangeArrowheads="1"/>
          </p:cNvSpPr>
          <p:nvPr/>
        </p:nvSpPr>
        <p:spPr bwMode="auto">
          <a:xfrm>
            <a:off x="407988" y="937685"/>
            <a:ext cx="242570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慈母情深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伟大母爱</a:t>
            </a:r>
            <a:endParaRPr lang="en-US" altLang="zh-CN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矩形 5"/>
          <p:cNvSpPr>
            <a:spLocks noChangeArrowheads="1"/>
          </p:cNvSpPr>
          <p:nvPr/>
        </p:nvSpPr>
        <p:spPr bwMode="auto">
          <a:xfrm>
            <a:off x="2895600" y="937685"/>
            <a:ext cx="2338388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父爱之舟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细腻父爱</a:t>
            </a:r>
            <a:endParaRPr lang="en-US" altLang="zh-CN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5243513" y="810684"/>
            <a:ext cx="3173412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“精彩极了”和“糟糕透了”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爱有不同形式</a:t>
            </a:r>
            <a:endParaRPr lang="zh-CN" altLang="en-US" sz="28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3299" y="2794050"/>
            <a:ext cx="1962000" cy="30271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08069" y="3179633"/>
            <a:ext cx="2673927" cy="2613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/>
          <a:srcRect t="-446"/>
          <a:stretch>
            <a:fillRect/>
          </a:stretch>
        </p:blipFill>
        <p:spPr>
          <a:xfrm>
            <a:off x="3203741" y="2884070"/>
            <a:ext cx="1925889" cy="29094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/>
      <p:bldP spid="30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0" y="0"/>
            <a:ext cx="9144635" cy="7042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sym typeface="+mn-ea"/>
              </a:rPr>
              <a:t>二、创设情境—对话父母。</a:t>
            </a:r>
            <a:endParaRPr lang="zh-CN" altLang="en-US" sz="2800" b="1"/>
          </a:p>
          <a:p>
            <a:r>
              <a:rPr lang="zh-CN" altLang="en-US" sz="2800" b="1">
                <a:sym typeface="+mn-ea"/>
              </a:rPr>
              <a:t>       亲爱的同学们,我们在父母的关爱中长大。父母的爱如滑涓细流,父母的爱如夏日浓荫!每位父母都爱自己的孩子,可不同的爱却给孩子的成长带来了不同的结果。面对下面的父母,你作为孩子,想对他们说些什么呢?</a:t>
            </a:r>
            <a:endParaRPr lang="zh-CN" altLang="en-US" sz="2800" b="1"/>
          </a:p>
          <a:p>
            <a:pPr eaLnBrk="1" latinLnBrk="0" hangingPunct="1">
              <a:lnSpc>
                <a:spcPts val="3400"/>
              </a:lnSpc>
            </a:pPr>
            <a:r>
              <a:rPr lang="zh-CN" altLang="en-US" sz="3200" b="1">
                <a:solidFill>
                  <a:srgbClr val="C00000"/>
                </a:solidFill>
                <a:sym typeface="+mn-ea"/>
              </a:rPr>
              <a:t>1.淘淘妈妈十分溺爱淘淘,导致淘淘什么都不会做,连基本的生活能力都没有。如果你是淘淘,你会对妈妈说:“</a:t>
            </a:r>
            <a:r>
              <a:rPr lang="zh-CN" altLang="en-US" sz="3200" b="1" u="sng">
                <a:solidFill>
                  <a:srgbClr val="C00000"/>
                </a:solidFill>
                <a:sym typeface="+mn-ea"/>
              </a:rPr>
              <a:t>                      </a:t>
            </a:r>
            <a:r>
              <a:rPr lang="zh-CN" altLang="en-US" sz="3200" b="1">
                <a:solidFill>
                  <a:srgbClr val="C00000"/>
                </a:solidFill>
                <a:sym typeface="+mn-ea"/>
              </a:rPr>
              <a:t>。</a:t>
            </a:r>
            <a:r>
              <a:rPr lang="en-US" altLang="zh-CN" sz="3200" b="1">
                <a:solidFill>
                  <a:srgbClr val="C00000"/>
                </a:solidFill>
                <a:sym typeface="+mn-ea"/>
              </a:rPr>
              <a:t>”</a:t>
            </a:r>
            <a:endParaRPr lang="en-US" altLang="zh-CN" sz="3200" b="1">
              <a:solidFill>
                <a:srgbClr val="C00000"/>
              </a:solidFill>
              <a:sym typeface="+mn-ea"/>
            </a:endParaRPr>
          </a:p>
          <a:p>
            <a:pPr eaLnBrk="1" latinLnBrk="0" hangingPunct="1">
              <a:lnSpc>
                <a:spcPts val="3400"/>
              </a:lnSpc>
            </a:pPr>
            <a:r>
              <a:rPr lang="zh-CN" altLang="en-US" sz="3200" b="1">
                <a:solidFill>
                  <a:srgbClr val="C00000"/>
                </a:solidFill>
                <a:sym typeface="+mn-ea"/>
              </a:rPr>
              <a:t>2.龙一鸣期末考试考了第二名,爸爸仍然严厉地批评了他。如果你是龙一鸣,你会对爸爸说:</a:t>
            </a:r>
            <a:r>
              <a:rPr lang="zh-CN" altLang="en-US" sz="3200" b="1">
                <a:solidFill>
                  <a:srgbClr val="C00000"/>
                </a:solidFill>
                <a:sym typeface="+mn-ea"/>
              </a:rPr>
              <a:t>“</a:t>
            </a:r>
            <a:r>
              <a:rPr lang="zh-CN" altLang="en-US" sz="3200" b="1" u="sng">
                <a:solidFill>
                  <a:srgbClr val="C00000"/>
                </a:solidFill>
                <a:sym typeface="+mn-ea"/>
              </a:rPr>
              <a:t>                     </a:t>
            </a:r>
            <a:r>
              <a:rPr lang="zh-CN" altLang="en-US" sz="3200" b="1">
                <a:solidFill>
                  <a:srgbClr val="C00000"/>
                </a:solidFill>
                <a:sym typeface="+mn-ea"/>
              </a:rPr>
              <a:t>。</a:t>
            </a:r>
            <a:r>
              <a:rPr lang="en-US" altLang="zh-CN" sz="3200" b="1">
                <a:solidFill>
                  <a:srgbClr val="C00000"/>
                </a:solidFill>
                <a:sym typeface="+mn-ea"/>
              </a:rPr>
              <a:t>”</a:t>
            </a:r>
            <a:endParaRPr lang="zh-CN" altLang="en-US" sz="3200" b="1">
              <a:solidFill>
                <a:srgbClr val="C00000"/>
              </a:solidFill>
            </a:endParaRPr>
          </a:p>
          <a:p>
            <a:pPr eaLnBrk="1" latinLnBrk="0" hangingPunct="1">
              <a:lnSpc>
                <a:spcPts val="3400"/>
              </a:lnSpc>
            </a:pPr>
            <a:r>
              <a:rPr lang="zh-CN" altLang="en-US" sz="3200" b="1">
                <a:solidFill>
                  <a:srgbClr val="C00000"/>
                </a:solidFill>
                <a:sym typeface="+mn-ea"/>
              </a:rPr>
              <a:t>3.苹苹放学回家,看见妈妈正在偷看她的信,她就问:“妈妈,您怎么能偷偷地看我的信呢?”妈妈却不以为然地说:“我要对你的成长负责,你要是同坏人交上朋友怎么办?”如果你是苹苹,你会对妈妈说：</a:t>
            </a:r>
            <a:r>
              <a:rPr lang="zh-CN" altLang="en-US" sz="3200" b="1">
                <a:solidFill>
                  <a:srgbClr val="C00000"/>
                </a:solidFill>
                <a:sym typeface="+mn-ea"/>
              </a:rPr>
              <a:t>“</a:t>
            </a:r>
            <a:r>
              <a:rPr lang="zh-CN" altLang="en-US" sz="3200" b="1" u="sng">
                <a:solidFill>
                  <a:srgbClr val="C00000"/>
                </a:solidFill>
                <a:sym typeface="+mn-ea"/>
              </a:rPr>
              <a:t>                      </a:t>
            </a:r>
            <a:r>
              <a:rPr lang="zh-CN" altLang="en-US" sz="3200" b="1">
                <a:solidFill>
                  <a:srgbClr val="C00000"/>
                </a:solidFill>
                <a:sym typeface="+mn-ea"/>
              </a:rPr>
              <a:t>。</a:t>
            </a:r>
            <a:r>
              <a:rPr lang="en-US" altLang="zh-CN" sz="3200" b="1">
                <a:solidFill>
                  <a:srgbClr val="C00000"/>
                </a:solidFill>
                <a:sym typeface="+mn-ea"/>
              </a:rPr>
              <a:t>”</a:t>
            </a:r>
            <a:endParaRPr lang="en-US" altLang="zh-CN" sz="3200" b="1">
              <a:solidFill>
                <a:srgbClr val="C00000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2"/>
          <p:cNvGrpSpPr/>
          <p:nvPr/>
        </p:nvGrpSpPr>
        <p:grpSpPr bwMode="auto">
          <a:xfrm>
            <a:off x="87314" y="143934"/>
            <a:ext cx="2295525" cy="1185333"/>
            <a:chOff x="52599" y="101562"/>
            <a:chExt cx="2295247" cy="887929"/>
          </a:xfrm>
        </p:grpSpPr>
        <p:pic>
          <p:nvPicPr>
            <p:cNvPr id="15362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图片 14" descr="小天使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4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文本框 6"/>
            <p:cNvSpPr txBox="1">
              <a:spLocks noChangeArrowheads="1"/>
            </p:cNvSpPr>
            <p:nvPr/>
          </p:nvSpPr>
          <p:spPr bwMode="auto">
            <a:xfrm>
              <a:off x="240957" y="172190"/>
              <a:ext cx="1627172" cy="39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课后任务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标注 12"/>
          <p:cNvSpPr/>
          <p:nvPr/>
        </p:nvSpPr>
        <p:spPr bwMode="auto">
          <a:xfrm>
            <a:off x="2471739" y="1238251"/>
            <a:ext cx="5902325" cy="4508500"/>
          </a:xfrm>
          <a:prstGeom prst="wedgeRectCallout">
            <a:avLst>
              <a:gd name="adj1" fmla="val -54971"/>
              <a:gd name="adj2" fmla="val -1356"/>
            </a:avLst>
          </a:prstGeom>
          <a:solidFill>
            <a:schemeClr val="bg1"/>
          </a:solidFill>
          <a:ln w="19050">
            <a:solidFill>
              <a:srgbClr val="F763E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2609851" y="1280584"/>
            <a:ext cx="5548313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①向父母讲述文中的故事，并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与他们交流看法。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7" descr="女老师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65150" y="1871134"/>
            <a:ext cx="1562100" cy="4167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2609851" y="2952751"/>
            <a:ext cx="5548313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②将这节课上的收获写到日记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中，给父母看一看。 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2609850" y="4737100"/>
            <a:ext cx="5969000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③学会感恩，为父母做几件事。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 bwMode="auto">
          <a:xfrm>
            <a:off x="2589213" y="863601"/>
            <a:ext cx="5765800" cy="4974167"/>
          </a:xfrm>
          <a:prstGeom prst="wedgeRectCallout">
            <a:avLst>
              <a:gd name="adj1" fmla="val -54971"/>
              <a:gd name="adj2" fmla="val -1356"/>
            </a:avLst>
          </a:prstGeom>
          <a:solidFill>
            <a:schemeClr val="bg1"/>
          </a:solidFill>
          <a:ln w="19050">
            <a:solidFill>
              <a:srgbClr val="F763E2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2727326" y="3244851"/>
            <a:ext cx="5548313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⑤做些力所能及的家务。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2727326" y="878417"/>
            <a:ext cx="5548313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④记住父母的生日、父母最喜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欢的食物，做令他们高兴的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事情</a:t>
            </a:r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7" descr="女老师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8325" y="1568451"/>
            <a:ext cx="1562100" cy="4167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2727325" y="4142318"/>
            <a:ext cx="596900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⑥通过不同的形式向爸爸、妈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妈表示自己的感激。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0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61181" y="1571943"/>
            <a:ext cx="8021955" cy="4890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450850">
              <a:lnSpc>
                <a:spcPct val="140000"/>
              </a:lnSpc>
              <a:tabLst>
                <a:tab pos="2820035" algn="l"/>
              </a:tabLst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世上没有不爱子女的父母，只是爱的方式各不相同。通过这节课，相信大家对于父母的爱一定有了更为深刻、全面的了解。不管父母们以怎样的一种方式对我们，都是为了我们好，他们一生忙忙碌碌，为了儿女任劳任怨、含辛茹苦、无怨无悔，我们没有理由去埋怨他们。在这里，我希望每一位同学都能体谅你的父母，做一个孝顺、懂事的好孩子。能做到吗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07244" y="2045018"/>
            <a:ext cx="7979569" cy="2767489"/>
          </a:xfrm>
          <a:prstGeom prst="roundRect">
            <a:avLst/>
          </a:prstGeom>
          <a:noFill/>
          <a:ln w="19050">
            <a:solidFill>
              <a:schemeClr val="accent6">
                <a:lumMod val="60000"/>
                <a:lumOff val="40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353243570b708850b4f7fcda60408776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0883" y="-42"/>
            <a:ext cx="2003723" cy="1270052"/>
          </a:xfrm>
          <a:prstGeom prst="rect">
            <a:avLst/>
          </a:prstGeom>
        </p:spPr>
      </p:pic>
      <p:sp>
        <p:nvSpPr>
          <p:cNvPr id="11" name="文本框 3"/>
          <p:cNvSpPr txBox="1"/>
          <p:nvPr/>
        </p:nvSpPr>
        <p:spPr>
          <a:xfrm>
            <a:off x="922565" y="1134837"/>
            <a:ext cx="1428750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</a:rPr>
              <a:t>课堂小结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857250"/>
            <a:ext cx="864037" cy="96461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05840" y="212090"/>
            <a:ext cx="61347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</a:rPr>
              <a:t>严是爱,宽是害,纵容是毁坏！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8300" y="1250951"/>
            <a:ext cx="3028950" cy="331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43814" y="1773767"/>
            <a:ext cx="687387" cy="118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2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5664" y="1856318"/>
            <a:ext cx="4764087" cy="390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3"/>
          <p:cNvSpPr txBox="1"/>
          <p:nvPr/>
        </p:nvSpPr>
        <p:spPr>
          <a:xfrm>
            <a:off x="3205605" y="2841826"/>
            <a:ext cx="354682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5400" b="1" dirty="0">
                <a:blipFill>
                  <a:blip r:embed="rId5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感谢观看</a:t>
            </a:r>
            <a:endParaRPr lang="zh-CN" altLang="en-US" sz="5400" b="1" dirty="0">
              <a:blipFill>
                <a:blip r:embed="rId5"/>
                <a:stretch>
                  <a:fillRect/>
                </a:stretch>
              </a:blip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4515" y="1447800"/>
            <a:ext cx="8015605" cy="41541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父母的爱是如潮般的鼓励，或是如当头棒喝般的批评；是生活中耐心的陪伴、无微不至的照顾；甚至是无休止的唠叨、溺爱和打骂</a:t>
            </a:r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这节课就让我们谈一谈对父母之爱的看法吧。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6"/>
          <p:cNvPicPr>
            <a:picLocks noChangeAspect="1" noChangeArrowheads="1"/>
          </p:cNvPicPr>
          <p:nvPr/>
        </p:nvPicPr>
        <p:blipFill>
          <a:blip r:embed="rId2" cstate="email"/>
          <a:srcRect b="-2846"/>
          <a:stretch>
            <a:fillRect/>
          </a:stretch>
        </p:blipFill>
        <p:spPr bwMode="auto">
          <a:xfrm>
            <a:off x="6678904" y="377825"/>
            <a:ext cx="2173288" cy="53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标题 1"/>
          <p:cNvSpPr txBox="1">
            <a:spLocks noChangeArrowheads="1"/>
          </p:cNvSpPr>
          <p:nvPr/>
        </p:nvSpPr>
        <p:spPr bwMode="auto">
          <a:xfrm>
            <a:off x="279399" y="2459568"/>
            <a:ext cx="4968875" cy="178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口语交际：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父母之爱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043608" y="2492896"/>
            <a:ext cx="6934200" cy="2453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每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位父母都爱自己的孩子，爱的方式却不尽相同，今天老师和同学们一起来阅读几则发生在生活中的小故事。与同学们谈谈自己的看法。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3" name="WordArt 3"/>
          <p:cNvSpPr>
            <a:spLocks noChangeArrowheads="1" noChangeShapeType="1"/>
          </p:cNvSpPr>
          <p:nvPr/>
        </p:nvSpPr>
        <p:spPr bwMode="auto">
          <a:xfrm>
            <a:off x="2627784" y="1556792"/>
            <a:ext cx="35052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  <a:round/>
                </a:ln>
                <a:solidFill>
                  <a:sysClr val="windowText" lastClr="000000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口语交际内容</a:t>
            </a:r>
            <a:endParaRPr lang="zh-CN" altLang="en-US" sz="3600" b="1" dirty="0">
              <a:ln w="9525">
                <a:noFill/>
                <a:round/>
              </a:ln>
              <a:solidFill>
                <a:sysClr val="windowText" lastClr="000000"/>
              </a:solidFill>
              <a:effectLst>
                <a:outerShdw dist="35921" dir="2700000" algn="ctr" rotWithShape="0">
                  <a:srgbClr val="C0C0C0">
                    <a:alpha val="7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14375" y="2484755"/>
            <a:ext cx="7245985" cy="2016125"/>
          </a:xfrm>
          <a:prstGeom prst="roundRect">
            <a:avLst/>
          </a:prstGeom>
          <a:solidFill>
            <a:schemeClr val="bg1">
              <a:alpha val="89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2910" y="1428736"/>
            <a:ext cx="3357586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自由读交际小贴士。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7865" y="2753360"/>
            <a:ext cx="72472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◎选择恰当的材料支持自己的观点。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◎尊重别人的观点，对别人的发言给予积极回应。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3600" y="1930089"/>
            <a:ext cx="876300" cy="8229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5786" y="5000636"/>
            <a:ext cx="7072362" cy="4603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明确：观点明确  选材恰当  尊重他人  积极回应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12"/>
          <p:cNvGrpSpPr/>
          <p:nvPr/>
        </p:nvGrpSpPr>
        <p:grpSpPr bwMode="auto">
          <a:xfrm>
            <a:off x="87314" y="143934"/>
            <a:ext cx="2295525" cy="1185333"/>
            <a:chOff x="52599" y="101562"/>
            <a:chExt cx="2295247" cy="887929"/>
          </a:xfrm>
        </p:grpSpPr>
        <p:pic>
          <p:nvPicPr>
            <p:cNvPr id="7170" name="图片 1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图片 14" descr="小天使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2" name="图片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3" name="文本框 6"/>
            <p:cNvSpPr txBox="1">
              <a:spLocks noChangeArrowheads="1"/>
            </p:cNvSpPr>
            <p:nvPr/>
          </p:nvSpPr>
          <p:spPr bwMode="auto">
            <a:xfrm>
              <a:off x="240957" y="172190"/>
              <a:ext cx="1627172" cy="39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交际指导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965201" y="1769533"/>
            <a:ext cx="8054975" cy="3549651"/>
            <a:chOff x="876920" y="1399538"/>
            <a:chExt cx="8054935" cy="2663230"/>
          </a:xfrm>
        </p:grpSpPr>
        <p:sp>
          <p:nvSpPr>
            <p:cNvPr id="2" name="矩形 1"/>
            <p:cNvSpPr>
              <a:spLocks noChangeArrowheads="1"/>
            </p:cNvSpPr>
            <p:nvPr/>
          </p:nvSpPr>
          <p:spPr bwMode="auto">
            <a:xfrm>
              <a:off x="876920" y="1399538"/>
              <a:ext cx="8054935" cy="20644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20000"/>
                </a:lnSpc>
                <a:defRPr/>
              </a:pPr>
              <a:r>
                <a:rPr lang="zh-CN" altLang="en-US" sz="3600" b="1" dirty="0">
                  <a:latin typeface="+mj-ea"/>
                  <a:ea typeface="+mj-ea"/>
                </a:rPr>
                <a:t>　　</a:t>
              </a:r>
              <a:r>
                <a:rPr lang="en-US" altLang="zh-CN" sz="3600" b="1" dirty="0">
                  <a:latin typeface="+mj-ea"/>
                </a:rPr>
                <a:t>1</a:t>
              </a:r>
              <a:r>
                <a:rPr lang="zh-CN" altLang="en-US" sz="3600" b="1" dirty="0">
                  <a:latin typeface="+mj-ea"/>
                </a:rPr>
                <a:t>.</a:t>
              </a:r>
              <a:r>
                <a:rPr lang="zh-CN" altLang="en-US" sz="3600" b="1" dirty="0">
                  <a:latin typeface="+mj-ea"/>
                  <a:ea typeface="+mj-ea"/>
                </a:rPr>
                <a:t>小组讨论，表明对教材出示</a:t>
              </a:r>
              <a:endParaRPr lang="en-US" altLang="zh-CN" sz="3600" b="1" dirty="0">
                <a:latin typeface="+mj-ea"/>
                <a:ea typeface="+mj-ea"/>
              </a:endParaRPr>
            </a:p>
            <a:p>
              <a:pPr eaLnBrk="0" hangingPunct="0">
                <a:lnSpc>
                  <a:spcPct val="120000"/>
                </a:lnSpc>
                <a:defRPr/>
              </a:pPr>
              <a:r>
                <a:rPr lang="zh-CN" altLang="en-US" sz="3600" b="1" dirty="0">
                  <a:latin typeface="+mj-ea"/>
                  <a:ea typeface="+mj-ea"/>
                </a:rPr>
                <a:t>的事例中的爸爸</a:t>
              </a:r>
              <a:endParaRPr lang="en-US" altLang="zh-CN" sz="3600" b="1" dirty="0">
                <a:latin typeface="+mj-ea"/>
                <a:ea typeface="+mj-ea"/>
              </a:endParaRPr>
            </a:p>
            <a:p>
              <a:pPr eaLnBrk="0" hangingPunct="0">
                <a:lnSpc>
                  <a:spcPct val="120000"/>
                </a:lnSpc>
                <a:defRPr/>
              </a:pPr>
              <a:r>
                <a:rPr lang="zh-CN" altLang="en-US" sz="3600" b="1" dirty="0">
                  <a:latin typeface="+mj-ea"/>
                  <a:ea typeface="+mj-ea"/>
                </a:rPr>
                <a:t>妈妈的做法所持</a:t>
              </a:r>
              <a:endParaRPr lang="en-US" altLang="zh-CN" sz="3600" b="1" dirty="0">
                <a:latin typeface="+mj-ea"/>
                <a:ea typeface="+mj-ea"/>
              </a:endParaRPr>
            </a:p>
            <a:p>
              <a:pPr eaLnBrk="0" hangingPunct="0">
                <a:lnSpc>
                  <a:spcPct val="120000"/>
                </a:lnSpc>
                <a:defRPr/>
              </a:pPr>
              <a:r>
                <a:rPr lang="zh-CN" altLang="en-US" sz="3600" b="1" dirty="0">
                  <a:latin typeface="+mj-ea"/>
                  <a:ea typeface="+mj-ea"/>
                </a:rPr>
                <a:t>的观点。</a:t>
              </a:r>
              <a:endParaRPr lang="zh-CN" altLang="en-US" sz="3600" dirty="0">
                <a:latin typeface="+mj-ea"/>
                <a:ea typeface="+mj-ea"/>
              </a:endParaRPr>
            </a:p>
          </p:txBody>
        </p:sp>
        <p:pic>
          <p:nvPicPr>
            <p:cNvPr id="7176" name="图片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30599" y="2239703"/>
              <a:ext cx="3862425" cy="182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793751" y="1348317"/>
            <a:ext cx="8145463" cy="3985683"/>
            <a:chOff x="793149" y="967624"/>
            <a:chExt cx="8146026" cy="2989262"/>
          </a:xfrm>
        </p:grpSpPr>
        <p:sp>
          <p:nvSpPr>
            <p:cNvPr id="8194" name="Rectangle 2"/>
            <p:cNvSpPr txBox="1">
              <a:spLocks noChangeArrowheads="1"/>
            </p:cNvSpPr>
            <p:nvPr/>
          </p:nvSpPr>
          <p:spPr bwMode="auto">
            <a:xfrm>
              <a:off x="4462116" y="1245436"/>
              <a:ext cx="4477059" cy="2652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>
                <a:lnSpc>
                  <a:spcPct val="120000"/>
                </a:lnSpc>
                <a:spcBef>
                  <a:spcPts val="800"/>
                </a:spcBef>
                <a:buFont typeface="Arial" panose="020B0604020202020204" pitchFamily="34" charset="0"/>
                <a:buNone/>
              </a:pPr>
              <a:r>
                <a:rPr lang="zh-CN" altLang="en-US" sz="3400" b="1" dirty="0">
                  <a:latin typeface="宋体" panose="02010600030101010101" pitchFamily="2" charset="-122"/>
                </a:rPr>
                <a:t>　　2.回顾日常生活中父母关心自己的点滴事例，感受父母的浓浓爱意。</a:t>
              </a:r>
              <a:endParaRPr lang="zh-CN" altLang="en-US" sz="3400" b="1" dirty="0">
                <a:latin typeface="宋体" panose="02010600030101010101" pitchFamily="2" charset="-122"/>
              </a:endParaRPr>
            </a:p>
          </p:txBody>
        </p:sp>
        <p:pic>
          <p:nvPicPr>
            <p:cNvPr id="4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93149" y="967624"/>
              <a:ext cx="2989262" cy="298926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270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contourClr>
                <a:srgbClr val="969696"/>
              </a:contourClr>
            </a:sp3d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604838" y="1109134"/>
            <a:ext cx="4495800" cy="490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8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　　</a:t>
            </a: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.选派有代表性意见的同学在全班发表见解，其他同学认真听，要能抓住发言者表述的要点。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44423" y="1827663"/>
            <a:ext cx="3200111" cy="3202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12700" stA="50000" endA="300" endPos="35000" dist="127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46.xml><?xml version="1.0" encoding="utf-8"?>
<p:tagLst xmlns:p="http://schemas.openxmlformats.org/presentationml/2006/main">
  <p:tag name="KSO_WM_UNIT_PLACING_PICTURE_USER_VIEWPORT" val="{&quot;height&quot;:6075,&quot;width&quot;:3315}"/>
</p:tagLst>
</file>

<file path=ppt/tags/tag47.xml><?xml version="1.0" encoding="utf-8"?>
<p:tagLst xmlns:p="http://schemas.openxmlformats.org/presentationml/2006/main">
  <p:tag name="KSO_WM_UNIT_PLACING_PICTURE_USER_VIEWPORT" val="{&quot;height&quot;:3560,&quot;width&quot;:3474}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2254</Words>
  <Application>WPS 演示</Application>
  <PresentationFormat>全屏显示(4:3)</PresentationFormat>
  <Paragraphs>120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Calibri</vt:lpstr>
      <vt:lpstr>黑体</vt:lpstr>
      <vt:lpstr>楷体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颍</cp:lastModifiedBy>
  <cp:revision>126</cp:revision>
  <dcterms:created xsi:type="dcterms:W3CDTF">2018-12-29T03:20:00Z</dcterms:created>
  <dcterms:modified xsi:type="dcterms:W3CDTF">2020-12-04T00:31:34Z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