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3" autoAdjust="0"/>
    <p:restoredTop sz="94414" autoAdjust="0"/>
  </p:normalViewPr>
  <p:slideViewPr>
    <p:cSldViewPr snapToGrid="0">
      <p:cViewPr>
        <p:scale>
          <a:sx n="60" d="100"/>
          <a:sy n="60" d="100"/>
        </p:scale>
        <p:origin x="-846" y="-378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4035B43-2B6F-4365-A71A-8BDBDBFDE331}" type="datetimeFigureOut">
              <a:rPr lang="zh-CN" altLang="en-US"/>
              <a:pPr>
                <a:defRPr/>
              </a:pPr>
              <a:t>2018/7/28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D0A2B4B-0DD0-494A-B541-B178913E2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E253C07-5DBF-4D17-9361-C7E22A6B4179}" type="datetimeFigureOut">
              <a:rPr lang="zh-CN" altLang="en-US"/>
              <a:pPr>
                <a:defRPr/>
              </a:pPr>
              <a:t>2018/7/28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752A760-FBF3-428C-9FF7-B259CA8C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9840D4-9E27-465A-A6BD-DD2AB7656C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89950B-0CFD-4425-A4E9-0C03A9ACE2C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4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7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弦形 1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弦形 12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5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7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4"/>
          <p:cNvCxnSpPr/>
          <p:nvPr userDrawn="1"/>
        </p:nvCxnSpPr>
        <p:spPr>
          <a:xfrm>
            <a:off x="0" y="762000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15"/>
          <p:cNvSpPr/>
          <p:nvPr userDrawn="1"/>
        </p:nvSpPr>
        <p:spPr>
          <a:xfrm>
            <a:off x="5934075" y="633413"/>
            <a:ext cx="257175" cy="258762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16"/>
          <p:cNvSpPr/>
          <p:nvPr userDrawn="1"/>
        </p:nvSpPr>
        <p:spPr>
          <a:xfrm>
            <a:off x="6307138" y="666750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17"/>
          <p:cNvSpPr/>
          <p:nvPr userDrawn="1"/>
        </p:nvSpPr>
        <p:spPr>
          <a:xfrm>
            <a:off x="5627688" y="666750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8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9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1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2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22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1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07C7A3D-D75E-4BCE-B186-002AB7310E32}" type="datetimeFigureOut">
              <a:rPr lang="zh-CN" altLang="en-US"/>
              <a:pPr>
                <a:defRPr/>
              </a:pPr>
              <a:t>2018/7/28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2FD1853-35C9-4025-B469-6E8C216105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57188" y="285750"/>
            <a:ext cx="6985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347663" y="385763"/>
            <a:ext cx="762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3"/>
          <p:cNvGrpSpPr>
            <a:grpSpLocks/>
          </p:cNvGrpSpPr>
          <p:nvPr userDrawn="1"/>
        </p:nvGrpSpPr>
        <p:grpSpPr bwMode="auto">
          <a:xfrm rot="1215844">
            <a:off x="404813" y="268288"/>
            <a:ext cx="638175" cy="603250"/>
            <a:chOff x="343893" y="269257"/>
            <a:chExt cx="637122" cy="604076"/>
          </a:xfrm>
        </p:grpSpPr>
        <p:sp>
          <p:nvSpPr>
            <p:cNvPr id="20" name="Freeform 1235"/>
            <p:cNvSpPr/>
            <p:nvPr userDrawn="1"/>
          </p:nvSpPr>
          <p:spPr bwMode="auto">
            <a:xfrm>
              <a:off x="343460" y="303697"/>
              <a:ext cx="537274" cy="56910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236"/>
            <p:cNvSpPr/>
            <p:nvPr userDrawn="1"/>
          </p:nvSpPr>
          <p:spPr bwMode="auto">
            <a:xfrm>
              <a:off x="413575" y="372117"/>
              <a:ext cx="217128" cy="246400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1237"/>
            <p:cNvSpPr/>
            <p:nvPr userDrawn="1"/>
          </p:nvSpPr>
          <p:spPr bwMode="auto">
            <a:xfrm>
              <a:off x="650328" y="552894"/>
              <a:ext cx="229807" cy="287730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1238"/>
            <p:cNvSpPr/>
            <p:nvPr userDrawn="1"/>
          </p:nvSpPr>
          <p:spPr bwMode="auto">
            <a:xfrm>
              <a:off x="901965" y="324325"/>
              <a:ext cx="77660" cy="55638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Oval 1239"/>
            <p:cNvSpPr>
              <a:spLocks noChangeArrowheads="1"/>
            </p:cNvSpPr>
            <p:nvPr userDrawn="1"/>
          </p:nvSpPr>
          <p:spPr bwMode="auto">
            <a:xfrm>
              <a:off x="674043" y="268444"/>
              <a:ext cx="247241" cy="247989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Oval 1240"/>
            <p:cNvSpPr>
              <a:spLocks noChangeArrowheads="1"/>
            </p:cNvSpPr>
            <p:nvPr userDrawn="1"/>
          </p:nvSpPr>
          <p:spPr bwMode="auto">
            <a:xfrm>
              <a:off x="844058" y="311324"/>
              <a:ext cx="41207" cy="39741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6"/>
          <p:cNvPicPr>
            <a:picLocks noChangeAspect="1"/>
          </p:cNvPicPr>
          <p:nvPr userDrawn="1"/>
        </p:nvPicPr>
        <p:blipFill>
          <a:blip r:embed="rId5"/>
          <a:srcRect l="61832" t="-220741" r="14023" b="100000"/>
          <a:stretch>
            <a:fillRect/>
          </a:stretch>
        </p:blipFill>
        <p:spPr bwMode="auto">
          <a:xfrm>
            <a:off x="12257088" y="1568450"/>
            <a:ext cx="9144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9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2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10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20"/>
          <p:cNvGrpSpPr>
            <a:grpSpLocks/>
          </p:cNvGrpSpPr>
          <p:nvPr userDrawn="1"/>
        </p:nvGrpSpPr>
        <p:grpSpPr bwMode="auto">
          <a:xfrm rot="433303">
            <a:off x="342900" y="215900"/>
            <a:ext cx="811213" cy="642938"/>
            <a:chOff x="5254626" y="922338"/>
            <a:chExt cx="528638" cy="420688"/>
          </a:xfrm>
        </p:grpSpPr>
        <p:sp>
          <p:nvSpPr>
            <p:cNvPr id="21" name="Freeform 35"/>
            <p:cNvSpPr/>
            <p:nvPr/>
          </p:nvSpPr>
          <p:spPr bwMode="auto">
            <a:xfrm>
              <a:off x="5280381" y="921417"/>
              <a:ext cx="502775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5254466" y="1119400"/>
              <a:ext cx="513120" cy="22332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5705460" y="1048040"/>
              <a:ext cx="50692" cy="105951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4" name="Freeform 38"/>
            <p:cNvSpPr/>
            <p:nvPr/>
          </p:nvSpPr>
          <p:spPr bwMode="auto">
            <a:xfrm>
              <a:off x="5515411" y="1240624"/>
              <a:ext cx="52760" cy="96603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grpSp>
        <p:nvGrpSpPr>
          <p:cNvPr id="25" name="组合 26"/>
          <p:cNvGrpSpPr>
            <a:grpSpLocks/>
          </p:cNvGrpSpPr>
          <p:nvPr userDrawn="1"/>
        </p:nvGrpSpPr>
        <p:grpSpPr bwMode="auto">
          <a:xfrm rot="-3508454">
            <a:off x="592138" y="244475"/>
            <a:ext cx="273050" cy="273050"/>
            <a:chOff x="8914858" y="1139028"/>
            <a:chExt cx="622925" cy="622925"/>
          </a:xfrm>
        </p:grpSpPr>
        <p:sp>
          <p:nvSpPr>
            <p:cNvPr id="26" name="Freeform 127"/>
            <p:cNvSpPr/>
            <p:nvPr/>
          </p:nvSpPr>
          <p:spPr bwMode="auto">
            <a:xfrm>
              <a:off x="8918472" y="1529620"/>
              <a:ext cx="228166" cy="228163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28"/>
            <p:cNvSpPr/>
            <p:nvPr/>
          </p:nvSpPr>
          <p:spPr bwMode="auto">
            <a:xfrm>
              <a:off x="9350513" y="1137409"/>
              <a:ext cx="188326" cy="188326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29"/>
            <p:cNvSpPr/>
            <p:nvPr/>
          </p:nvSpPr>
          <p:spPr bwMode="auto">
            <a:xfrm>
              <a:off x="9306142" y="1187464"/>
              <a:ext cx="181083" cy="18108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30"/>
            <p:cNvSpPr/>
            <p:nvPr/>
          </p:nvSpPr>
          <p:spPr bwMode="auto">
            <a:xfrm>
              <a:off x="8979119" y="1237455"/>
              <a:ext cx="459949" cy="45994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31"/>
            <p:cNvSpPr/>
            <p:nvPr/>
          </p:nvSpPr>
          <p:spPr bwMode="auto">
            <a:xfrm>
              <a:off x="8979311" y="1238249"/>
              <a:ext cx="365788" cy="333192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32"/>
            <p:cNvSpPr/>
            <p:nvPr/>
          </p:nvSpPr>
          <p:spPr bwMode="auto">
            <a:xfrm>
              <a:off x="9103525" y="1332076"/>
              <a:ext cx="333192" cy="365788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3"/>
            <p:cNvSpPr/>
            <p:nvPr/>
          </p:nvSpPr>
          <p:spPr bwMode="auto">
            <a:xfrm>
              <a:off x="8915708" y="1689610"/>
              <a:ext cx="68810" cy="68813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20"/>
          <p:cNvGrpSpPr>
            <a:grpSpLocks/>
          </p:cNvGrpSpPr>
          <p:nvPr userDrawn="1"/>
        </p:nvGrpSpPr>
        <p:grpSpPr bwMode="auto">
          <a:xfrm rot="433303">
            <a:off x="349250" y="215900"/>
            <a:ext cx="690563" cy="549275"/>
            <a:chOff x="5254626" y="922338"/>
            <a:chExt cx="528638" cy="420688"/>
          </a:xfrm>
        </p:grpSpPr>
        <p:sp>
          <p:nvSpPr>
            <p:cNvPr id="20" name="Freeform 35"/>
            <p:cNvSpPr/>
            <p:nvPr/>
          </p:nvSpPr>
          <p:spPr bwMode="auto">
            <a:xfrm>
              <a:off x="5279750" y="921661"/>
              <a:ext cx="503117" cy="336793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5253496" y="1118789"/>
              <a:ext cx="512839" cy="22371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5704399" y="1047535"/>
              <a:ext cx="51041" cy="106996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3" name="Freeform 38"/>
            <p:cNvSpPr/>
            <p:nvPr/>
          </p:nvSpPr>
          <p:spPr bwMode="auto">
            <a:xfrm>
              <a:off x="5516294" y="1240397"/>
              <a:ext cx="52256" cy="97269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4" name="组合 26"/>
          <p:cNvGrpSpPr>
            <a:grpSpLocks/>
          </p:cNvGrpSpPr>
          <p:nvPr userDrawn="1"/>
        </p:nvGrpSpPr>
        <p:grpSpPr bwMode="auto">
          <a:xfrm rot="-3508454">
            <a:off x="509588" y="236538"/>
            <a:ext cx="273050" cy="273050"/>
            <a:chOff x="8914858" y="1139028"/>
            <a:chExt cx="622925" cy="622925"/>
          </a:xfrm>
        </p:grpSpPr>
        <p:sp>
          <p:nvSpPr>
            <p:cNvPr id="25" name="Freeform 127"/>
            <p:cNvSpPr/>
            <p:nvPr/>
          </p:nvSpPr>
          <p:spPr bwMode="auto">
            <a:xfrm>
              <a:off x="8918476" y="1529620"/>
              <a:ext cx="228163" cy="228163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128"/>
            <p:cNvSpPr/>
            <p:nvPr/>
          </p:nvSpPr>
          <p:spPr bwMode="auto">
            <a:xfrm>
              <a:off x="9350515" y="1137407"/>
              <a:ext cx="188326" cy="188326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29"/>
            <p:cNvSpPr/>
            <p:nvPr/>
          </p:nvSpPr>
          <p:spPr bwMode="auto">
            <a:xfrm>
              <a:off x="9306142" y="1187464"/>
              <a:ext cx="181083" cy="18108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30"/>
            <p:cNvSpPr/>
            <p:nvPr/>
          </p:nvSpPr>
          <p:spPr bwMode="auto">
            <a:xfrm>
              <a:off x="8979118" y="1237454"/>
              <a:ext cx="459952" cy="45994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31"/>
            <p:cNvSpPr/>
            <p:nvPr/>
          </p:nvSpPr>
          <p:spPr bwMode="auto">
            <a:xfrm>
              <a:off x="8979312" y="1238248"/>
              <a:ext cx="365786" cy="333192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32"/>
            <p:cNvSpPr/>
            <p:nvPr/>
          </p:nvSpPr>
          <p:spPr bwMode="auto">
            <a:xfrm>
              <a:off x="9103527" y="1332075"/>
              <a:ext cx="333192" cy="365788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33"/>
            <p:cNvSpPr/>
            <p:nvPr/>
          </p:nvSpPr>
          <p:spPr bwMode="auto">
            <a:xfrm>
              <a:off x="8915706" y="1689609"/>
              <a:ext cx="68813" cy="68813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 bwMode="auto">
          <a:xfrm>
            <a:off x="-257175" y="1414463"/>
            <a:ext cx="5826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3"/>
          <p:cNvPicPr>
            <a:picLocks noChangeAspect="1"/>
          </p:cNvPicPr>
          <p:nvPr userDrawn="1"/>
        </p:nvPicPr>
        <p:blipFill>
          <a:blip r:embed="rId4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8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1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9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33"/>
          <p:cNvGrpSpPr>
            <a:grpSpLocks/>
          </p:cNvGrpSpPr>
          <p:nvPr userDrawn="1"/>
        </p:nvGrpSpPr>
        <p:grpSpPr bwMode="auto">
          <a:xfrm>
            <a:off x="350838" y="307975"/>
            <a:ext cx="549275" cy="523875"/>
            <a:chOff x="9711059" y="3356906"/>
            <a:chExt cx="597654" cy="597654"/>
          </a:xfrm>
        </p:grpSpPr>
        <p:sp>
          <p:nvSpPr>
            <p:cNvPr id="20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443"/>
            <p:cNvSpPr>
              <a:spLocks noEditPoints="1"/>
            </p:cNvSpPr>
            <p:nvPr userDrawn="1"/>
          </p:nvSpPr>
          <p:spPr bwMode="auto">
            <a:xfrm>
              <a:off x="9749060" y="3900228"/>
              <a:ext cx="521652" cy="36221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444"/>
            <p:cNvSpPr/>
            <p:nvPr userDrawn="1"/>
          </p:nvSpPr>
          <p:spPr bwMode="auto">
            <a:xfrm>
              <a:off x="9749060" y="3356906"/>
              <a:ext cx="262553" cy="559622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Freeform 445"/>
            <p:cNvSpPr/>
            <p:nvPr userDrawn="1"/>
          </p:nvSpPr>
          <p:spPr bwMode="auto">
            <a:xfrm>
              <a:off x="10011613" y="3356906"/>
              <a:ext cx="259099" cy="559622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Rectangle 446"/>
            <p:cNvSpPr>
              <a:spLocks noChangeArrowheads="1"/>
            </p:cNvSpPr>
            <p:nvPr userDrawn="1"/>
          </p:nvSpPr>
          <p:spPr bwMode="auto">
            <a:xfrm>
              <a:off x="9785333" y="3431161"/>
              <a:ext cx="188279" cy="130397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Rectangle 447"/>
            <p:cNvSpPr>
              <a:spLocks noChangeArrowheads="1"/>
            </p:cNvSpPr>
            <p:nvPr userDrawn="1"/>
          </p:nvSpPr>
          <p:spPr bwMode="auto">
            <a:xfrm>
              <a:off x="9785333" y="3657544"/>
              <a:ext cx="188279" cy="163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Rectangle 448"/>
            <p:cNvSpPr>
              <a:spLocks noChangeArrowheads="1"/>
            </p:cNvSpPr>
            <p:nvPr userDrawn="1"/>
          </p:nvSpPr>
          <p:spPr bwMode="auto">
            <a:xfrm>
              <a:off x="9785333" y="3657544"/>
              <a:ext cx="188279" cy="1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Rectangle 449"/>
            <p:cNvSpPr>
              <a:spLocks noChangeArrowheads="1"/>
            </p:cNvSpPr>
            <p:nvPr userDrawn="1"/>
          </p:nvSpPr>
          <p:spPr bwMode="auto">
            <a:xfrm>
              <a:off x="9785333" y="3599590"/>
              <a:ext cx="188279" cy="1992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Rectangle 450"/>
            <p:cNvSpPr>
              <a:spLocks noChangeArrowheads="1"/>
            </p:cNvSpPr>
            <p:nvPr userDrawn="1"/>
          </p:nvSpPr>
          <p:spPr bwMode="auto">
            <a:xfrm>
              <a:off x="9785333" y="3599590"/>
              <a:ext cx="188279" cy="19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451"/>
            <p:cNvSpPr/>
            <p:nvPr userDrawn="1"/>
          </p:nvSpPr>
          <p:spPr bwMode="auto">
            <a:xfrm>
              <a:off x="9785333" y="3711876"/>
              <a:ext cx="188279" cy="19922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452"/>
            <p:cNvSpPr/>
            <p:nvPr userDrawn="1"/>
          </p:nvSpPr>
          <p:spPr bwMode="auto">
            <a:xfrm>
              <a:off x="9785333" y="3711876"/>
              <a:ext cx="188279" cy="19922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453"/>
            <p:cNvSpPr/>
            <p:nvPr userDrawn="1"/>
          </p:nvSpPr>
          <p:spPr bwMode="auto">
            <a:xfrm>
              <a:off x="9785333" y="3769831"/>
              <a:ext cx="131277" cy="16300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454"/>
            <p:cNvSpPr/>
            <p:nvPr userDrawn="1"/>
          </p:nvSpPr>
          <p:spPr bwMode="auto">
            <a:xfrm>
              <a:off x="9785333" y="3769831"/>
              <a:ext cx="131277" cy="16300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Rectangle 455"/>
            <p:cNvSpPr>
              <a:spLocks noChangeArrowheads="1"/>
            </p:cNvSpPr>
            <p:nvPr userDrawn="1"/>
          </p:nvSpPr>
          <p:spPr bwMode="auto">
            <a:xfrm>
              <a:off x="10047887" y="3431161"/>
              <a:ext cx="186551" cy="19921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Rectangle 456"/>
            <p:cNvSpPr>
              <a:spLocks noChangeArrowheads="1"/>
            </p:cNvSpPr>
            <p:nvPr userDrawn="1"/>
          </p:nvSpPr>
          <p:spPr bwMode="auto">
            <a:xfrm>
              <a:off x="10047887" y="3431161"/>
              <a:ext cx="186551" cy="19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457"/>
            <p:cNvSpPr>
              <a:spLocks noEditPoints="1"/>
            </p:cNvSpPr>
            <p:nvPr userDrawn="1"/>
          </p:nvSpPr>
          <p:spPr bwMode="auto">
            <a:xfrm>
              <a:off x="10047887" y="3487303"/>
              <a:ext cx="186551" cy="19922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58"/>
            <p:cNvSpPr>
              <a:spLocks noEditPoints="1"/>
            </p:cNvSpPr>
            <p:nvPr userDrawn="1"/>
          </p:nvSpPr>
          <p:spPr bwMode="auto">
            <a:xfrm>
              <a:off x="10047887" y="3487303"/>
              <a:ext cx="186551" cy="19922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59"/>
            <p:cNvSpPr/>
            <p:nvPr userDrawn="1"/>
          </p:nvSpPr>
          <p:spPr bwMode="auto">
            <a:xfrm>
              <a:off x="10047887" y="3543447"/>
              <a:ext cx="93275" cy="18111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60"/>
            <p:cNvSpPr/>
            <p:nvPr userDrawn="1"/>
          </p:nvSpPr>
          <p:spPr bwMode="auto">
            <a:xfrm>
              <a:off x="10047887" y="3543447"/>
              <a:ext cx="93275" cy="18111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461"/>
            <p:cNvSpPr/>
            <p:nvPr userDrawn="1"/>
          </p:nvSpPr>
          <p:spPr bwMode="auto">
            <a:xfrm>
              <a:off x="10047887" y="3599590"/>
              <a:ext cx="36274" cy="19922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462"/>
            <p:cNvSpPr/>
            <p:nvPr userDrawn="1"/>
          </p:nvSpPr>
          <p:spPr bwMode="auto">
            <a:xfrm>
              <a:off x="10047887" y="3599590"/>
              <a:ext cx="36274" cy="19922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463"/>
            <p:cNvSpPr/>
            <p:nvPr userDrawn="1"/>
          </p:nvSpPr>
          <p:spPr bwMode="auto">
            <a:xfrm>
              <a:off x="10179163" y="3711876"/>
              <a:ext cx="55274" cy="19922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464"/>
            <p:cNvSpPr/>
            <p:nvPr userDrawn="1"/>
          </p:nvSpPr>
          <p:spPr bwMode="auto">
            <a:xfrm>
              <a:off x="10179163" y="3711876"/>
              <a:ext cx="55274" cy="19922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465"/>
            <p:cNvSpPr/>
            <p:nvPr userDrawn="1"/>
          </p:nvSpPr>
          <p:spPr bwMode="auto">
            <a:xfrm>
              <a:off x="10122162" y="3769831"/>
              <a:ext cx="112275" cy="16300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66"/>
            <p:cNvSpPr/>
            <p:nvPr userDrawn="1"/>
          </p:nvSpPr>
          <p:spPr bwMode="auto">
            <a:xfrm>
              <a:off x="10122162" y="3769831"/>
              <a:ext cx="112275" cy="16300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67"/>
            <p:cNvSpPr/>
            <p:nvPr userDrawn="1"/>
          </p:nvSpPr>
          <p:spPr bwMode="auto">
            <a:xfrm>
              <a:off x="10066888" y="3824163"/>
              <a:ext cx="167550" cy="19922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68"/>
            <p:cNvSpPr/>
            <p:nvPr userDrawn="1"/>
          </p:nvSpPr>
          <p:spPr bwMode="auto">
            <a:xfrm>
              <a:off x="10066888" y="3824163"/>
              <a:ext cx="167550" cy="19922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Rectangle 469"/>
            <p:cNvSpPr>
              <a:spLocks noChangeArrowheads="1"/>
            </p:cNvSpPr>
            <p:nvPr userDrawn="1"/>
          </p:nvSpPr>
          <p:spPr bwMode="auto">
            <a:xfrm>
              <a:off x="9785333" y="3824163"/>
              <a:ext cx="188279" cy="19922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70"/>
            <p:cNvSpPr>
              <a:spLocks noChangeArrowheads="1"/>
            </p:cNvSpPr>
            <p:nvPr userDrawn="1"/>
          </p:nvSpPr>
          <p:spPr bwMode="auto">
            <a:xfrm>
              <a:off x="9785333" y="3824163"/>
              <a:ext cx="188279" cy="19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471"/>
            <p:cNvSpPr>
              <a:spLocks noEditPoints="1"/>
            </p:cNvSpPr>
            <p:nvPr userDrawn="1"/>
          </p:nvSpPr>
          <p:spPr bwMode="auto">
            <a:xfrm>
              <a:off x="9861336" y="3731799"/>
              <a:ext cx="91549" cy="92364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72"/>
            <p:cNvSpPr>
              <a:spLocks noEditPoints="1"/>
            </p:cNvSpPr>
            <p:nvPr userDrawn="1"/>
          </p:nvSpPr>
          <p:spPr bwMode="auto">
            <a:xfrm>
              <a:off x="9861336" y="3731799"/>
              <a:ext cx="91549" cy="92364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73"/>
            <p:cNvSpPr/>
            <p:nvPr userDrawn="1"/>
          </p:nvSpPr>
          <p:spPr bwMode="auto">
            <a:xfrm>
              <a:off x="9897610" y="3769831"/>
              <a:ext cx="55274" cy="16300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74"/>
            <p:cNvSpPr/>
            <p:nvPr userDrawn="1"/>
          </p:nvSpPr>
          <p:spPr bwMode="auto">
            <a:xfrm>
              <a:off x="9897610" y="3769831"/>
              <a:ext cx="55274" cy="16300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75"/>
            <p:cNvSpPr/>
            <p:nvPr userDrawn="1"/>
          </p:nvSpPr>
          <p:spPr bwMode="auto">
            <a:xfrm>
              <a:off x="9721423" y="3927394"/>
              <a:ext cx="252189" cy="27166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476"/>
            <p:cNvSpPr/>
            <p:nvPr userDrawn="1"/>
          </p:nvSpPr>
          <p:spPr bwMode="auto">
            <a:xfrm>
              <a:off x="9757696" y="3916528"/>
              <a:ext cx="233189" cy="19921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77"/>
            <p:cNvSpPr/>
            <p:nvPr userDrawn="1"/>
          </p:nvSpPr>
          <p:spPr bwMode="auto">
            <a:xfrm>
              <a:off x="9768060" y="3844085"/>
              <a:ext cx="243553" cy="72443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78"/>
            <p:cNvSpPr/>
            <p:nvPr userDrawn="1"/>
          </p:nvSpPr>
          <p:spPr bwMode="auto">
            <a:xfrm>
              <a:off x="9768060" y="3844085"/>
              <a:ext cx="243553" cy="72443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479"/>
            <p:cNvSpPr/>
            <p:nvPr userDrawn="1"/>
          </p:nvSpPr>
          <p:spPr bwMode="auto">
            <a:xfrm>
              <a:off x="10011613" y="3844085"/>
              <a:ext cx="55274" cy="56143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480"/>
            <p:cNvSpPr/>
            <p:nvPr userDrawn="1"/>
          </p:nvSpPr>
          <p:spPr bwMode="auto">
            <a:xfrm>
              <a:off x="10011613" y="3844085"/>
              <a:ext cx="55274" cy="56143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81"/>
            <p:cNvSpPr/>
            <p:nvPr userDrawn="1"/>
          </p:nvSpPr>
          <p:spPr bwMode="auto">
            <a:xfrm>
              <a:off x="9840608" y="3824163"/>
              <a:ext cx="133004" cy="19922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482"/>
            <p:cNvSpPr/>
            <p:nvPr userDrawn="1"/>
          </p:nvSpPr>
          <p:spPr bwMode="auto">
            <a:xfrm>
              <a:off x="9840608" y="3824163"/>
              <a:ext cx="133004" cy="19922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83"/>
            <p:cNvSpPr/>
            <p:nvPr userDrawn="1"/>
          </p:nvSpPr>
          <p:spPr bwMode="auto">
            <a:xfrm>
              <a:off x="9952884" y="3731799"/>
              <a:ext cx="114003" cy="112287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84"/>
            <p:cNvSpPr/>
            <p:nvPr userDrawn="1"/>
          </p:nvSpPr>
          <p:spPr bwMode="auto">
            <a:xfrm>
              <a:off x="9952884" y="3731799"/>
              <a:ext cx="114003" cy="112287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85"/>
            <p:cNvSpPr/>
            <p:nvPr userDrawn="1"/>
          </p:nvSpPr>
          <p:spPr bwMode="auto">
            <a:xfrm>
              <a:off x="9952884" y="3786131"/>
              <a:ext cx="58729" cy="57954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86"/>
            <p:cNvSpPr/>
            <p:nvPr userDrawn="1"/>
          </p:nvSpPr>
          <p:spPr bwMode="auto">
            <a:xfrm>
              <a:off x="9952884" y="3487303"/>
              <a:ext cx="355829" cy="356782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87"/>
            <p:cNvSpPr/>
            <p:nvPr userDrawn="1"/>
          </p:nvSpPr>
          <p:spPr bwMode="auto">
            <a:xfrm>
              <a:off x="9952884" y="3487303"/>
              <a:ext cx="355829" cy="356782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488"/>
            <p:cNvSpPr/>
            <p:nvPr userDrawn="1"/>
          </p:nvSpPr>
          <p:spPr bwMode="auto">
            <a:xfrm>
              <a:off x="10270712" y="3561558"/>
              <a:ext cx="38001" cy="38032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489"/>
            <p:cNvSpPr/>
            <p:nvPr userDrawn="1"/>
          </p:nvSpPr>
          <p:spPr bwMode="auto">
            <a:xfrm>
              <a:off x="10270712" y="3561558"/>
              <a:ext cx="38001" cy="38032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90"/>
            <p:cNvSpPr/>
            <p:nvPr userDrawn="1"/>
          </p:nvSpPr>
          <p:spPr bwMode="auto">
            <a:xfrm>
              <a:off x="10253439" y="3543447"/>
              <a:ext cx="17273" cy="18111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91"/>
            <p:cNvSpPr/>
            <p:nvPr userDrawn="1"/>
          </p:nvSpPr>
          <p:spPr bwMode="auto">
            <a:xfrm>
              <a:off x="10253439" y="3543447"/>
              <a:ext cx="17273" cy="18111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92"/>
            <p:cNvSpPr/>
            <p:nvPr userDrawn="1"/>
          </p:nvSpPr>
          <p:spPr bwMode="auto">
            <a:xfrm>
              <a:off x="10011613" y="3786131"/>
              <a:ext cx="55274" cy="57954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93"/>
            <p:cNvSpPr/>
            <p:nvPr userDrawn="1"/>
          </p:nvSpPr>
          <p:spPr bwMode="auto">
            <a:xfrm>
              <a:off x="10011613" y="3786131"/>
              <a:ext cx="55274" cy="57954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94"/>
            <p:cNvSpPr/>
            <p:nvPr userDrawn="1"/>
          </p:nvSpPr>
          <p:spPr bwMode="auto">
            <a:xfrm>
              <a:off x="10011613" y="3543447"/>
              <a:ext cx="297100" cy="300638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95"/>
            <p:cNvSpPr/>
            <p:nvPr userDrawn="1"/>
          </p:nvSpPr>
          <p:spPr bwMode="auto">
            <a:xfrm>
              <a:off x="10011613" y="3543447"/>
              <a:ext cx="297100" cy="300638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3"/>
          <p:cNvPicPr>
            <a:picLocks noChangeAspect="1"/>
          </p:cNvPicPr>
          <p:nvPr userDrawn="1"/>
        </p:nvPicPr>
        <p:blipFill>
          <a:blip r:embed="rId3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7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0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8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15"/>
          <p:cNvGrpSpPr>
            <a:grpSpLocks/>
          </p:cNvGrpSpPr>
          <p:nvPr userDrawn="1"/>
        </p:nvGrpSpPr>
        <p:grpSpPr bwMode="auto">
          <a:xfrm rot="1592273">
            <a:off x="242888" y="285750"/>
            <a:ext cx="638175" cy="604838"/>
            <a:chOff x="2272338" y="450384"/>
            <a:chExt cx="765175" cy="725488"/>
          </a:xfrm>
        </p:grpSpPr>
        <p:sp>
          <p:nvSpPr>
            <p:cNvPr id="19" name="Freeform 1235"/>
            <p:cNvSpPr/>
            <p:nvPr userDrawn="1"/>
          </p:nvSpPr>
          <p:spPr bwMode="auto">
            <a:xfrm>
              <a:off x="2270997" y="491313"/>
              <a:ext cx="645259" cy="683596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1236"/>
            <p:cNvSpPr/>
            <p:nvPr userDrawn="1"/>
          </p:nvSpPr>
          <p:spPr bwMode="auto">
            <a:xfrm>
              <a:off x="2357316" y="574684"/>
              <a:ext cx="260769" cy="297050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237"/>
            <p:cNvSpPr/>
            <p:nvPr userDrawn="1"/>
          </p:nvSpPr>
          <p:spPr bwMode="auto">
            <a:xfrm>
              <a:off x="2640710" y="791913"/>
              <a:ext cx="275997" cy="346558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1238"/>
            <p:cNvSpPr/>
            <p:nvPr userDrawn="1"/>
          </p:nvSpPr>
          <p:spPr bwMode="auto">
            <a:xfrm>
              <a:off x="2943803" y="516403"/>
              <a:ext cx="93267" cy="66646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Oval 1239"/>
            <p:cNvSpPr>
              <a:spLocks noChangeArrowheads="1"/>
            </p:cNvSpPr>
            <p:nvPr userDrawn="1"/>
          </p:nvSpPr>
          <p:spPr bwMode="auto">
            <a:xfrm>
              <a:off x="2668294" y="450835"/>
              <a:ext cx="296934" cy="298955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Oval 1240"/>
            <p:cNvSpPr>
              <a:spLocks noChangeArrowheads="1"/>
            </p:cNvSpPr>
            <p:nvPr userDrawn="1"/>
          </p:nvSpPr>
          <p:spPr bwMode="auto">
            <a:xfrm>
              <a:off x="2872067" y="502462"/>
              <a:ext cx="49489" cy="4760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3588" y="5997575"/>
            <a:ext cx="419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 bwMode="auto">
          <a:xfrm>
            <a:off x="-346075" y="6761163"/>
            <a:ext cx="125904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 bwMode="auto">
          <a:xfrm>
            <a:off x="-388938" y="7270750"/>
            <a:ext cx="4286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3"/>
          <p:cNvPicPr>
            <a:picLocks noChangeAspect="1"/>
          </p:cNvPicPr>
          <p:nvPr userDrawn="1"/>
        </p:nvPicPr>
        <p:blipFill>
          <a:blip r:embed="rId3"/>
          <a:srcRect l="-4472" t="25269" r="100000" b="22289"/>
          <a:stretch>
            <a:fillRect/>
          </a:stretch>
        </p:blipFill>
        <p:spPr bwMode="auto">
          <a:xfrm>
            <a:off x="-901700" y="6356350"/>
            <a:ext cx="512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1"/>
          <p:cNvGrpSpPr>
            <a:grpSpLocks/>
          </p:cNvGrpSpPr>
          <p:nvPr userDrawn="1"/>
        </p:nvGrpSpPr>
        <p:grpSpPr bwMode="auto">
          <a:xfrm>
            <a:off x="320675" y="5772150"/>
            <a:ext cx="325438" cy="968375"/>
            <a:chOff x="162845" y="5707378"/>
            <a:chExt cx="325664" cy="968472"/>
          </a:xfrm>
        </p:grpSpPr>
        <p:grpSp>
          <p:nvGrpSpPr>
            <p:cNvPr id="7" name="组合 4"/>
            <p:cNvGrpSpPr>
              <a:grpSpLocks/>
            </p:cNvGrpSpPr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0" name="矩形 88"/>
              <p:cNvSpPr/>
              <p:nvPr userDrawn="1"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等腰三角形 89"/>
              <p:cNvSpPr/>
              <p:nvPr userDrawn="1"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弦形 90"/>
              <p:cNvSpPr/>
              <p:nvPr userDrawn="1"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矩形 3"/>
              <p:cNvSpPr/>
              <p:nvPr userDrawn="1"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弦形 19"/>
              <p:cNvSpPr/>
              <p:nvPr userDrawn="1"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8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23"/>
            <p:cNvCxnSpPr/>
            <p:nvPr userDrawn="1"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 bwMode="auto">
          <a:xfrm>
            <a:off x="9696450" y="5940425"/>
            <a:ext cx="24955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 bwMode="auto">
          <a:xfrm>
            <a:off x="-465138" y="6270625"/>
            <a:ext cx="1236503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 bwMode="auto">
          <a:xfrm>
            <a:off x="9583738" y="6270625"/>
            <a:ext cx="242411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39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25438" y="160338"/>
            <a:ext cx="744537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61" r:id="rId10"/>
    <p:sldLayoutId id="2147483671" r:id="rId11"/>
    <p:sldLayoutId id="2147483660" r:id="rId12"/>
    <p:sldLayoutId id="2147483672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4000500"/>
            <a:ext cx="1222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4540250" y="1968500"/>
            <a:ext cx="3305175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 </a:t>
            </a: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一块奶酪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7200" y="7421563"/>
            <a:ext cx="1100138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15613" y="3792538"/>
            <a:ext cx="12715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059863" y="4741863"/>
            <a:ext cx="844550" cy="1539875"/>
            <a:chOff x="162845" y="5707378"/>
            <a:chExt cx="325664" cy="968472"/>
          </a:xfrm>
        </p:grpSpPr>
        <p:grpSp>
          <p:nvGrpSpPr>
            <p:cNvPr id="17455" name="组合 20"/>
            <p:cNvGrpSpPr>
              <a:grpSpLocks/>
            </p:cNvGrpSpPr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231313" y="4849813"/>
            <a:ext cx="29591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58400">
            <a:off x="3267075" y="4359275"/>
            <a:ext cx="480853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-560388" y="1889125"/>
            <a:ext cx="2625726" cy="4398963"/>
            <a:chOff x="-1069264" y="279594"/>
            <a:chExt cx="3473954" cy="5817409"/>
          </a:xfrm>
        </p:grpSpPr>
        <p:grpSp>
          <p:nvGrpSpPr>
            <p:cNvPr id="17420" name="组合 15"/>
            <p:cNvGrpSpPr>
              <a:grpSpLocks/>
            </p:cNvGrpSpPr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346627"/>
                <a:ext cx="321350" cy="3065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29" y="4720318"/>
                <a:ext cx="323451" cy="3086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7" y="5041525"/>
                <a:ext cx="323451" cy="308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</a:p>
            </p:txBody>
          </p:sp>
          <p:pic>
            <p:nvPicPr>
              <p:cNvPr id="17438" name="图片 12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9" name="图片 1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0" name="图片 1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8" y="2858069"/>
                <a:ext cx="323306" cy="4074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b="51495"/>
          <a:stretch>
            <a:fillRect/>
          </a:stretch>
        </p:blipFill>
        <p:spPr bwMode="auto">
          <a:xfrm>
            <a:off x="-476250" y="5756275"/>
            <a:ext cx="126571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文本框 70"/>
          <p:cNvSpPr txBox="1"/>
          <p:nvPr/>
        </p:nvSpPr>
        <p:spPr>
          <a:xfrm>
            <a:off x="250825" y="254000"/>
            <a:ext cx="42894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rcRect b="61499"/>
          <a:stretch>
            <a:fillRect/>
          </a:stretch>
        </p:blipFill>
        <p:spPr bwMode="auto">
          <a:xfrm>
            <a:off x="8610600" y="5554663"/>
            <a:ext cx="36496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5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3" name="矩形 2"/>
          <p:cNvSpPr/>
          <p:nvPr/>
        </p:nvSpPr>
        <p:spPr>
          <a:xfrm>
            <a:off x="2035175" y="3155950"/>
            <a:ext cx="7847013" cy="581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队长</a:t>
            </a: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队员</a:t>
            </a:r>
            <a:endParaRPr lang="en-US" altLang="zh-CN" sz="24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1613" y="4244975"/>
            <a:ext cx="9574212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“都来劲了”这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句话说明了什么？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蚂蚁队长自己遵守纪律，大家都很信服。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73200" y="1325563"/>
            <a:ext cx="6735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ctr">
              <a:buFont typeface="Wingdings"/>
              <a:buChar char="u"/>
            </a:pPr>
            <a:r>
              <a:rPr lang="zh-CN" altLang="en-US" sz="32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蚂蚁队长说：“照样要受处罚。”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76613" y="283051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一视同仁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11350" y="1998663"/>
            <a:ext cx="5570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蚂蚁队长说的这句话是什么意思？</a:t>
            </a:r>
          </a:p>
        </p:txBody>
      </p:sp>
      <p:sp>
        <p:nvSpPr>
          <p:cNvPr id="2" name="左右箭头 1"/>
          <p:cNvSpPr/>
          <p:nvPr/>
        </p:nvSpPr>
        <p:spPr>
          <a:xfrm>
            <a:off x="3390900" y="3389313"/>
            <a:ext cx="1606550" cy="2619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3814" y="3156539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公平</a:t>
            </a:r>
            <a:endParaRPr lang="zh-CN" altLang="en-US" sz="3600" b="1" dirty="0">
              <a:solidFill>
                <a:schemeClr val="accent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7657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48825" y="2362200"/>
            <a:ext cx="2160588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602568" y="1054472"/>
            <a:ext cx="269817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读四自然段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10072688" cy="175418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思考：“那块奶酪实在太大了，他左抬抬不起，右搬搬不动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”这包话说明了什么？有什么作用？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01788" y="4397375"/>
            <a:ext cx="7996237" cy="175418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描写了奶酪的大和重。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只有奶酪又大又重，才能引发后面发生的事，为下文作铺垫。</a:t>
            </a:r>
          </a:p>
        </p:txBody>
      </p:sp>
      <p:pic>
        <p:nvPicPr>
          <p:cNvPr id="28677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28163" y="3513138"/>
            <a:ext cx="2182812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19188" y="1776413"/>
            <a:ext cx="10072687" cy="120015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奶酪多诱人啊！抬着它，不要说吃，单是闻闻，都要淌口水。小蚂蚁们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嘴叼着它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，要做到不趁机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舔一下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，那要有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多大的毅力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多强的纪律性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啊！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98738" y="4160838"/>
            <a:ext cx="5030787" cy="156845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说明蚂蚁们为了集体的利益，抵抗美味的奶酪的诱惑。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38438" y="3197225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这段话说明了什么？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601075" y="3065463"/>
          <a:ext cx="1916113" cy="2940050"/>
        </p:xfrm>
        <a:graphic>
          <a:graphicData uri="http://schemas.openxmlformats.org/presentationml/2006/ole">
            <p:oleObj spid="_x0000_s1027" name="Image" r:id="rId3" imgW="8850794" imgH="13574603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602568" y="1054472"/>
            <a:ext cx="269817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读五自然段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961641" y="1054472"/>
            <a:ext cx="269817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读六自然段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23066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）“蚂蚁队长叼着奶酪的一角往前拽着”说明了什么？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）都有谁盯着那一点儿掉在地上的奶酪渣呢？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255838" y="4678363"/>
            <a:ext cx="4133850" cy="1198562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说明蚂蚁队长也是劳动者。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所有搬运奶酪的蚂蚁们。</a:t>
            </a:r>
          </a:p>
        </p:txBody>
      </p:sp>
      <p:pic>
        <p:nvPicPr>
          <p:cNvPr id="31749" name="图片 2"/>
          <p:cNvPicPr>
            <a:picLocks noChangeAspect="1"/>
          </p:cNvPicPr>
          <p:nvPr/>
        </p:nvPicPr>
        <p:blipFill>
          <a:blip r:embed="rId2"/>
          <a:srcRect t="48955"/>
          <a:stretch>
            <a:fillRect/>
          </a:stretch>
        </p:blipFill>
        <p:spPr bwMode="auto">
          <a:xfrm>
            <a:off x="6962775" y="2811463"/>
            <a:ext cx="475138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423033" y="1054472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读第七、八自然段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9036050" cy="175418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 “大家放下奶酪，却不走开”说明了什么？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）“依旧不动”“眼睛望着别处”说明了什么？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14500" y="4010025"/>
            <a:ext cx="5268913" cy="23066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这是一种沉默的反抗，说明蚂蚁们不执行离开休息的命令。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不直视奶酪是保留一点对队长的尊重。</a:t>
            </a:r>
          </a:p>
        </p:txBody>
      </p:sp>
      <p:pic>
        <p:nvPicPr>
          <p:cNvPr id="3277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74000" y="3219450"/>
            <a:ext cx="1801813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782106" y="1054472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读第十自然段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23066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 “味道真香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!“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说明了什么？发挥你的想象，这时候，蚂蚁队长在想什么？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）“终于一跺脚” 说明了什么？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35075" y="4414838"/>
            <a:ext cx="6503988" cy="175260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蚂蚁队长很想吃；蚂蚁队长会想</a:t>
            </a: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:”</a:t>
            </a: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我吃吧，只要没人看见</a:t>
            </a: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……”</a:t>
            </a: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他是队长，要带头执行命令。</a:t>
            </a:r>
          </a:p>
        </p:txBody>
      </p:sp>
      <p:pic>
        <p:nvPicPr>
          <p:cNvPr id="3379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42463" y="2852738"/>
            <a:ext cx="25400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6013" y="3646488"/>
            <a:ext cx="18129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598976" y="1064527"/>
            <a:ext cx="390398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6775" y="1758950"/>
            <a:ext cx="7953375" cy="175418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）蚂蚁队长命令年龄最小的一只蚂蚁吃掉奶酪渣，这个做法大家支持吗？你从哪里看出来的？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35075" y="3952875"/>
            <a:ext cx="5853113" cy="19383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支持；从</a:t>
            </a: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大家又干起活来，劲头比刚才更足</a:t>
            </a: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可以看出。</a:t>
            </a:r>
          </a:p>
        </p:txBody>
      </p:sp>
      <p:pic>
        <p:nvPicPr>
          <p:cNvPr id="34821" name="图片 2"/>
          <p:cNvPicPr>
            <a:picLocks noChangeAspect="1"/>
          </p:cNvPicPr>
          <p:nvPr/>
        </p:nvPicPr>
        <p:blipFill>
          <a:blip r:embed="rId2"/>
          <a:srcRect l="2" r="1904" b="50848"/>
          <a:stretch>
            <a:fillRect/>
          </a:stretch>
        </p:blipFill>
        <p:spPr bwMode="auto">
          <a:xfrm>
            <a:off x="6762750" y="3535363"/>
            <a:ext cx="38354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266958" y="1064527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分角色朗读全文：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6313" y="2327275"/>
            <a:ext cx="7953375" cy="58102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说一说，你喜欢这位蚂蚁队长吗？为什么？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35075" y="3332163"/>
            <a:ext cx="7172325" cy="175260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喜欢，因为他公平公正，带头劳作，照顾年幼的蚂蚁；有大局观，有很强的自律性，值得尊敬。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4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29688" y="1820863"/>
            <a:ext cx="2849562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30325" y="4738688"/>
            <a:ext cx="9696450" cy="1382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蚂蚁队长抵制住了奶酪的诱惑，做出了正确的选择，蚂蚁队长下达这条命令的观点是什么？有更好办法吗？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873125"/>
            <a:ext cx="69199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235075" y="2192338"/>
            <a:ext cx="5548313" cy="3389312"/>
          </a:xfrm>
          <a:prstGeom prst="roundRect">
            <a:avLst/>
          </a:prstGeom>
          <a:noFill/>
          <a:ln w="25400" cmpd="sng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要尊老爱幼，要照顾集体中弱小队员；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可以再拿下来一点点大家一起吃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891" name="图片 1"/>
          <p:cNvPicPr>
            <a:picLocks noChangeAspect="1"/>
          </p:cNvPicPr>
          <p:nvPr/>
        </p:nvPicPr>
        <p:blipFill>
          <a:blip r:embed="rId2"/>
          <a:srcRect r="2518"/>
          <a:stretch>
            <a:fillRect/>
          </a:stretch>
        </p:blipFill>
        <p:spPr bwMode="auto">
          <a:xfrm>
            <a:off x="4886325" y="581025"/>
            <a:ext cx="6113463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</a:p>
        </p:txBody>
      </p:sp>
      <p:pic>
        <p:nvPicPr>
          <p:cNvPr id="1945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09288" y="3900488"/>
            <a:ext cx="1255712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35075" y="1057275"/>
            <a:ext cx="6224588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多诱人的大奶酪啊！一定很好吃。</a:t>
            </a:r>
            <a:endParaRPr lang="en-US" altLang="zh-CN" sz="28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28800" y="5124450"/>
            <a:ext cx="9294813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瞧，来了一群小蚂蚁，我们来看看它们是怎么拿奶酪的。</a:t>
            </a:r>
            <a:endParaRPr lang="en-US" altLang="zh-CN" sz="28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61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6063" y="2414588"/>
            <a:ext cx="337026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46663" y="2176463"/>
            <a:ext cx="5337175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2513" y="1484313"/>
            <a:ext cx="10561637" cy="2306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他登上一块大石板，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突然下令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：“注意啦，全体都有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稍息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立正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向后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转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齐步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犹豫了一会儿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，终于一跺脚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：“注意啦，全体都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稍息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立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正！向后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转！齐步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235075" y="4260850"/>
            <a:ext cx="6945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说一说，这里的“全体都有”后面的标点为什么不一样？讨论一下蚂蚁队长的心理变化过程。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0513" y="3556000"/>
            <a:ext cx="38766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08025" y="1357313"/>
            <a:ext cx="6224588" cy="4470400"/>
          </a:xfrm>
          <a:prstGeom prst="roundRect">
            <a:avLst/>
          </a:prstGeom>
          <a:noFill/>
          <a:ln w="25400" cmpd="sng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第一次是蚂蚁队长对众人的无声抗议恼羞成怒，登高抬高自己的威严，强行要求众蚂蚁执行命令。</a:t>
            </a:r>
            <a:endParaRPr lang="en-US" altLang="zh-CN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第二次是蚂蚁队长经过内心交战，顾全大局，做出正确的选择，内心很轻松。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863" b="66954"/>
          <a:stretch>
            <a:fillRect/>
          </a:stretch>
        </p:blipFill>
        <p:spPr>
          <a:xfrm>
            <a:off x="7151688" y="1671638"/>
            <a:ext cx="4284662" cy="3595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</a:p>
        </p:txBody>
      </p:sp>
      <p:sp>
        <p:nvSpPr>
          <p:cNvPr id="2" name="矩形 1"/>
          <p:cNvSpPr/>
          <p:nvPr/>
        </p:nvSpPr>
        <p:spPr>
          <a:xfrm>
            <a:off x="2237605" y="973243"/>
            <a:ext cx="744572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</a:p>
        </p:txBody>
      </p:sp>
      <p:sp>
        <p:nvSpPr>
          <p:cNvPr id="40963" name="矩形 3"/>
          <p:cNvSpPr>
            <a:spLocks noChangeArrowheads="1"/>
          </p:cNvSpPr>
          <p:nvPr/>
        </p:nvSpPr>
        <p:spPr bwMode="auto">
          <a:xfrm>
            <a:off x="811213" y="1698625"/>
            <a:ext cx="10980737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0070C0"/>
              </a:buClr>
              <a:buFont typeface="Wingdings"/>
              <a:buChar char="u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大家一听，都来劲了，（                   ）赶到运粮地点， （           ）抬大的，搬重的，谁也不愿偷懒。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Clr>
                <a:srgbClr val="0070C0"/>
              </a:buClr>
              <a:buFont typeface="Wingdings"/>
              <a:buChar char="u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奶酪多诱人啊！抬着它，不要说吃，单是（              ），都要淌口水。小蚂蚁们嘴叼着它，要做到不（                            ），那要有（                      ），（                                  ）啊！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Clr>
                <a:srgbClr val="0070C0"/>
              </a:buClr>
              <a:buFont typeface="Wingdings"/>
              <a:buChar char="u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大家又干起活来了， （                            ），奶酪一会儿就被搬进洞里去了。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0070C0"/>
              </a:buClr>
              <a:buFont typeface="Wingdings"/>
              <a:buChar char="u"/>
            </a:pP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83138" y="1582738"/>
            <a:ext cx="17510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争先恐后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263063" y="1582738"/>
            <a:ext cx="17494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抢着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153275" y="3000375"/>
            <a:ext cx="126047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闻闻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13325" y="3786188"/>
            <a:ext cx="17494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趁机舔一下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993188" y="3786188"/>
            <a:ext cx="1751012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多大的毅力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801813" y="4495800"/>
            <a:ext cx="24622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多强的纪律性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427538" y="5245100"/>
            <a:ext cx="2460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劲头比刚才更足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</a:p>
        </p:txBody>
      </p:sp>
      <p:sp>
        <p:nvSpPr>
          <p:cNvPr id="7" name="矩形 6"/>
          <p:cNvSpPr/>
          <p:nvPr/>
        </p:nvSpPr>
        <p:spPr>
          <a:xfrm>
            <a:off x="1235581" y="1975730"/>
            <a:ext cx="4826081" cy="325864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       以小组为单位，把这个童话故事编成小话剧演一演。</a:t>
            </a:r>
            <a:endParaRPr lang="zh-CN" altLang="en-US" sz="3600" b="1" dirty="0">
              <a:solidFill>
                <a:schemeClr val="accent4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049" y="1732828"/>
            <a:ext cx="4476190" cy="32285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4000500"/>
            <a:ext cx="1222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4892675" y="2341563"/>
            <a:ext cx="2609850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1887200" y="7421563"/>
            <a:ext cx="1100138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15613" y="3792538"/>
            <a:ext cx="12715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059863" y="4741863"/>
            <a:ext cx="844550" cy="1539875"/>
            <a:chOff x="162845" y="5707378"/>
            <a:chExt cx="325664" cy="968472"/>
          </a:xfrm>
        </p:grpSpPr>
        <p:grpSp>
          <p:nvGrpSpPr>
            <p:cNvPr id="43055" name="组合 20"/>
            <p:cNvGrpSpPr>
              <a:grpSpLocks/>
            </p:cNvGrpSpPr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rcRect r="38168" b="53720"/>
          <a:stretch>
            <a:fillRect/>
          </a:stretch>
        </p:blipFill>
        <p:spPr bwMode="auto">
          <a:xfrm>
            <a:off x="9231313" y="4849813"/>
            <a:ext cx="29591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58400">
            <a:off x="3267075" y="4359275"/>
            <a:ext cx="480853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-560388" y="1889125"/>
            <a:ext cx="2625726" cy="4398963"/>
            <a:chOff x="-1069264" y="279594"/>
            <a:chExt cx="3473954" cy="5817409"/>
          </a:xfrm>
        </p:grpSpPr>
        <p:grpSp>
          <p:nvGrpSpPr>
            <p:cNvPr id="43020" name="组合 15"/>
            <p:cNvGrpSpPr>
              <a:grpSpLocks/>
            </p:cNvGrpSpPr>
            <p:nvPr/>
          </p:nvGrpSpPr>
          <p:grpSpPr bwMode="auto"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5689" y="2732197"/>
                <a:ext cx="806528" cy="3153283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6760" y="68071"/>
                <a:ext cx="413766" cy="3245656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405" y="410272"/>
                <a:ext cx="649004" cy="25129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412" y="820322"/>
                <a:ext cx="862850" cy="1692869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9356" y="368284"/>
                <a:ext cx="646903" cy="85235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402" y="4386516"/>
                <a:ext cx="699411" cy="95732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7922" y="4516524"/>
                <a:ext cx="434573" cy="68680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1617" y="4346627"/>
                <a:ext cx="321350" cy="3065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人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7229" y="4720318"/>
                <a:ext cx="323451" cy="3086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口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6947" y="5041525"/>
                <a:ext cx="323451" cy="3086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手</a:t>
                </a:r>
              </a:p>
            </p:txBody>
          </p:sp>
          <p:pic>
            <p:nvPicPr>
              <p:cNvPr id="43038" name="图片 12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388028" y="5386270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39" name="图片 13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619907" y="5257930"/>
                <a:ext cx="341406" cy="402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40" name="图片 14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771261" y="5465022"/>
                <a:ext cx="341406" cy="4084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965" y="3858393"/>
                <a:ext cx="434573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951" y="3356639"/>
                <a:ext cx="333804" cy="558689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9074" y="158345"/>
                <a:ext cx="428468" cy="30483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6537" y="2725751"/>
                <a:ext cx="560538" cy="661605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953" y="2236688"/>
                <a:ext cx="266623" cy="2373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9588" y="1973215"/>
                <a:ext cx="266623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10218" y="2495962"/>
                <a:ext cx="266622" cy="235237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093" y="2233539"/>
                <a:ext cx="266623" cy="235237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536" y="2532701"/>
                <a:ext cx="266622" cy="237338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308" y="2858069"/>
                <a:ext cx="323306" cy="4074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勤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4439" y="3454387"/>
                <a:ext cx="321350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努</a:t>
                </a: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1930" y="3158372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奋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165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09924" y="3828078"/>
                <a:ext cx="323451" cy="4072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</a:rPr>
                  <a:t>力</a:t>
                </a: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931" y="449516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8883" y="2693892"/>
              <a:ext cx="73512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3299" y="4392299"/>
              <a:ext cx="73511" cy="73478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89" y="2326499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7372" y="2420971"/>
              <a:ext cx="73512" cy="734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486" y="2704390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2201" y="2985708"/>
              <a:ext cx="71411" cy="71379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b="51495"/>
          <a:stretch>
            <a:fillRect/>
          </a:stretch>
        </p:blipFill>
        <p:spPr bwMode="auto">
          <a:xfrm>
            <a:off x="-476250" y="5756275"/>
            <a:ext cx="126571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文本框 70"/>
          <p:cNvSpPr txBox="1"/>
          <p:nvPr/>
        </p:nvSpPr>
        <p:spPr>
          <a:xfrm>
            <a:off x="250825" y="254000"/>
            <a:ext cx="42894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1"/>
          <a:srcRect b="61499"/>
          <a:stretch>
            <a:fillRect/>
          </a:stretch>
        </p:blipFill>
        <p:spPr bwMode="auto">
          <a:xfrm>
            <a:off x="8610600" y="5554663"/>
            <a:ext cx="36496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5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23300" y="2081213"/>
            <a:ext cx="1379538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3763" y="2081213"/>
            <a:ext cx="1379537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</a:p>
        </p:txBody>
      </p:sp>
      <p:grpSp>
        <p:nvGrpSpPr>
          <p:cNvPr id="20484" name="组合 13"/>
          <p:cNvGrpSpPr>
            <a:grpSpLocks/>
          </p:cNvGrpSpPr>
          <p:nvPr/>
        </p:nvGrpSpPr>
        <p:grpSpPr bwMode="auto">
          <a:xfrm>
            <a:off x="1709738" y="2070100"/>
            <a:ext cx="5521325" cy="1362075"/>
            <a:chOff x="1076432" y="1897149"/>
            <a:chExt cx="5520664" cy="1362771"/>
          </a:xfrm>
        </p:grpSpPr>
        <p:pic>
          <p:nvPicPr>
            <p:cNvPr id="20505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432" y="1897151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6" name="图片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56598" y="1897150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7" name="图片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36764" y="1897149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8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6930" y="1897149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5" name="组合 3"/>
          <p:cNvGrpSpPr>
            <a:grpSpLocks/>
          </p:cNvGrpSpPr>
          <p:nvPr/>
        </p:nvGrpSpPr>
        <p:grpSpPr bwMode="auto">
          <a:xfrm>
            <a:off x="1731963" y="4314825"/>
            <a:ext cx="5519737" cy="1363663"/>
            <a:chOff x="1010468" y="4315081"/>
            <a:chExt cx="5520664" cy="1362771"/>
          </a:xfrm>
        </p:grpSpPr>
        <p:pic>
          <p:nvPicPr>
            <p:cNvPr id="20501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10468" y="4315083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2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0634" y="4315082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3" name="图片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0800" y="4315081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4" name="图片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50966" y="4315081"/>
              <a:ext cx="1380166" cy="136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505325" y="2108200"/>
            <a:ext cx="1276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诱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886450" y="2120900"/>
            <a:ext cx="1277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舔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278688" y="2101850"/>
            <a:ext cx="1277937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强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760538" y="2101850"/>
            <a:ext cx="1277937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宣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162300" y="2101850"/>
            <a:ext cx="1277938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处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141663" y="4314825"/>
            <a:ext cx="1277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稍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543425" y="4297363"/>
            <a:ext cx="1276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豫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989638" y="4297363"/>
            <a:ext cx="1276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跺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835150" y="1344613"/>
            <a:ext cx="82375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fr-FR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  <a:sym typeface="+mn-ea"/>
              </a:rPr>
              <a:t>xuān    chǔ   </a:t>
            </a:r>
            <a:r>
              <a:rPr lang="fr-FR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yòu   tiǎn  qiáng   fàn    </a:t>
            </a:r>
            <a:endParaRPr lang="en-US" altLang="zh-CN" sz="3200" b="1">
              <a:solidFill>
                <a:srgbClr val="FF0000"/>
              </a:solidFill>
              <a:latin typeface="GB Pinyinok-B"/>
              <a:ea typeface="GB Pinyinok-B"/>
              <a:cs typeface="Times New Roman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14538" y="3649663"/>
            <a:ext cx="63357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fr-FR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  <a:sym typeface="+mn-ea"/>
              </a:rPr>
              <a:t>jìn   </a:t>
            </a:r>
            <a:r>
              <a:rPr lang="en-US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sh</a:t>
            </a:r>
            <a:r>
              <a:rPr lang="fr-FR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GB Pinyinok-B"/>
                <a:ea typeface="GB Pinyinok-B"/>
                <a:cs typeface="Times New Roman" pitchFamily="18" charset="0"/>
              </a:rPr>
              <a:t>o    yù    duò    jù 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674100" y="2120900"/>
            <a:ext cx="1277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犯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833563" y="4354513"/>
            <a:ext cx="1277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禁</a:t>
            </a:r>
          </a:p>
        </p:txBody>
      </p:sp>
      <p:pic>
        <p:nvPicPr>
          <p:cNvPr id="20498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8688" y="4314825"/>
            <a:ext cx="1381125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294563" y="4356100"/>
            <a:ext cx="12763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latin typeface="楷体"/>
                <a:ea typeface="楷体"/>
                <a:cs typeface="楷体"/>
              </a:rPr>
              <a:t>聚</a:t>
            </a:r>
          </a:p>
        </p:txBody>
      </p:sp>
      <p:pic>
        <p:nvPicPr>
          <p:cNvPr id="20500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44038" y="4040188"/>
            <a:ext cx="150018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6" grpId="0"/>
      <p:bldP spid="27" grpId="0"/>
      <p:bldP spid="25" grpId="0"/>
      <p:bldP spid="28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2350" y="2152650"/>
            <a:ext cx="5445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443163" y="4618038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稍</a:t>
            </a: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388" y="3987800"/>
            <a:ext cx="26828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shào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（稍息）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shāo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（稍微）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>
              <a:latin typeface="GB Pinyinok-B"/>
              <a:ea typeface="GB Pinyinok-B"/>
              <a:cs typeface="GB Pinyinok-B"/>
            </a:endParaRPr>
          </a:p>
        </p:txBody>
      </p:sp>
      <p:sp>
        <p:nvSpPr>
          <p:cNvPr id="9" name="左大括号 4"/>
          <p:cNvSpPr>
            <a:spLocks/>
          </p:cNvSpPr>
          <p:nvPr/>
        </p:nvSpPr>
        <p:spPr bwMode="auto">
          <a:xfrm>
            <a:off x="3035300" y="2027238"/>
            <a:ext cx="271463" cy="773112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1" name="左大括号 18"/>
          <p:cNvSpPr>
            <a:spLocks/>
          </p:cNvSpPr>
          <p:nvPr/>
        </p:nvSpPr>
        <p:spPr bwMode="auto">
          <a:xfrm>
            <a:off x="3113088" y="4486275"/>
            <a:ext cx="193675" cy="785813"/>
          </a:xfrm>
          <a:prstGeom prst="leftBrace">
            <a:avLst>
              <a:gd name="adj1" fmla="val 8321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763" y="1525588"/>
            <a:ext cx="33845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j</a:t>
            </a:r>
            <a:r>
              <a:rPr lang="en-US" altLang="zh-CN" sz="2400">
                <a:latin typeface="GB Pinyinok-B"/>
                <a:ea typeface="GB Pinyinok-B"/>
                <a:cs typeface="GB Pinyinok-B"/>
                <a:sym typeface="+mn-ea"/>
              </a:rPr>
              <a:t>ì</a:t>
            </a:r>
            <a:r>
              <a:rPr lang="en-US" altLang="zh-CN" sz="2400">
                <a:latin typeface="GB Pinyinok-B"/>
                <a:ea typeface="GB Pinyinok-B"/>
                <a:cs typeface="GB Pinyinok-B"/>
              </a:rPr>
              <a:t>n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sym typeface="+mn-ea"/>
              </a:rPr>
              <a:t>禁止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2400">
                <a:latin typeface="GB Pinyinok-B"/>
                <a:ea typeface="GB Pinyinok-B"/>
                <a:cs typeface="GB Pinyinok-B"/>
              </a:rPr>
              <a:t>j</a:t>
            </a:r>
            <a:r>
              <a:rPr lang="en-US" altLang="zh-CN" sz="2400">
                <a:latin typeface="GB Pinyinok-B"/>
                <a:ea typeface="GB Pinyinok-B"/>
                <a:cs typeface="GB Pinyinok-B"/>
                <a:sym typeface="+mn-ea"/>
              </a:rPr>
              <a:t>ī</a:t>
            </a:r>
            <a:r>
              <a:rPr lang="en-US" altLang="zh-CN" sz="2400">
                <a:latin typeface="GB Pinyinok-B"/>
                <a:ea typeface="GB Pinyinok-B"/>
                <a:cs typeface="GB Pinyinok-B"/>
              </a:rPr>
              <a:t>n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  <a:sym typeface="+mn-ea"/>
              </a:rPr>
              <a:t>情不自禁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>
              <a:latin typeface="GB Pinyinok-B"/>
              <a:ea typeface="GB Pinyinok-B"/>
              <a:cs typeface="GB Pinyinok-B"/>
            </a:endParaRPr>
          </a:p>
        </p:txBody>
      </p:sp>
      <p:pic>
        <p:nvPicPr>
          <p:cNvPr id="21512" name="图片 4"/>
          <p:cNvPicPr>
            <a:picLocks noChangeAspect="1"/>
          </p:cNvPicPr>
          <p:nvPr/>
        </p:nvPicPr>
        <p:blipFill>
          <a:blip r:embed="rId2"/>
          <a:srcRect t="2187" r="1312"/>
          <a:stretch>
            <a:fillRect/>
          </a:stretch>
        </p:blipFill>
        <p:spPr bwMode="auto">
          <a:xfrm>
            <a:off x="7188200" y="1912938"/>
            <a:ext cx="3760788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animBg="1"/>
      <p:bldP spid="11" grpId="0" animBg="1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41450" y="1279525"/>
            <a:ext cx="910272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宣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布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罚    偷懒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诱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人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一下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大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犯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法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禁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令     命令    依旧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稍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息   犹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豫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跺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脚    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聚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集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  <a:sym typeface="+mn-ea"/>
              </a:rPr>
              <a:t>争先恐后     七上八下    四面八方   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530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36113" y="3365500"/>
            <a:ext cx="2014537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1819275" y="1077913"/>
            <a:ext cx="20748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嘀咕：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争先恐后：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偷懒：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诱人：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趁机：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恼火：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35338" y="1077913"/>
            <a:ext cx="75279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小声说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私下里说，形容人说话声音很小。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抢着向前，唯恐落后。尽量将力量使出来。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贪安逸、图省事或有意逃避应干的事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如睡懒觉</a:t>
            </a:r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对人有吸引力。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乘机；抓住机会。 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恼羞成怒。</a:t>
            </a:r>
          </a:p>
        </p:txBody>
      </p:sp>
      <p:sp>
        <p:nvSpPr>
          <p:cNvPr id="5" name="矩形 4"/>
          <p:cNvSpPr/>
          <p:nvPr/>
        </p:nvSpPr>
        <p:spPr>
          <a:xfrm>
            <a:off x="1441450" y="288925"/>
            <a:ext cx="14144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</a:p>
        </p:txBody>
      </p:sp>
      <p:pic>
        <p:nvPicPr>
          <p:cNvPr id="23556" name="图片 5"/>
          <p:cNvPicPr>
            <a:picLocks noChangeAspect="1"/>
          </p:cNvPicPr>
          <p:nvPr/>
        </p:nvPicPr>
        <p:blipFill>
          <a:blip r:embed="rId2"/>
          <a:srcRect t="3461" r="1357"/>
          <a:stretch>
            <a:fillRect/>
          </a:stretch>
        </p:blipFill>
        <p:spPr bwMode="auto">
          <a:xfrm>
            <a:off x="7099300" y="3657600"/>
            <a:ext cx="345757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31900" y="2509838"/>
            <a:ext cx="8089900" cy="1752600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要求：读准字音、读通句子。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）把 “蚂蚁队长”说的话画下来。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          （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）表现奶酪好吃的句子画出来。</a:t>
            </a:r>
          </a:p>
        </p:txBody>
      </p:sp>
      <p:sp>
        <p:nvSpPr>
          <p:cNvPr id="3" name="矩形 2"/>
          <p:cNvSpPr/>
          <p:nvPr/>
        </p:nvSpPr>
        <p:spPr>
          <a:xfrm>
            <a:off x="1232438" y="1398980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默读课文：</a:t>
            </a:r>
            <a:endParaRPr lang="zh-CN" altLang="en-US" sz="32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71797" y="3889612"/>
            <a:ext cx="1521886" cy="1610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684075" y="1054472"/>
            <a:ext cx="4493539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第一、二、三自然段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5" y="1758950"/>
            <a:ext cx="7953375" cy="175418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要求：读准字音，读通句子。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思考：蚂蚁队长宣布的什么命令？大家干的怎么样？为什么？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49375" y="4044950"/>
            <a:ext cx="9342438" cy="2306638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今天搬运粮食，只许出力，不许偷嘴。谁偷了嘴，就要受到处罚。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大家一听，都来劲了，争先恐后赶到运粮地点，抢着抬大的，搬重的，谁也不愿偷懒。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若蚂蚁队长偷嘴，照样要受处罚。</a:t>
            </a:r>
            <a:endParaRPr lang="en-US" altLang="zh-CN" sz="2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01200" y="1363663"/>
            <a:ext cx="213518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075" y="288925"/>
            <a:ext cx="18272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</a:p>
        </p:txBody>
      </p:sp>
      <p:sp>
        <p:nvSpPr>
          <p:cNvPr id="4" name="矩形 3"/>
          <p:cNvSpPr/>
          <p:nvPr/>
        </p:nvSpPr>
        <p:spPr>
          <a:xfrm>
            <a:off x="1171575" y="3932238"/>
            <a:ext cx="6675438" cy="2214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“只许出力，不许偷嘴”这是个什么句子？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祈使句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68388" y="1285875"/>
            <a:ext cx="10085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ctr">
              <a:buFont typeface="Wingdings"/>
              <a:buChar char="u"/>
            </a:pPr>
            <a:r>
              <a:rPr lang="zh-CN" altLang="en-US" sz="32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一只小蚂蚁在队列里嘀咕：“要是偷嘴的是您呢？”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28925" y="2965450"/>
            <a:ext cx="4449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C00CC"/>
                </a:solidFill>
                <a:latin typeface="微软雅黑" pitchFamily="34" charset="-122"/>
                <a:ea typeface="微软雅黑" pitchFamily="34" charset="-122"/>
              </a:rPr>
              <a:t>小蚂蚁只是表示一种可能性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90738" y="1998663"/>
            <a:ext cx="521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为什么小蚂蚁不敢大声提出来？</a:t>
            </a:r>
          </a:p>
        </p:txBody>
      </p:sp>
      <p:pic>
        <p:nvPicPr>
          <p:cNvPr id="26630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2925" y="2860675"/>
            <a:ext cx="3641725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1462</Words>
  <Application>Microsoft Office PowerPoint</Application>
  <PresentationFormat>自定义</PresentationFormat>
  <Paragraphs>141</Paragraphs>
  <Slides>24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Calibri</vt:lpstr>
      <vt:lpstr>宋体</vt:lpstr>
      <vt:lpstr>Arial</vt:lpstr>
      <vt:lpstr>Calibri Light</vt:lpstr>
      <vt:lpstr>微软雅黑</vt:lpstr>
      <vt:lpstr>楷体</vt:lpstr>
      <vt:lpstr>GB Pinyinok-B</vt:lpstr>
      <vt:lpstr>Times New Roman</vt:lpstr>
      <vt:lpstr>+mn-ea</vt:lpstr>
      <vt:lpstr>Wingdings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462</cp:revision>
  <cp:lastPrinted>2018-04-06T08:03:00Z</cp:lastPrinted>
  <dcterms:created xsi:type="dcterms:W3CDTF">2016-02-25T11:28:00Z</dcterms:created>
  <dcterms:modified xsi:type="dcterms:W3CDTF">2018-07-28T02:59:04Z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