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theme/themeOverride5.xml" ContentType="application/vnd.openxmlformats-officedocument.themeOverride+xml"/>
  <Override PartName="/ppt/theme/themeOverride50.xml" ContentType="application/vnd.openxmlformats-officedocument.themeOverride+xml"/>
  <Override PartName="/ppt/theme/themeOverride51.xml" ContentType="application/vnd.openxmlformats-officedocument.themeOverride+xml"/>
  <Override PartName="/ppt/theme/themeOverride52.xml" ContentType="application/vnd.openxmlformats-officedocument.themeOverride+xml"/>
  <Override PartName="/ppt/theme/themeOverride53.xml" ContentType="application/vnd.openxmlformats-officedocument.themeOverride+xml"/>
  <Override PartName="/ppt/theme/themeOverride54.xml" ContentType="application/vnd.openxmlformats-officedocument.themeOverride+xml"/>
  <Override PartName="/ppt/theme/themeOverride55.xml" ContentType="application/vnd.openxmlformats-officedocument.themeOverride+xml"/>
  <Override PartName="/ppt/theme/themeOverride56.xml" ContentType="application/vnd.openxmlformats-officedocument.themeOverride+xml"/>
  <Override PartName="/ppt/theme/themeOverride57.xml" ContentType="application/vnd.openxmlformats-officedocument.themeOverride+xml"/>
  <Override PartName="/ppt/theme/themeOverride58.xml" ContentType="application/vnd.openxmlformats-officedocument.themeOverride+xml"/>
  <Override PartName="/ppt/theme/themeOverride59.xml" ContentType="application/vnd.openxmlformats-officedocument.themeOverride+xml"/>
  <Override PartName="/ppt/theme/themeOverride6.xml" ContentType="application/vnd.openxmlformats-officedocument.themeOverride+xml"/>
  <Override PartName="/ppt/theme/themeOverride60.xml" ContentType="application/vnd.openxmlformats-officedocument.themeOverride+xml"/>
  <Override PartName="/ppt/theme/themeOverride61.xml" ContentType="application/vnd.openxmlformats-officedocument.themeOverride+xml"/>
  <Override PartName="/ppt/theme/themeOverride62.xml" ContentType="application/vnd.openxmlformats-officedocument.themeOverride+xml"/>
  <Override PartName="/ppt/theme/themeOverride63.xml" ContentType="application/vnd.openxmlformats-officedocument.themeOverride+xml"/>
  <Override PartName="/ppt/theme/themeOverride64.xml" ContentType="application/vnd.openxmlformats-officedocument.themeOverride+xml"/>
  <Override PartName="/ppt/theme/themeOverride65.xml" ContentType="application/vnd.openxmlformats-officedocument.themeOverride+xml"/>
  <Override PartName="/ppt/theme/themeOverride66.xml" ContentType="application/vnd.openxmlformats-officedocument.themeOverride+xml"/>
  <Override PartName="/ppt/theme/themeOverride67.xml" ContentType="application/vnd.openxmlformats-officedocument.themeOverride+xml"/>
  <Override PartName="/ppt/theme/themeOverride68.xml" ContentType="application/vnd.openxmlformats-officedocument.themeOverride+xml"/>
  <Override PartName="/ppt/theme/themeOverride69.xml" ContentType="application/vnd.openxmlformats-officedocument.themeOverride+xml"/>
  <Override PartName="/ppt/theme/themeOverride7.xml" ContentType="application/vnd.openxmlformats-officedocument.themeOverride+xml"/>
  <Override PartName="/ppt/theme/themeOverride70.xml" ContentType="application/vnd.openxmlformats-officedocument.themeOverride+xml"/>
  <Override PartName="/ppt/theme/themeOverride71.xml" ContentType="application/vnd.openxmlformats-officedocument.themeOverride+xml"/>
  <Override PartName="/ppt/theme/themeOverride72.xml" ContentType="application/vnd.openxmlformats-officedocument.themeOverride+xml"/>
  <Override PartName="/ppt/theme/themeOverride73.xml" ContentType="application/vnd.openxmlformats-officedocument.themeOverride+xml"/>
  <Override PartName="/ppt/theme/themeOverride74.xml" ContentType="application/vnd.openxmlformats-officedocument.themeOverride+xml"/>
  <Override PartName="/ppt/theme/themeOverride75.xml" ContentType="application/vnd.openxmlformats-officedocument.themeOverride+xml"/>
  <Override PartName="/ppt/theme/themeOverride76.xml" ContentType="application/vnd.openxmlformats-officedocument.themeOverride+xml"/>
  <Override PartName="/ppt/theme/themeOverride77.xml" ContentType="application/vnd.openxmlformats-officedocument.themeOverride+xml"/>
  <Override PartName="/ppt/theme/themeOverride78.xml" ContentType="application/vnd.openxmlformats-officedocument.themeOverride+xml"/>
  <Override PartName="/ppt/theme/themeOverride79.xml" ContentType="application/vnd.openxmlformats-officedocument.themeOverride+xml"/>
  <Override PartName="/ppt/theme/themeOverride8.xml" ContentType="application/vnd.openxmlformats-officedocument.themeOverride+xml"/>
  <Override PartName="/ppt/theme/themeOverride80.xml" ContentType="application/vnd.openxmlformats-officedocument.themeOverride+xml"/>
  <Override PartName="/ppt/theme/themeOverride81.xml" ContentType="application/vnd.openxmlformats-officedocument.themeOverride+xml"/>
  <Override PartName="/ppt/theme/themeOverride82.xml" ContentType="application/vnd.openxmlformats-officedocument.themeOverride+xml"/>
  <Override PartName="/ppt/theme/themeOverride83.xml" ContentType="application/vnd.openxmlformats-officedocument.themeOverride+xml"/>
  <Override PartName="/ppt/theme/themeOverride84.xml" ContentType="application/vnd.openxmlformats-officedocument.themeOverride+xml"/>
  <Override PartName="/ppt/theme/themeOverride85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667" r:id="rId3"/>
    <p:sldId id="653" r:id="rId5"/>
    <p:sldId id="651" r:id="rId6"/>
    <p:sldId id="683" r:id="rId7"/>
    <p:sldId id="684" r:id="rId8"/>
    <p:sldId id="685" r:id="rId9"/>
    <p:sldId id="686" r:id="rId10"/>
    <p:sldId id="687" r:id="rId11"/>
    <p:sldId id="690" r:id="rId12"/>
    <p:sldId id="691" r:id="rId13"/>
    <p:sldId id="692" r:id="rId14"/>
    <p:sldId id="705" r:id="rId15"/>
    <p:sldId id="712" r:id="rId16"/>
    <p:sldId id="706" r:id="rId17"/>
    <p:sldId id="707" r:id="rId18"/>
    <p:sldId id="708" r:id="rId19"/>
    <p:sldId id="709" r:id="rId20"/>
    <p:sldId id="710" r:id="rId21"/>
    <p:sldId id="711" r:id="rId22"/>
    <p:sldId id="713" r:id="rId23"/>
    <p:sldId id="714" r:id="rId24"/>
    <p:sldId id="715" r:id="rId25"/>
    <p:sldId id="716" r:id="rId26"/>
    <p:sldId id="717" r:id="rId27"/>
    <p:sldId id="718" r:id="rId28"/>
    <p:sldId id="719" r:id="rId29"/>
    <p:sldId id="720" r:id="rId30"/>
    <p:sldId id="721" r:id="rId31"/>
    <p:sldId id="722" r:id="rId32"/>
    <p:sldId id="723" r:id="rId33"/>
    <p:sldId id="724" r:id="rId34"/>
    <p:sldId id="725" r:id="rId35"/>
    <p:sldId id="744" r:id="rId36"/>
    <p:sldId id="745" r:id="rId37"/>
    <p:sldId id="746" r:id="rId38"/>
    <p:sldId id="747" r:id="rId39"/>
    <p:sldId id="752" r:id="rId40"/>
    <p:sldId id="748" r:id="rId41"/>
    <p:sldId id="750" r:id="rId42"/>
    <p:sldId id="749" r:id="rId43"/>
    <p:sldId id="751" r:id="rId44"/>
    <p:sldId id="753" r:id="rId45"/>
    <p:sldId id="754" r:id="rId46"/>
    <p:sldId id="773" r:id="rId47"/>
    <p:sldId id="774" r:id="rId48"/>
    <p:sldId id="775" r:id="rId49"/>
    <p:sldId id="776" r:id="rId50"/>
    <p:sldId id="790" r:id="rId51"/>
    <p:sldId id="791" r:id="rId52"/>
    <p:sldId id="792" r:id="rId53"/>
    <p:sldId id="793" r:id="rId54"/>
    <p:sldId id="794" r:id="rId55"/>
    <p:sldId id="795" r:id="rId56"/>
    <p:sldId id="796" r:id="rId57"/>
    <p:sldId id="797" r:id="rId58"/>
    <p:sldId id="798" r:id="rId59"/>
    <p:sldId id="799" r:id="rId60"/>
    <p:sldId id="812" r:id="rId61"/>
    <p:sldId id="813" r:id="rId62"/>
    <p:sldId id="814" r:id="rId63"/>
    <p:sldId id="815" r:id="rId64"/>
    <p:sldId id="829" r:id="rId65"/>
    <p:sldId id="830" r:id="rId66"/>
    <p:sldId id="831" r:id="rId67"/>
    <p:sldId id="844" r:id="rId68"/>
    <p:sldId id="845" r:id="rId69"/>
    <p:sldId id="846" r:id="rId70"/>
    <p:sldId id="847" r:id="rId71"/>
    <p:sldId id="848" r:id="rId72"/>
    <p:sldId id="849" r:id="rId73"/>
    <p:sldId id="850" r:id="rId74"/>
    <p:sldId id="851" r:id="rId75"/>
    <p:sldId id="852" r:id="rId76"/>
    <p:sldId id="853" r:id="rId77"/>
    <p:sldId id="854" r:id="rId78"/>
    <p:sldId id="855" r:id="rId79"/>
    <p:sldId id="856" r:id="rId80"/>
    <p:sldId id="857" r:id="rId81"/>
    <p:sldId id="859" r:id="rId82"/>
    <p:sldId id="860" r:id="rId83"/>
    <p:sldId id="861" r:id="rId84"/>
    <p:sldId id="863" r:id="rId85"/>
    <p:sldId id="862" r:id="rId86"/>
    <p:sldId id="864" r:id="rId87"/>
    <p:sldId id="666" r:id="rId88"/>
  </p:sldIdLst>
  <p:sldSz cx="11522075" cy="6480175"/>
  <p:notesSz cx="6858000" cy="9144000"/>
  <p:embeddedFontLst>
    <p:embeddedFont>
      <p:font typeface="华文新魏" panose="02010800040101010101" charset="-122"/>
      <p:regular r:id="rId92"/>
    </p:embeddedFont>
    <p:embeddedFont>
      <p:font typeface="华文行楷" panose="02010800040101010101" charset="-122"/>
      <p:regular r:id="rId93"/>
    </p:embeddedFont>
    <p:embeddedFont>
      <p:font typeface="楷体" panose="02010609060101010101" charset="-122"/>
      <p:regular r:id="rId94"/>
    </p:embeddedFont>
    <p:embeddedFont>
      <p:font typeface="【惠子】汉仪全唐诗" panose="02000000000000000000" pitchFamily="2" charset="2"/>
      <p:regular r:id="rId95"/>
    </p:embeddedFont>
    <p:embeddedFont>
      <p:font typeface="Calibri" panose="020F0502020204030204" charset="0"/>
      <p:regular r:id="rId96"/>
      <p:bold r:id="rId97"/>
      <p:italic r:id="rId98"/>
      <p:boldItalic r:id="rId9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BEC170"/>
    <a:srgbClr val="9CA4D4"/>
    <a:srgbClr val="F66475"/>
    <a:srgbClr val="599834"/>
    <a:srgbClr val="E8F3E8"/>
    <a:srgbClr val="EBF5EC"/>
    <a:srgbClr val="0E833C"/>
    <a:srgbClr val="23AD14"/>
    <a:srgbClr val="55740E"/>
    <a:srgbClr val="804A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2" autoAdjust="0"/>
    <p:restoredTop sz="85044" autoAdjust="0"/>
  </p:normalViewPr>
  <p:slideViewPr>
    <p:cSldViewPr snapToObjects="1">
      <p:cViewPr varScale="1">
        <p:scale>
          <a:sx n="93" d="100"/>
          <a:sy n="93" d="100"/>
        </p:scale>
        <p:origin x="234" y="78"/>
      </p:cViewPr>
      <p:guideLst>
        <p:guide pos="3636"/>
        <p:guide orient="horz" pos="20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Objects="1">
      <p:cViewPr varScale="1">
        <p:scale>
          <a:sx n="83" d="100"/>
          <a:sy n="83" d="100"/>
        </p:scale>
        <p:origin x="-3192" y="-90"/>
      </p:cViewPr>
      <p:guideLst>
        <p:guide orient="horz" pos="2863"/>
        <p:guide pos="2164"/>
      </p:guideLst>
    </p:cSldViewPr>
  </p:notesViewPr>
  <p:gridSpacing cx="180023" cy="180023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font" Target="fonts/font8.fntdata"/><Relationship Id="rId98" Type="http://schemas.openxmlformats.org/officeDocument/2006/relationships/font" Target="fonts/font7.fntdata"/><Relationship Id="rId97" Type="http://schemas.openxmlformats.org/officeDocument/2006/relationships/font" Target="fonts/font6.fntdata"/><Relationship Id="rId96" Type="http://schemas.openxmlformats.org/officeDocument/2006/relationships/font" Target="fonts/font5.fntdata"/><Relationship Id="rId95" Type="http://schemas.openxmlformats.org/officeDocument/2006/relationships/font" Target="fonts/font4.fntdata"/><Relationship Id="rId94" Type="http://schemas.openxmlformats.org/officeDocument/2006/relationships/font" Target="fonts/font3.fntdata"/><Relationship Id="rId93" Type="http://schemas.openxmlformats.org/officeDocument/2006/relationships/font" Target="fonts/font2.fntdata"/><Relationship Id="rId92" Type="http://schemas.openxmlformats.org/officeDocument/2006/relationships/font" Target="fonts/font1.fntdata"/><Relationship Id="rId91" Type="http://schemas.openxmlformats.org/officeDocument/2006/relationships/tableStyles" Target="tableStyles.xml"/><Relationship Id="rId90" Type="http://schemas.openxmlformats.org/officeDocument/2006/relationships/viewProps" Target="viewProps.xml"/><Relationship Id="rId9" Type="http://schemas.openxmlformats.org/officeDocument/2006/relationships/slide" Target="slides/slide6.xml"/><Relationship Id="rId89" Type="http://schemas.openxmlformats.org/officeDocument/2006/relationships/presProps" Target="presProps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2B699-C6B7-4DA8-8858-B4A63886AB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C1AD92-4491-470B-AC64-A48031177D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dk2">
                    <a:lumMod val="10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259508"/>
            <a:ext cx="2592467" cy="552914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59508"/>
            <a:ext cx="7585366" cy="552914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dk2">
                    <a:lumMod val="10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dk2">
                    <a:lumMod val="10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 advTm="1000">
        <p:fade/>
      </p:transition>
    </mc:Choice>
    <mc:Fallback>
      <p:transition spd="med" advTm="1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15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6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18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9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3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24.xml"/><Relationship Id="rId2" Type="http://schemas.openxmlformats.org/officeDocument/2006/relationships/image" Target="../media/image27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5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26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27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28.xml"/><Relationship Id="rId2" Type="http://schemas.openxmlformats.org/officeDocument/2006/relationships/image" Target="../media/image32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29.xml"/><Relationship Id="rId2" Type="http://schemas.openxmlformats.org/officeDocument/2006/relationships/image" Target="../media/image3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30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3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2.xml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3.xm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4.xml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5.xml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6.xml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7.xml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38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39.xml"/><Relationship Id="rId2" Type="http://schemas.openxmlformats.org/officeDocument/2006/relationships/image" Target="../media/image41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40.xml"/><Relationship Id="rId2" Type="http://schemas.openxmlformats.org/officeDocument/2006/relationships/image" Target="../media/image42.png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1.xml"/><Relationship Id="rId1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2.xml"/><Relationship Id="rId1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43.xml"/><Relationship Id="rId2" Type="http://schemas.openxmlformats.org/officeDocument/2006/relationships/image" Target="../media/image43.png"/><Relationship Id="rId1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44.xml"/><Relationship Id="rId2" Type="http://schemas.openxmlformats.org/officeDocument/2006/relationships/image" Target="../media/image44.png"/><Relationship Id="rId1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5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4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46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7.xml"/><Relationship Id="rId1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8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8.xml"/><Relationship Id="rId1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49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png"/><Relationship Id="rId8" Type="http://schemas.openxmlformats.org/officeDocument/2006/relationships/image" Target="../media/image59.png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3" Type="http://schemas.openxmlformats.org/officeDocument/2006/relationships/notesSlide" Target="../notesSlides/notesSlide50.xml"/><Relationship Id="rId12" Type="http://schemas.openxmlformats.org/officeDocument/2006/relationships/slideLayout" Target="../slideLayouts/slideLayout7.xml"/><Relationship Id="rId11" Type="http://schemas.openxmlformats.org/officeDocument/2006/relationships/themeOverride" Target="../theme/themeOverride50.xml"/><Relationship Id="rId10" Type="http://schemas.openxmlformats.org/officeDocument/2006/relationships/image" Target="../media/image61.png"/><Relationship Id="rId1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51.xml"/><Relationship Id="rId2" Type="http://schemas.openxmlformats.org/officeDocument/2006/relationships/image" Target="../media/image62.png"/><Relationship Id="rId1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2.xml"/><Relationship Id="rId1" Type="http://schemas.openxmlformats.org/officeDocument/2006/relationships/image" Target="../media/image2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3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3.xml"/><Relationship Id="rId1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4.xml"/><Relationship Id="rId1" Type="http://schemas.openxmlformats.org/officeDocument/2006/relationships/image" Target="../media/image2.jpe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5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5.xml"/><Relationship Id="rId1" Type="http://schemas.openxmlformats.org/officeDocument/2006/relationships/image" Target="../media/image2.jpe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6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6.xml"/><Relationship Id="rId1" Type="http://schemas.openxmlformats.org/officeDocument/2006/relationships/image" Target="../media/image2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7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7.xml"/><Relationship Id="rId1" Type="http://schemas.openxmlformats.org/officeDocument/2006/relationships/image" Target="../media/image2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8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58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2.jpeg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59.xml"/><Relationship Id="rId2" Type="http://schemas.openxmlformats.org/officeDocument/2006/relationships/image" Target="../media/image67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7.xml"/><Relationship Id="rId10" Type="http://schemas.openxmlformats.org/officeDocument/2006/relationships/themeOverride" Target="../theme/themeOverride6.xml"/><Relationship Id="rId1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0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60.xml"/><Relationship Id="rId1" Type="http://schemas.openxmlformats.org/officeDocument/2006/relationships/image" Target="../media/image2.jpeg"/></Relationships>
</file>

<file path=ppt/slides/_rels/slide6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1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61.xml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2.jpeg"/></Relationships>
</file>

<file path=ppt/slides/_rels/slide6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2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62.xml"/><Relationship Id="rId2" Type="http://schemas.openxmlformats.org/officeDocument/2006/relationships/image" Target="../media/image71.png"/><Relationship Id="rId1" Type="http://schemas.openxmlformats.org/officeDocument/2006/relationships/image" Target="../media/image2.jpe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3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63.xml"/><Relationship Id="rId1" Type="http://schemas.openxmlformats.org/officeDocument/2006/relationships/image" Target="../media/image2.jpeg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4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64.xml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2.jpeg"/></Relationships>
</file>

<file path=ppt/slides/_rels/slide6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5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65.xml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2.jpeg"/></Relationships>
</file>

<file path=ppt/slides/_rels/slide6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6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66.xml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2.jpeg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7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67.xml"/><Relationship Id="rId2" Type="http://schemas.openxmlformats.org/officeDocument/2006/relationships/image" Target="../media/image78.png"/><Relationship Id="rId1" Type="http://schemas.openxmlformats.org/officeDocument/2006/relationships/image" Target="../media/image2.jpeg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8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68.xml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2.jpeg"/></Relationships>
</file>

<file path=ppt/slides/_rels/slide6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9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69.xml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0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70.xml"/><Relationship Id="rId1" Type="http://schemas.openxmlformats.org/officeDocument/2006/relationships/image" Target="../media/image2.jpe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1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71.xml"/><Relationship Id="rId1" Type="http://schemas.openxmlformats.org/officeDocument/2006/relationships/image" Target="../media/image2.jpeg"/></Relationships>
</file>

<file path=ppt/slides/_rels/slide7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2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72.xml"/><Relationship Id="rId2" Type="http://schemas.openxmlformats.org/officeDocument/2006/relationships/image" Target="../media/image83.png"/><Relationship Id="rId1" Type="http://schemas.openxmlformats.org/officeDocument/2006/relationships/image" Target="../media/image2.jpeg"/></Relationships>
</file>

<file path=ppt/slides/_rels/slide7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3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73.xml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2.jpe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4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74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image" Target="../media/image2.jpe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5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75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2.jpeg"/></Relationships>
</file>

<file path=ppt/slides/_rels/slide7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6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76.xml"/><Relationship Id="rId2" Type="http://schemas.openxmlformats.org/officeDocument/2006/relationships/image" Target="../media/image94.png"/><Relationship Id="rId1" Type="http://schemas.openxmlformats.org/officeDocument/2006/relationships/image" Target="../media/image2.jpeg"/></Relationships>
</file>

<file path=ppt/slides/_rels/slide7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7.xml"/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77.xml"/><Relationship Id="rId2" Type="http://schemas.openxmlformats.org/officeDocument/2006/relationships/image" Target="../media/image95.png"/><Relationship Id="rId1" Type="http://schemas.openxmlformats.org/officeDocument/2006/relationships/image" Target="../media/image2.jpeg"/></Relationships>
</file>

<file path=ppt/slides/_rels/slide7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8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78.xml"/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image" Target="../media/image2.jpeg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9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79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2.jpeg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0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80.xml"/><Relationship Id="rId1" Type="http://schemas.openxmlformats.org/officeDocument/2006/relationships/image" Target="../media/image2.jpe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1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81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image" Target="../media/image2.jpe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2.xml"/><Relationship Id="rId7" Type="http://schemas.openxmlformats.org/officeDocument/2006/relationships/slideLayout" Target="../slideLayouts/slideLayout7.xml"/><Relationship Id="rId6" Type="http://schemas.openxmlformats.org/officeDocument/2006/relationships/themeOverride" Target="../theme/themeOverride8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image" Target="../media/image2.jpeg"/></Relationships>
</file>

<file path=ppt/slides/_rels/slide8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3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83.xml"/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image" Target="../media/image2.jpeg"/></Relationships>
</file>

<file path=ppt/slides/_rels/slide8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4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84.xml"/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image" Target="../media/image2.jpeg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5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85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2" y="0"/>
            <a:ext cx="11520000" cy="6480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4903" y="2185031"/>
            <a:ext cx="9784080" cy="1737360"/>
          </a:xfrm>
          <a:prstGeom prst="rect">
            <a:avLst/>
          </a:prstGeom>
          <a:noFill/>
          <a:effectLst>
            <a:glow rad="127000">
              <a:srgbClr val="FDFCFA"/>
            </a:glow>
            <a:outerShdw blurRad="50800" dist="50800" dir="5400000" algn="ctr" rotWithShape="0">
              <a:schemeClr val="bg1"/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chemeClr val="accent1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行楷" panose="02010800040101010101" charset="-122"/>
                <a:sym typeface="+mn-ea"/>
              </a:rPr>
              <a:t>二年级下册期末复习知识点梳理</a:t>
            </a:r>
            <a:endParaRPr lang="zh-CN" altLang="en-US" sz="5400" smtClean="0">
              <a:solidFill>
                <a:schemeClr val="accent1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行楷" panose="02010800040101010101" charset="-122"/>
              <a:sym typeface="+mn-ea"/>
            </a:endParaRPr>
          </a:p>
          <a:p>
            <a:pPr algn="ctr"/>
            <a:endParaRPr lang="zh-CN" altLang="en-US" sz="5400" spc="3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行楷" panose="020108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55" y="3797300"/>
            <a:ext cx="73196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BEC170"/>
                </a:solidFill>
                <a:latin typeface="华文新魏" panose="02010800040101010101" charset="-122"/>
                <a:ea typeface="华文新魏" panose="02010800040101010101" charset="-122"/>
              </a:rPr>
              <a:t/>
            </a:r>
            <a:endParaRPr lang="zh-CN" altLang="en-US" sz="2800" b="1">
              <a:solidFill>
                <a:srgbClr val="BEC17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80087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077595"/>
            <a:ext cx="8364855" cy="4145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主要内容：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一、认识钟面，知道相邻时间单位间的进率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二、认识整时和几时几分，并能正确读写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三、初步建立有关时、分、秒的时间观念</a:t>
            </a: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ym typeface="+mn-ea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5" name="图片 4" descr="TD89RA5SM%Z[VV6M4Z3S~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995" y="360045"/>
            <a:ext cx="2785110" cy="22917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0875" y="857885"/>
            <a:ext cx="9629775" cy="4846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一、认识钟面，知道相邻时间单位间的进率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钟面上的短针是时针，长针是分针，最长最细的针是秒针；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．钟面上有12个大格，60个小格；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．时针走一大格是1小时，分针走一小格是1分钟，秒针走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小格的时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间是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秒；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．分针走60个小格，时针正好走一大格，所以，1时=60分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;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5．分针走1小格，秒针走了60个小格，正好是1圈。所以，1分=60秒。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6400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一、认识钟面，知道相邻时间单位间的进率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填空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）钟面上有3根针，它们是（   ）、（   ）和（   ），其中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走得最快的是（   ），走得最慢的是（   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钟面上有（   ）个数，（   ）个大格，（   ）个小格；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每两个数之间是（   ）个大格，也就是（   ）个小格。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）分针走1小格，秒针正好走（   ）圈，秒针走1圈是（   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秒，也就是（   ）分。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585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一、认识钟面，知道相邻时间单位间的进率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 比较大小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 在○里填上“＜”“＞”或“=”。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100秒○1分       2时○120分          4分○40秒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100秒○2分       3分45秒○3分       1分○60秒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单位换算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  3时=（     ）分                 5分=（     ）秒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60分=（     ）时               120秒=（     ）分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" y="859155"/>
            <a:ext cx="9629775" cy="5425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二、认识整时和几时几分，并能正确读写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认识整时；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              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         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          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分针指着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时，时针指着几，就是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几时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725" y="2197100"/>
            <a:ext cx="1766570" cy="1682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2805"/>
          <a:stretch>
            <a:fillRect/>
          </a:stretch>
        </p:blipFill>
        <p:spPr>
          <a:xfrm>
            <a:off x="2513330" y="2132330"/>
            <a:ext cx="1762760" cy="1747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52395" y="3879850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6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时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01790" y="3879850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9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时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52395" y="4293870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6:00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01790" y="4293870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9:00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" y="857885"/>
            <a:ext cx="9629775" cy="5974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二、认识整时和几时几分，并能正确读写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认识几时几分；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         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                   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先看时针指着几时多，再看分针从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起走了几分，这就是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几时几分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。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       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b="4431"/>
          <a:stretch>
            <a:fillRect/>
          </a:stretch>
        </p:blipFill>
        <p:spPr>
          <a:xfrm>
            <a:off x="967105" y="2169795"/>
            <a:ext cx="2047240" cy="17392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3790" y="2169795"/>
            <a:ext cx="1674495" cy="16592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040" y="2113280"/>
            <a:ext cx="1732280" cy="16910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91285" y="3804285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时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分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0325" y="3804285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时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55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分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29955" y="3829050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时零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分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99170" y="4241165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 8:05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33035" y="4241165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7:55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91285" y="4241165"/>
            <a:ext cx="17621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7:15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4" grpId="0"/>
      <p:bldP spid="11" grpId="0"/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" y="859155"/>
            <a:ext cx="9629775" cy="490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二、认识整时和几时几分，并能正确读写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）说出每个钟面上的时间，并写下来。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）你能给下面的钟面画上分针吗？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355" y="2106295"/>
            <a:ext cx="5710555" cy="1887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035" y="4548505"/>
            <a:ext cx="5288915" cy="1532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" y="859155"/>
            <a:ext cx="9629775" cy="5455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二、认识整时和几时几分，并能正确读写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）根据规律在第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个钟面上画时针和分针。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小林从镜子里看了一下钟，钟面如右下图，你知道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当时是 （    ：   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060" y="2168525"/>
            <a:ext cx="6607810" cy="1343660"/>
          </a:xfrm>
          <a:prstGeom prst="rect">
            <a:avLst/>
          </a:prstGeom>
        </p:spPr>
      </p:pic>
      <p:pic>
        <p:nvPicPr>
          <p:cNvPr id="6" name="图片 5" descr="无标题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080" y="4062095"/>
            <a:ext cx="1587500" cy="1519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" y="859155"/>
            <a:ext cx="9629775" cy="646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三、初步建立有关时、分、秒的时间观念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920" y="2421255"/>
            <a:ext cx="3624580" cy="22644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8615" y="2341245"/>
            <a:ext cx="3521075" cy="2235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9690" y="2672080"/>
            <a:ext cx="2207260" cy="19735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2165" y="1652270"/>
            <a:ext cx="2195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认识几时几分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79110" y="1652270"/>
            <a:ext cx="21951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认识秒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735" y="857885"/>
            <a:ext cx="9629775" cy="7010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三、初步建立有关时、分、秒的时间观念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体会一分钟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体会一秒钟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9845" y="1550670"/>
            <a:ext cx="5418455" cy="20110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950" y="3931920"/>
            <a:ext cx="5596890" cy="1970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3264535" y="3364230"/>
            <a:ext cx="483679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345815" y="2703830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第一单元    有余数的除法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76130" cy="630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三、初步建立有关时、分、秒的时间观念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  填空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）一部儿童电视连续剧，播放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集的时间是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分钟，播放（   ）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集的时间是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小时。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）小朋友参加50米赛跑。小文用了12秒，小亮用了10秒，小刚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     用了9秒，小宁用了14秒。（    ）跑得最快，（   ）跑得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     最慢。跑得最快的比跑得最慢的少用（   ）秒。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）用10秒时间，小明跑了58米，小华跑了60米，小强跑了63米。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（    ）跑的最快。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76130" cy="694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三、初步建立有关时、分、秒的时间观念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在（　）里填上时间单位时、分或秒。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  小明做100道口算题用了18（    ）	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做一次深呼吸用8（    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小学生每天的睡眠时间不少于8（    ）	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跳绳20下要用15（    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小芳早晨穿衣服大约用了5（   ）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看一场电影用了1（   ）30（   ）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夏天午睡大约1（   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3264535" y="3364230"/>
            <a:ext cx="41167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345815" y="2703830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80087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077595"/>
            <a:ext cx="8364855" cy="4556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主要内容：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一、认识东、南、西、北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二、认识东北、西北、东南、西南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三、认识简单的平面图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ym typeface="+mn-ea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5760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一、认识东、南、西、北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前面是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，后面是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西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；左面是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，右面是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南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325" y="1480185"/>
            <a:ext cx="4544695" cy="351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905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一、认识东、南、西、北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确定方向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）面对傍晚的太阳，你的前面是（西），后面是（东），左面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是（南），右面是（北）。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）面对北，你的前面是（北），后面是（南），左面是（西），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右面是（东）。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）面对南，你的前面是（南），后面是（北），左面是（东），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右面是（西）。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630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二、认识东北、西北、东南、西南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东北、西北、东南、西南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这四个方向，是原来认识的两个方向之间的一个方向，可以根据那两个方向来确定是哪一面。在说这样的方向时，习惯把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东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西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说在前面，比如东北、西南等。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07740" y="1480820"/>
            <a:ext cx="3834130" cy="2838934"/>
            <a:chOff x="4318" y="2672"/>
            <a:chExt cx="9034" cy="646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rcRect t="3483" r="1756" b="6277"/>
            <a:stretch>
              <a:fillRect/>
            </a:stretch>
          </p:blipFill>
          <p:spPr>
            <a:xfrm>
              <a:off x="4370" y="2672"/>
              <a:ext cx="8982" cy="646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8" y="2706"/>
              <a:ext cx="307" cy="311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630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三、认识简单的平面图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一般地，平面图或地图是按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上北、下南、左西、右东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来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绘制的。为了方便，我们在地图或平面图上不会写东、南、西、北这四个字来比表示四个方向，而通常用一个向上的箭头和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北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来表示上面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北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765" y="753745"/>
            <a:ext cx="6045200" cy="900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310" y="1654175"/>
            <a:ext cx="5898515" cy="2778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6858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三、认识简单的平面图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填空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）下面是某市的一条公交路线图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从汽车站到西门是向（   ）走，从东门到体育场是向（   ）走，从建设路到市政府是向（   ）走，从儿童乐园到图书馆是向（   ）走。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2233" b="33571"/>
          <a:stretch>
            <a:fillRect/>
          </a:stretch>
        </p:blipFill>
        <p:spPr>
          <a:xfrm>
            <a:off x="1662430" y="2614295"/>
            <a:ext cx="6534150" cy="1980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9601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三、认识简单的平面图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填空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橘子园在水库的（   ）面；水库的东面是（   ）园，西面是（   ）面；水库的西南面是（   ）面。 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870" y="1601470"/>
            <a:ext cx="4352290" cy="3275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80087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第一单元    有余数的除法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077595"/>
            <a:ext cx="8364855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主要内容：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一、有余数除法的含义、算式的写法及读法 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二、余数与除数的关系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三、有余数除法竖式计算（除数和商都是一位数）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四、用有余数除法解决简单的实际问题</a:t>
            </a: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ym typeface="+mn-ea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00" y="857885"/>
            <a:ext cx="9629775" cy="905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三、认识简单的平面图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实践操作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459990" y="1698625"/>
            <a:ext cx="6934200" cy="4601210"/>
            <a:chOff x="3874" y="2675"/>
            <a:chExt cx="10920" cy="724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E7DC">
                    <a:alpha val="100000"/>
                  </a:srgbClr>
                </a:clrFrom>
                <a:clrTo>
                  <a:srgbClr val="FEE7DC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0" y="2902"/>
              <a:ext cx="10376" cy="672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0" y="2675"/>
              <a:ext cx="10564" cy="3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0" y="9561"/>
              <a:ext cx="10564" cy="36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329" y="3035"/>
              <a:ext cx="465" cy="659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74" y="3035"/>
              <a:ext cx="519" cy="6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第三单元    认识方向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" y="857885"/>
            <a:ext cx="9629775" cy="905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三、认识简单的平面图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   实践操作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967355" y="1762125"/>
            <a:ext cx="7299325" cy="4438650"/>
            <a:chOff x="4380" y="2812"/>
            <a:chExt cx="11495" cy="69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0" y="2812"/>
              <a:ext cx="10702" cy="682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97" y="8864"/>
              <a:ext cx="2078" cy="9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3264535" y="3364230"/>
            <a:ext cx="51968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345815" y="2703830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80087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077595"/>
            <a:ext cx="8364855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主要内容：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一、千以内数的认识（数数、数的组成和读写）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二、用算盘表示数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三、万以内数的认识（数数、数的组成和读写）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四、万以内数的大小比较和简单的近似数</a:t>
            </a: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ym typeface="+mn-ea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9144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一、千以内数的认识（数数、数的组成和读写）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数数、千以内数的组成；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）一个一个地数，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999添上1是1000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，读作一千。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）一百一百地数，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10个一百是1000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）从右边起，第一位是个位，第二位是十位，第三位是百位，第四位是千位。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个、十、百、千都是计数单位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。个位上是几，表示有几个一；十位上是几，表示有几个十；百位上有几，表示有几个百；千位上有几，表示几个千。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）根据数的组成，口算几百加几十，几百几十减几百或几十。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694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一、千以内数的认识（数数、数的组成和读写）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千以内数的读写。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读数时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，从高位读起，百位是几就读几百，十位是几就读几十，个位是几就读几，中间有0就读零，末尾的0不读；千位上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读一千。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写数时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，从高位写起，哪个数位上有几就写几，哪个数位上一个计数单位也没有，就写0占位。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905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一、千以内数的认识（数数、数的组成和读写）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）在括号里填合适的数。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（  ）个10是100；（  ）个100是1000。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1000里面有（  ）个100，（  ）个10，（  ）个1。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比299大1的数是（    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）读出下面各数，并填空。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800 读作：（          ），由8个（    ）组成。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808 读作：（          ），由8个（    ）和8个（    ）组成。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880 读作：（          ），由8个（    ）和8个（    ）组成。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6858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一、千以内数的认识（数数、数的组成和读写）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）找规律。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2997,2998,2999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，（   ），（   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1700,1800,1900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，（   ），（   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7070,7080,7090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，（   ），（   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）口算。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5000+700=          600+3000=         700+5000=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3900-900=          5700-700=         8400-8000=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200+9000=          9800-800=         2200-2000=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5760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二、用算盘表示数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可以用算盘帮助记数和数数。</a:t>
            </a:r>
            <a:endParaRPr lang="zh-CN" altLang="en-US" sz="24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05330" y="2273300"/>
            <a:ext cx="7513320" cy="3074035"/>
            <a:chOff x="3158" y="3580"/>
            <a:chExt cx="11832" cy="484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58" y="3580"/>
              <a:ext cx="11832" cy="461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60" y="8031"/>
              <a:ext cx="5264" cy="39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905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二、用算盘表示数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）读出算盘上表示的数，再写出来。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）读出下面个数，再在算盘上拨出来。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243    186    600    507    890    647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6116"/>
          <a:stretch>
            <a:fillRect/>
          </a:stretch>
        </p:blipFill>
        <p:spPr>
          <a:xfrm>
            <a:off x="1858645" y="2294255"/>
            <a:ext cx="6946900" cy="1891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第一单元    有余数的除法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445" y="857885"/>
            <a:ext cx="8527415" cy="5486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一、有余数除法的含义、算式的写法及读法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有余数除法的含义；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把一些物体平均分，有时正好分完，有时还有剩余。有余数的除法主要研究</a:t>
            </a:r>
            <a:r>
              <a:rPr lang="en-US" altLang="zh-CN" sz="24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平均分后还有剩余</a:t>
            </a:r>
            <a:r>
              <a:rPr lang="en-US" altLang="zh-CN" sz="2400" b="1" u="sng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的情况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。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有余数除法的写法、读法。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写法：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÷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……1（知道各部分的名称，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是被除数、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是除数、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是商、1是余数。）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读法：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除以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等于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余1。</a:t>
            </a:r>
            <a:endParaRPr lang="zh-CN" altLang="zh-CN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5760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二、用算盘表示数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1537970"/>
            <a:ext cx="7467600" cy="4400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9692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三、万以内数的认识（数数、数的组成和读写）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数数、万以内数的组成；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）一个一个地数，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9999添上1是10000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，读作一万。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）一千一千地数，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10个一千是10000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）从右边起，第一位是个位，第二位是十位，第三位是百位，第四位是千位，第五位是万位。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个、十、百、千、万都是计数单位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。个位上是几，表示有几个一；十位上是几，表示有几个十；百位上有几，表示有几个百；千位上有几，表示几个千；万位上有几，表示几个万。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）根据数的组成，口算几千加几百，几千几百减几千或几百。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8046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三、万以内数的认识（数数、数的组成和读写）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万以内数的读写。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读数时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，从高位读起，万位是几就读几个万，千位是几就读几千，百位是几就读几百，十位是几就读几十，个位是几就读几；中间有一个或两个0都读一个零，末尾的0不读。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写数时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，从高位写起，哪个数位上有几就写几，哪个数位上一个计数单位也没有，就写0占位。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7955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三、万以内数的认识（数数、数的组成和读写）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）在括号里填合适的数。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个千是（  ），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10000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里面有（  ）个千。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5020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里面有（  ）个千和（  ）个十。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个千、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个百和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个十组成的数是（   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）写一写，读一读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0" y="4279900"/>
            <a:ext cx="5700395" cy="1922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037" y="35979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813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四、万以内数的大小比较和简单的近似数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万以内数的大小比较；</a:t>
            </a:r>
            <a:endParaRPr lang="zh-CN" altLang="zh-CN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（1）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两个数的位数不同时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，位数多的数比位数少的数要大。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（2）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数位相同时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，要比较千位上的数，千位上大的那个数就大；如果千位上的数相同，要比较百位上的数……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简单的近似数。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能用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“≈”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表示一个接近整百、整千的数。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985" y="5063490"/>
            <a:ext cx="4824730" cy="1110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037" y="35979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7406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四、万以内数的大小比较和简单的近似数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440" y="1563370"/>
            <a:ext cx="4246245" cy="541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570" y="2105025"/>
            <a:ext cx="7776210" cy="12706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440" y="3294380"/>
            <a:ext cx="5460365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5570" y="3966210"/>
            <a:ext cx="6977380" cy="1343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037" y="35979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第四单元    认识万以内的数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7406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四、万以内数的大小比较和简单的近似数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90" y="1592580"/>
            <a:ext cx="6033770" cy="32912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805" y="4953000"/>
            <a:ext cx="7275830" cy="1242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3264535" y="3364230"/>
            <a:ext cx="44767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345815" y="2703830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第五单元    分米和毫米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80087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第五单元    分米与毫米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077595"/>
            <a:ext cx="10010775" cy="4556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主要内容：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一、认识长度单位分米和毫米 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二、初步建立1分米和1毫米的长度观念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三、知道常用长度单位间的进率，并进行简单的换算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ym typeface="+mn-ea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第五单元    分米与毫米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630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一、认识长度单位分米和毫米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认识分米 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厘米是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分米，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厘米是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分米。分米可以用字母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dm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表示。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）直尺上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厘米中间每小格的长度是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毫米。毫米可以用字母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mm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表示。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25" y="2293620"/>
            <a:ext cx="3593465" cy="162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280" y="2293620"/>
            <a:ext cx="5353050" cy="14090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15355" y="1732280"/>
            <a:ext cx="181927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认识毫米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第一单元    有余数的除法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445" y="857885"/>
            <a:ext cx="11020425" cy="8412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二、余数与除数的关系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．余数一定</a:t>
            </a:r>
            <a:r>
              <a:rPr lang="zh-CN" altLang="en-US" sz="28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除数；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例如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）在除法算式□÷6=9……□中，余数最大是（  ）。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）写出符合要求的所有除法算式：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41÷□=□……5            20÷□=□……2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）除法算式□÷7=★……★，除数是7，如果所得的商与余数相等，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这样的除法算式有多少个？你能把它们全部写出来吗？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．被除数=除数×商+余数。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例如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如果□÷4=8……3，那么被除数是（   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/>
          </a:p>
          <a:p>
            <a:pPr>
              <a:lnSpc>
                <a:spcPct val="150000"/>
              </a:lnSpc>
            </a:pPr>
            <a:endParaRPr lang="zh-CN" altLang="zh-CN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第五单元    分米与毫米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512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二、初步建立1分米和1毫米的长度观念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体会一分米                      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）用大拇指和食指比划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分米。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      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595" y="2031365"/>
            <a:ext cx="3990340" cy="1173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315" y="3397885"/>
            <a:ext cx="3147060" cy="460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1375" y="3328035"/>
            <a:ext cx="770890" cy="9391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4315" y="4927600"/>
            <a:ext cx="1021080" cy="12585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3935" y="5032375"/>
            <a:ext cx="3429000" cy="5518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8465" y="2031365"/>
            <a:ext cx="3532505" cy="8083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19595" y="2955925"/>
            <a:ext cx="1602740" cy="11671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43315" y="2884170"/>
            <a:ext cx="1557655" cy="1311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68465" y="4267200"/>
            <a:ext cx="4006850" cy="8540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52820" y="1643380"/>
            <a:ext cx="20415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体会一毫米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15965" y="2206625"/>
            <a:ext cx="8394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15965" y="5328285"/>
            <a:ext cx="8394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15965" y="4267200"/>
            <a:ext cx="8394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15965" y="3189605"/>
            <a:ext cx="8394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55435" y="5145405"/>
            <a:ext cx="38481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用大拇指和食指比划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毫米。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16" grpId="0"/>
      <p:bldP spid="12" grpId="0"/>
      <p:bldP spid="18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第五单元    分米与毫米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512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二、初步建立1分米和1毫米的长度观念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）在（    ）里填合适的长度单位。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一分硬币的厚度约1（      ）      一块玻璃厚3（     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小强的身高约为140（      ）      球场长约80（      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）先估计，再测量，把数据记录下来。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DDF2FF">
                  <a:alpha val="100000"/>
                </a:srgbClr>
              </a:clrFrom>
              <a:clrTo>
                <a:srgbClr val="DDF2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7790" y="3857625"/>
            <a:ext cx="7256145" cy="1597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第五单元    分米与毫米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三、知道常用长度单位间的进率，并进行简单的换算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1．毫米、厘米、分米、米都是计量物体长度的单位，叫做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长度单位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2．1米＝10分米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1分米＝10厘米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1厘米＝10毫米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1米=100厘米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第五单元    分米与毫米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4023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三、知道常用长度单位间的进率，并进行简单的换算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）在（    ）里填合适的数。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3分米=（    ）厘米       4厘米=（    ）毫米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2米=（    ）分米         90毫米=（    ）厘米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）在里填填“＜”“＞”或“＝”。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40毫米○4分米        2厘米○20分米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100毫米○1分米       8米○800厘米+20厘米	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2122170" y="3364230"/>
            <a:ext cx="6699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2122170" y="2703830"/>
            <a:ext cx="699516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80087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11136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077595"/>
            <a:ext cx="10010775" cy="5836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主要内容：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一、两位数加、减两位数的口算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二、两、三位数的加法笔算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三、两、三位数的减法笔算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四、结合实际问题进行简单的估算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五、两步计算的加减法实际问题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ym typeface="+mn-ea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850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一、两位数加、减两位数的口算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1．两位数加两位数（和在100以内）；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不进位：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45+23             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进位：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45+28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两位数减两位数（被减数在100以内）；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不退位：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56-24             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退位：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56-27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92500" y="2416810"/>
            <a:ext cx="618934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口算时，先加几十，再加几。</a:t>
            </a:r>
            <a:endParaRPr lang="zh-CN" altLang="zh-CN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2500" y="4163060"/>
            <a:ext cx="618934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口算时，先减几十，再减几。</a:t>
            </a:r>
            <a:endParaRPr lang="zh-CN" altLang="zh-CN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1014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一、两位数加、减两位数的口算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整十数加整十数及相应的减法，整百数加整百数及相应的减法。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60+90=    150-60=    600+900=    1500-600=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和以前的方法一样，加法可以想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几个十加几个十、几个百加几个百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，得十几个十或十几个百，是多少；减法可以想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十几个十减几个十、十几个百减几个百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，得几个十或几个百，是多少。实际上，可以看作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几加几、十几减几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来口算，算出是一百几十还是一千几百。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6126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二、两、三位数的加法笔算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1.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笔算加法要注意什么；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不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连续进位加：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142+86=228  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45740" y="2659380"/>
            <a:ext cx="1657350" cy="1397000"/>
            <a:chOff x="3138" y="3293"/>
            <a:chExt cx="2610" cy="22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8" y="3293"/>
              <a:ext cx="2610" cy="153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3" y="4883"/>
              <a:ext cx="1847" cy="61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070" y="2660015"/>
            <a:ext cx="1626870" cy="1396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5740" y="3975100"/>
            <a:ext cx="6330315" cy="21291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14720" y="2202180"/>
            <a:ext cx="387731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连续进位加：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298+405=703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445" y="857885"/>
            <a:ext cx="10244455" cy="7772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二、两、三位数的加法笔算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2.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加法的验算。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142+86=228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r>
              <a:rPr lang="en-US" altLang="zh-CN" sz="24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         1 4 2        </a:t>
            </a:r>
            <a:endParaRPr lang="en-US" altLang="zh-CN" sz="24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+   8 6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r>
              <a:rPr lang="en-US" altLang="zh-CN" sz="2400" u="sng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en-US" altLang="zh-CN" sz="2400" u="sng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2 2 8 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711575" y="3850640"/>
            <a:ext cx="14566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0" y="4518025"/>
            <a:ext cx="6590665" cy="12763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63920" y="2577465"/>
            <a:ext cx="445643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8 6</a:t>
            </a:r>
            <a:endParaRPr lang="en-US" altLang="zh-CN" sz="2400"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+ 1 4 2</a:t>
            </a:r>
            <a:r>
              <a:rPr lang="en-US" altLang="zh-CN" sz="2400" u="sng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en-US" altLang="zh-CN" sz="2400" u="sng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2 2 8 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963920" y="3780790"/>
            <a:ext cx="14566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284470" y="2729230"/>
            <a:ext cx="125476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7030A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验算：</a:t>
            </a:r>
            <a:endParaRPr lang="zh-CN" altLang="en-US" sz="2400">
              <a:solidFill>
                <a:srgbClr val="7030A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第一单元    有余数的除法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445" y="857885"/>
            <a:ext cx="8527415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三、有余数除法竖式计算（除数和商都是一位数）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 descr="CEQ9TXOED@EQ0$~FB}55YV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995" y="2753360"/>
            <a:ext cx="4617720" cy="17272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64870" y="4364355"/>
            <a:ext cx="769493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 列竖式计算。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57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÷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=           ②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37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÷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=             ③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64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÷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355850" y="1525270"/>
            <a:ext cx="3675380" cy="2716530"/>
            <a:chOff x="3710" y="2410"/>
            <a:chExt cx="5788" cy="4278"/>
          </a:xfrm>
        </p:grpSpPr>
        <p:grpSp>
          <p:nvGrpSpPr>
            <p:cNvPr id="6" name="组合 5"/>
            <p:cNvGrpSpPr/>
            <p:nvPr/>
          </p:nvGrpSpPr>
          <p:grpSpPr>
            <a:xfrm>
              <a:off x="3710" y="2410"/>
              <a:ext cx="5788" cy="4278"/>
              <a:chOff x="3536" y="2538"/>
              <a:chExt cx="5788" cy="4278"/>
            </a:xfrm>
          </p:grpSpPr>
          <p:pic>
            <p:nvPicPr>
              <p:cNvPr id="4" name="图片 3" descr="$3`$}10V@1SP(68IY%VNBDG"/>
              <p:cNvPicPr>
                <a:picLocks noChangeAspect="1"/>
              </p:cNvPicPr>
              <p:nvPr/>
            </p:nvPicPr>
            <p:blipFill>
              <a:blip r:embed="rId3"/>
              <a:srcRect t="780" r="9196"/>
              <a:stretch>
                <a:fillRect/>
              </a:stretch>
            </p:blipFill>
            <p:spPr>
              <a:xfrm>
                <a:off x="3536" y="3154"/>
                <a:ext cx="5614" cy="3662"/>
              </a:xfrm>
              <a:prstGeom prst="rect">
                <a:avLst/>
              </a:prstGeom>
            </p:spPr>
          </p:pic>
          <p:pic>
            <p:nvPicPr>
              <p:cNvPr id="5" name="图片 4" descr="E9$CR$7BUG[@Z8LOBN~N_O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70" y="2538"/>
                <a:ext cx="4154" cy="795"/>
              </a:xfrm>
              <a:prstGeom prst="rect">
                <a:avLst/>
              </a:prstGeom>
            </p:spPr>
          </p:pic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07" y="5519"/>
              <a:ext cx="2007" cy="896"/>
            </a:xfrm>
            <a:prstGeom prst="rect">
              <a:avLst/>
            </a:prstGeom>
          </p:spPr>
        </p:pic>
      </p:grpSp>
      <p:pic>
        <p:nvPicPr>
          <p:cNvPr id="7" name="图片 6" descr="OX7HLBJE7%}5YC2P{3]OC8U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460240" y="2543810"/>
            <a:ext cx="2114550" cy="390525"/>
          </a:xfrm>
          <a:prstGeom prst="rect">
            <a:avLst/>
          </a:prstGeom>
        </p:spPr>
      </p:pic>
      <p:pic>
        <p:nvPicPr>
          <p:cNvPr id="8" name="图片 7" descr="0[9B1)3WW{U~)79T%1VRM6U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5415" y="2239010"/>
            <a:ext cx="1590675" cy="695325"/>
          </a:xfrm>
          <a:prstGeom prst="rect">
            <a:avLst/>
          </a:prstGeom>
        </p:spPr>
      </p:pic>
      <p:pic>
        <p:nvPicPr>
          <p:cNvPr id="9" name="图片 8" descr="01E511N4$NZAC3O4L6(C97K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6445" y="1916430"/>
            <a:ext cx="1009650" cy="514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69790" y="3499485"/>
            <a:ext cx="1281430" cy="475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6126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二、两、三位数的加法笔算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）用竖式计算并验算。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347＋281=           253＋364=           275＋384=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）用竖式计算。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253＋394＋87＝              657＋165＋95＝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445" y="857885"/>
            <a:ext cx="10244455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三、两、三位数的减法笔算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1.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笔算减法要注意什么；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退位：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215-93=122    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          </a:t>
            </a:r>
            <a:r>
              <a:rPr lang="zh-CN" altLang="en-US" sz="2400">
                <a:sym typeface="+mn-ea"/>
              </a:rPr>
              <a:t>                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185" y="2623185"/>
            <a:ext cx="1585595" cy="9734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7930" y="2635885"/>
            <a:ext cx="1529715" cy="9480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242185" y="3583940"/>
            <a:ext cx="14611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1  2  2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19415" y="3514725"/>
            <a:ext cx="146113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9  6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945" y="4102100"/>
            <a:ext cx="5993130" cy="1868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76720" y="4233545"/>
            <a:ext cx="394589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隔位退位减：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个位不够减，要从十位退1，而十位上是0，就要先从百位退1。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46800" y="2165985"/>
            <a:ext cx="40481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隔位退位：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204-108=96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13" grpId="0"/>
      <p:bldP spid="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7772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三、两、三位数的减法笔算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2.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减法的验算。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215-93=122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r>
              <a:rPr lang="en-US" altLang="zh-CN" sz="24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         2 1 5           </a:t>
            </a:r>
            <a:endParaRPr lang="en-US" altLang="zh-CN" sz="24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-   9 3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r>
              <a:rPr lang="en-US" altLang="zh-CN" sz="2400" u="sng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en-US" altLang="zh-CN" sz="2400" u="sng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1 2 2  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30060" y="3757295"/>
            <a:ext cx="14566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491865" y="3757295"/>
            <a:ext cx="14566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245" y="4546600"/>
            <a:ext cx="8110855" cy="14871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46040" y="2764155"/>
            <a:ext cx="125476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7030A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验算：</a:t>
            </a:r>
            <a:endParaRPr lang="zh-CN" altLang="en-US" sz="2400">
              <a:solidFill>
                <a:srgbClr val="7030A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8485" y="2586355"/>
            <a:ext cx="224663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1 2 2</a:t>
            </a:r>
            <a:endParaRPr lang="en-US" altLang="zh-CN" sz="2400"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+   9 3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2 1 5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6126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三、两、三位数的减法笔算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）用竖式计算并验算。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569-182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= 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803-737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= 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200-85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=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）用竖式计算。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752-39-436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＝    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126+359-198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＝    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（加减混合）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4846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四、结合实际问题进行简单的估算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298+405=</a:t>
            </a:r>
            <a:r>
              <a:rPr lang="en-US" altLang="zh-CN" sz="2400" u="sng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(   )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先</a:t>
            </a:r>
            <a:r>
              <a:rPr lang="zh-CN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估计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一共捐了几百本，再用竖式计算。</a:t>
            </a:r>
            <a:endParaRPr lang="zh-CN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915" y="1496060"/>
            <a:ext cx="6576695" cy="2316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41278"/>
          <a:stretch>
            <a:fillRect/>
          </a:stretch>
        </p:blipFill>
        <p:spPr>
          <a:xfrm>
            <a:off x="2113915" y="4466590"/>
            <a:ext cx="7411720" cy="162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6675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四、结合实际问题进行简单的估算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</a:t>
            </a:r>
            <a:endParaRPr lang="zh-CN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865" y="1657985"/>
            <a:ext cx="7408545" cy="12553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865" y="3806825"/>
            <a:ext cx="7353300" cy="96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244455" cy="6675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四、结合实际问题进行简单的估算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</a:t>
            </a:r>
            <a:endParaRPr lang="zh-CN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005" y="1638935"/>
            <a:ext cx="7609840" cy="12439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005" y="3737610"/>
            <a:ext cx="6835140" cy="2562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510" y="857885"/>
            <a:ext cx="13671550" cy="8503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五、两步计算的加减法实际问题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车上原来有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人，到站后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人下车，又有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18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人上车，离站时车上有多少人？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方法一：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先减下车的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人，再加上车的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18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人；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34-15+18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方法二：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先加上车的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18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人，再减下车的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15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人；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34+18-15</a:t>
            </a:r>
            <a:endParaRPr lang="en-US" altLang="zh-CN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方法三：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先用减法算出上车的比下车的多几人，再用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34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人加上多几人。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18-15=3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（人）      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34+3=37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（人）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检验：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（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）用另一种方法计算结果，看结果是不是一样。   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整理条件和问题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确定解题思路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列式解答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检验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endParaRPr lang="en-US" altLang="zh-CN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10" y="1480820"/>
            <a:ext cx="600075" cy="733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37970" y="4441825"/>
            <a:ext cx="96532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）可以倒过来推算，减去上车的，加上下车的，看是不是原有人数；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510" y="857885"/>
            <a:ext cx="13671550" cy="6858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五、两步计算的加减法实际问题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例如：（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860" y="1647190"/>
            <a:ext cx="6877685" cy="8178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7445" y="3704590"/>
            <a:ext cx="6875780" cy="1637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3431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第六单元    两、三位数的加法和减法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510" y="857885"/>
            <a:ext cx="13671550" cy="6858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五、两步计算的加减法实际问题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例如：（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670" y="1673860"/>
            <a:ext cx="7339330" cy="20408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115" y="3693795"/>
            <a:ext cx="7983855" cy="1185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第一单元    有余数的除法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445" y="857885"/>
            <a:ext cx="8527415" cy="5760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四、用有余数除法解决简单的实际问题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）做一个灯笼用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张纸。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①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30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张纸可以做几个灯笼，还剩几张纸？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②这些纸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够做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个灯笼吗？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(UT_FIQ~D}XYQHX3JYZ4~G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770" y="1580515"/>
            <a:ext cx="5791200" cy="2024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3060700" y="3364230"/>
            <a:ext cx="486092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2122170" y="2703830"/>
            <a:ext cx="699516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3200" b="1">
                <a:latin typeface="华文新魏" panose="02010800040101010101" charset="-122"/>
                <a:ea typeface="华文新魏" panose="02010800040101010101" charset="-122"/>
              </a:rPr>
              <a:t>           </a:t>
            </a:r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第七单元    角的初步认识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80087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11136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第七单元    角的初步认识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077595"/>
            <a:ext cx="10010775" cy="4556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主要内容：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一、认识角，知道角各部分的名称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二、认识直角、锐角和钝角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ym typeface="+mn-ea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第七单元    角的初步认识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5760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一、认识角，知道角各部分的名称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1．从熟悉的物品上抽象出角；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8440" y="2291715"/>
            <a:ext cx="5704205" cy="32429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第七单元    角的初步认识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5760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一、认识角，知道角各部分的名称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角有一个顶点，两条边；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195" y="2218690"/>
            <a:ext cx="3651885" cy="1706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685" y="3924935"/>
            <a:ext cx="6476365" cy="1743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第七单元    角的初步认识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10430510" cy="630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一、认识角，知道角各部分的名称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．角是有大小的。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角是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有大小的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，把角的两边张开角就变大；把角的两边收拢，角就变小。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6882" b="5838"/>
          <a:stretch>
            <a:fillRect/>
          </a:stretch>
        </p:blipFill>
        <p:spPr>
          <a:xfrm>
            <a:off x="2270760" y="2037080"/>
            <a:ext cx="7620000" cy="11677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69010" y="3204845"/>
            <a:ext cx="4233545" cy="1326515"/>
            <a:chOff x="1526" y="5047"/>
            <a:chExt cx="8458" cy="249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26" y="5601"/>
              <a:ext cx="8272" cy="193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6" y="5047"/>
              <a:ext cx="4229" cy="64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64" y="5047"/>
              <a:ext cx="4120" cy="628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870" y="3548380"/>
            <a:ext cx="4590415" cy="982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第七单元    角的初步认识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305" y="857885"/>
            <a:ext cx="9629775" cy="7955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一、认识角，知道角各部分的名称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315" y="1656715"/>
            <a:ext cx="3688715" cy="415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705" y="2141220"/>
            <a:ext cx="7248525" cy="1187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9315" y="3887470"/>
            <a:ext cx="7759065" cy="4057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0220" y="4293235"/>
            <a:ext cx="5688965" cy="1646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第七单元    角的初步认识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630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二、认识直角、锐角和钝角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认识直角；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                     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直角可以用用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直角符号（┐）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表示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840" y="1847850"/>
            <a:ext cx="5446395" cy="3202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第七单元    角的初步认识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6858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二、认识直角、锐角和钝角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认识锐角和钝角；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比直角小的角是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锐角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，比直角大的角是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钝角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0" y="2051685"/>
            <a:ext cx="6066155" cy="3294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第七单元    角的初步认识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630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二、认识直角、锐角和钝角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                        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770" y="1690370"/>
            <a:ext cx="7105015" cy="4552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570" y="2472690"/>
            <a:ext cx="7145020" cy="1535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2122170" y="3364230"/>
            <a:ext cx="66992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2122170" y="2703830"/>
            <a:ext cx="699516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第八单元    数据的收集和整理（一）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第一单元    有余数的除法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9445" y="857885"/>
            <a:ext cx="9756775" cy="7406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四、用有余数除法解决简单的实际问题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）每支铅笔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角，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元最多可以买几支铅笔？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</a:t>
            </a:r>
            <a:r>
              <a:rPr lang="zh-CN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元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=50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角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50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÷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6=8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（支）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……2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（角）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       答：最多可以买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支铅笔。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    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45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个皮球装在盒子里，每盒装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个，如果全部装入盒中，至少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要多少个盒子？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45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÷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6=7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（个）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……3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（个）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7+1=8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（个）        答：至少要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个盒子。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  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80087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11136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第八单元    数据的收集和整理（一）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077595"/>
            <a:ext cx="10010775" cy="4556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主要内容：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一、按不同标准分类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二、简单的数据收集和整理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/>
          </a:p>
          <a:p>
            <a:pPr>
              <a:lnSpc>
                <a:spcPct val="150000"/>
              </a:lnSpc>
            </a:pPr>
            <a:endParaRPr lang="zh-CN" altLang="en-US"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ym typeface="+mn-ea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14629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第八单元    数据的收集和整理（一）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7406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一、按不同标准分类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1．不同标准的分类是为了解决问题，因为要解决不同的问题，所以产生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不同的分类标准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2．分类整理的对象是数据，数据是从现实情景中收集而来。收集数据要做到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不重复，不遗漏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4205" y="429895"/>
            <a:ext cx="2760980" cy="13709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90" y="2228850"/>
            <a:ext cx="4350385" cy="144272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274945" y="1800860"/>
            <a:ext cx="3769995" cy="1823720"/>
            <a:chOff x="8307" y="2836"/>
            <a:chExt cx="5937" cy="287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07" y="4120"/>
              <a:ext cx="1237" cy="158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44" y="2836"/>
              <a:ext cx="4701" cy="261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14629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第八单元    数据的收集和整理（一）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5760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一、按不同标准分类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例如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235" y="1609090"/>
            <a:ext cx="7363460" cy="777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2450" y="2190750"/>
            <a:ext cx="2519680" cy="16357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580" y="3931285"/>
            <a:ext cx="3986530" cy="17805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6420" y="3931285"/>
            <a:ext cx="5021580" cy="1781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14629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第八单元    数据的收集和整理（一）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0875" y="857885"/>
            <a:ext cx="9629775" cy="7955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二、简单的数据收集和整理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．可以用“√”、“○”、“□”等符号来记录数据，也可以用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画 “正”字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的方法来记录数据。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．用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自己的方法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描述数据，并对数据进行简单的分析。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090" y="1571625"/>
            <a:ext cx="5935345" cy="5975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t="-4078" b="7192"/>
          <a:stretch>
            <a:fillRect/>
          </a:stretch>
        </p:blipFill>
        <p:spPr>
          <a:xfrm>
            <a:off x="1522730" y="2016760"/>
            <a:ext cx="8221980" cy="2165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 flipV="1">
            <a:off x="181672" y="179452"/>
            <a:ext cx="11160000" cy="61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559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28930" y="278765"/>
            <a:ext cx="714629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chemeClr val="tx2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第八单元    数据的收集和整理（一）</a:t>
            </a:r>
            <a:endParaRPr lang="zh-CN" altLang="en-US" sz="3200" b="1">
              <a:solidFill>
                <a:schemeClr val="tx2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16909" r="3380"/>
          <a:stretch>
            <a:fillRect/>
          </a:stretch>
        </p:blipFill>
        <p:spPr>
          <a:xfrm>
            <a:off x="3710305" y="1398270"/>
            <a:ext cx="4102735" cy="836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0875" y="857885"/>
            <a:ext cx="9629775" cy="630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二、简单的数据收集和整理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了解什么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实际调查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分类整理</a:t>
            </a:r>
            <a:r>
              <a:rPr lang="en-US" altLang="zh-CN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回顾反思</a:t>
            </a:r>
            <a:endParaRPr lang="zh-CN" altLang="en-US" sz="24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780" y="2234565"/>
            <a:ext cx="5762625" cy="3046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2" y="0"/>
            <a:ext cx="11520000" cy="64801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82864" y="2444111"/>
            <a:ext cx="6355080" cy="914400"/>
          </a:xfrm>
          <a:prstGeom prst="rect">
            <a:avLst/>
          </a:prstGeom>
          <a:noFill/>
          <a:effectLst>
            <a:glow rad="127000">
              <a:srgbClr val="FDFCFA"/>
            </a:glow>
            <a:outerShdw blurRad="50800" dist="50800" dir="5400000" algn="ctr" rotWithShape="0">
              <a:schemeClr val="bg1"/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 spc="300">
                <a:solidFill>
                  <a:schemeClr val="tx2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【惠子】汉仪全唐诗" panose="02000000000000000000" pitchFamily="2" charset="2"/>
              </a:defRPr>
            </a:lvl1pPr>
          </a:lstStyle>
          <a:p>
            <a:r>
              <a:rPr lang="zh-CN" altLang="en-US" spc="0" dirty="0">
                <a:latin typeface="华文新魏" panose="02010800040101010101" charset="-122"/>
                <a:ea typeface="华文新魏" panose="02010800040101010101" charset="-122"/>
              </a:rPr>
              <a:t>感谢大家</a:t>
            </a:r>
            <a:r>
              <a:rPr lang="zh-CN" altLang="en-US" spc="0" dirty="0" smtClean="0">
                <a:latin typeface="华文新魏" panose="02010800040101010101" charset="-122"/>
                <a:ea typeface="华文新魏" panose="02010800040101010101" charset="-122"/>
              </a:rPr>
              <a:t>观看</a:t>
            </a:r>
            <a:r>
              <a:rPr lang="zh-CN" altLang="en-US" spc="0" dirty="0">
                <a:latin typeface="华文新魏" panose="02010800040101010101" charset="-122"/>
                <a:ea typeface="华文新魏" panose="02010800040101010101" charset="-122"/>
              </a:rPr>
              <a:t>与</a:t>
            </a:r>
            <a:r>
              <a:rPr lang="zh-CN" altLang="en-US" spc="0" dirty="0" smtClean="0">
                <a:latin typeface="华文新魏" panose="02010800040101010101" charset="-122"/>
                <a:ea typeface="华文新魏" panose="02010800040101010101" charset="-122"/>
              </a:rPr>
              <a:t>指正</a:t>
            </a:r>
            <a:endParaRPr lang="zh-CN" altLang="en-US" spc="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7" y="0"/>
            <a:ext cx="11520000" cy="6480175"/>
          </a:xfrm>
          <a:prstGeom prst="rect">
            <a:avLst/>
          </a:prstGeom>
        </p:spPr>
      </p:pic>
      <p:cxnSp>
        <p:nvCxnSpPr>
          <p:cNvPr id="28" name="直接连接符 27"/>
          <p:cNvCxnSpPr/>
          <p:nvPr/>
        </p:nvCxnSpPr>
        <p:spPr>
          <a:xfrm>
            <a:off x="3264535" y="3364230"/>
            <a:ext cx="44767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3345815" y="2703830"/>
            <a:ext cx="55918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latin typeface="华文新魏" panose="02010800040101010101" charset="-122"/>
                <a:ea typeface="华文新魏" panose="02010800040101010101" charset="-122"/>
              </a:rPr>
              <a:t>第二单元    时、分、秒</a:t>
            </a:r>
            <a:endParaRPr lang="zh-CN" altLang="en-US" sz="32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自定义 87">
      <a:dk1>
        <a:srgbClr val="000000"/>
      </a:dk1>
      <a:lt1>
        <a:srgbClr val="FFFFFF"/>
      </a:lt1>
      <a:dk2>
        <a:srgbClr val="9CA4D4"/>
      </a:dk2>
      <a:lt2>
        <a:srgbClr val="F0F0F0"/>
      </a:lt2>
      <a:accent1>
        <a:srgbClr val="9CA4D4"/>
      </a:accent1>
      <a:accent2>
        <a:srgbClr val="9CA4D4"/>
      </a:accent2>
      <a:accent3>
        <a:srgbClr val="9CA4D4"/>
      </a:accent3>
      <a:accent4>
        <a:srgbClr val="9CA4D4"/>
      </a:accent4>
      <a:accent5>
        <a:srgbClr val="9CA4D4"/>
      </a:accent5>
      <a:accent6>
        <a:srgbClr val="9CA4D4"/>
      </a:accent6>
      <a:hlink>
        <a:srgbClr val="4472C4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95000"/>
            </a:schemeClr>
          </a:solidFill>
        </a:ln>
      </a:spPr>
      <a:bodyPr rtlCol="0" anchor="ctr"/>
      <a:lstStyle>
        <a:defPPr algn="ctr">
          <a:defRPr>
            <a:solidFill>
              <a:srgbClr val="75592A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2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3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4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5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6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7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8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39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0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1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2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3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4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5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6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7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8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49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0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1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2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3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4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5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6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7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8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59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0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1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2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3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4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5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6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7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8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69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0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1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2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3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4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5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6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7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8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79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80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81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82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83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84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85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87">
    <a:dk1>
      <a:srgbClr val="000000"/>
    </a:dk1>
    <a:lt1>
      <a:srgbClr val="FFFFFF"/>
    </a:lt1>
    <a:dk2>
      <a:srgbClr val="9CA4D4"/>
    </a:dk2>
    <a:lt2>
      <a:srgbClr val="F0F0F0"/>
    </a:lt2>
    <a:accent1>
      <a:srgbClr val="9CA4D4"/>
    </a:accent1>
    <a:accent2>
      <a:srgbClr val="9CA4D4"/>
    </a:accent2>
    <a:accent3>
      <a:srgbClr val="9CA4D4"/>
    </a:accent3>
    <a:accent4>
      <a:srgbClr val="9CA4D4"/>
    </a:accent4>
    <a:accent5>
      <a:srgbClr val="9CA4D4"/>
    </a:accent5>
    <a:accent6>
      <a:srgbClr val="9CA4D4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11089</Words>
  <Application>WPS 演示</Application>
  <PresentationFormat>自定义</PresentationFormat>
  <Paragraphs>1177</Paragraphs>
  <Slides>85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96" baseType="lpstr">
      <vt:lpstr>Arial</vt:lpstr>
      <vt:lpstr>宋体</vt:lpstr>
      <vt:lpstr>Wingdings</vt:lpstr>
      <vt:lpstr>微软雅黑</vt:lpstr>
      <vt:lpstr>华文新魏</vt:lpstr>
      <vt:lpstr>华文行楷</vt:lpstr>
      <vt:lpstr>楷体</vt:lpstr>
      <vt:lpstr>方正清刻本悦宋简体</vt:lpstr>
      <vt:lpstr>【惠子】汉仪全唐诗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zq</cp:lastModifiedBy>
  <cp:revision>3012</cp:revision>
  <dcterms:created xsi:type="dcterms:W3CDTF">2017-02-16T02:06:00Z</dcterms:created>
  <dcterms:modified xsi:type="dcterms:W3CDTF">2020-06-17T11:57:34Z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