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8" r:id="rId4"/>
    <p:sldId id="277" r:id="rId5"/>
    <p:sldId id="257" r:id="rId6"/>
    <p:sldId id="258" r:id="rId7"/>
    <p:sldId id="260" r:id="rId8"/>
    <p:sldId id="261" r:id="rId9"/>
    <p:sldId id="262" r:id="rId10"/>
    <p:sldId id="263" r:id="rId11"/>
    <p:sldId id="278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9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52" name="文本框 2051"/>
          <p:cNvSpPr txBox="1"/>
          <p:nvPr/>
        </p:nvSpPr>
        <p:spPr>
          <a:xfrm>
            <a:off x="1116013" y="1196975"/>
            <a:ext cx="662463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1602105" y="1715135"/>
            <a:ext cx="5738495" cy="22186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9525" cap="flat" cmpd="sng">
                  <a:solidFill>
                    <a:srgbClr val="993366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</a:rPr>
              <a:t>修鞋姑娘</a:t>
            </a:r>
            <a:endParaRPr lang="zh-CN" altLang="en-US" sz="3600" b="1" i="1">
              <a:ln w="9525" cap="flat" cmpd="sng">
                <a:solidFill>
                  <a:srgbClr val="993366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63190" y="4559935"/>
            <a:ext cx="6418580" cy="6400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</a:t>
            </a:r>
            <a:r>
              <a:rPr lang="zh-CN" altLang="en-US" sz="36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执教者  达世俭</a:t>
            </a:r>
            <a:endParaRPr lang="zh-CN" altLang="en-US" sz="3600" b="1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29845"/>
            <a:ext cx="9197975" cy="84531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2895" y="673735"/>
            <a:ext cx="2775585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修鞋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31745" y="673100"/>
            <a:ext cx="215011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姑娘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65700" y="5483860"/>
            <a:ext cx="3548380" cy="6400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执教者   达世俭</a:t>
            </a:r>
            <a:endParaRPr lang="zh-CN" altLang="en-US" sz="36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" y="6985"/>
            <a:ext cx="9086850" cy="66471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4" name="矩形 10243"/>
          <p:cNvSpPr/>
          <p:nvPr/>
        </p:nvSpPr>
        <p:spPr>
          <a:xfrm>
            <a:off x="2051050" y="2139792"/>
            <a:ext cx="546163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我”能找到修鞋姑娘吗？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0245" name="图片 10244" descr="复件 拓展学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362585"/>
            <a:ext cx="3934460" cy="972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文本框 10246"/>
          <p:cNvSpPr txBox="1"/>
          <p:nvPr/>
        </p:nvSpPr>
        <p:spPr>
          <a:xfrm>
            <a:off x="1187450" y="2997200"/>
            <a:ext cx="7056438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虽然“我”可能找不到修鞋姑娘本人，但是我能捕捉到和他有着美好心灵的人。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8" name="文本框 11267"/>
          <p:cNvSpPr txBox="1"/>
          <p:nvPr/>
        </p:nvSpPr>
        <p:spPr>
          <a:xfrm>
            <a:off x="1331913" y="2997200"/>
            <a:ext cx="7272337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学习本文描写心理活动的方法，进行小练笔。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1692275" y="1916113"/>
            <a:ext cx="273685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小练笔</a:t>
            </a:r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2" name="图片 12291" descr="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2420938"/>
            <a:ext cx="4467225" cy="1743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-1600200"/>
            <a:ext cx="10638790" cy="1005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920" y="-1600200"/>
            <a:ext cx="2858770" cy="6400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默读课文</a:t>
            </a:r>
            <a:endParaRPr lang="zh-CN" altLang="en-US" sz="3600" b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130" y="-960120"/>
            <a:ext cx="1424940" cy="6400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ln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要求：</a:t>
            </a:r>
            <a:endParaRPr lang="zh-CN" altLang="en-US" sz="3600" b="1">
              <a:ln/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495" y="-399415"/>
            <a:ext cx="5544820" cy="6400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ln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3600" b="1">
                <a:ln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</a:t>
            </a:r>
            <a:r>
              <a:rPr lang="zh-CN" altLang="en-US" sz="3600" b="1">
                <a:ln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读准字音，读通课文。</a:t>
            </a:r>
            <a:endParaRPr lang="zh-CN" altLang="en-US" sz="3600" b="1">
              <a:ln/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335" y="240665"/>
            <a:ext cx="4940300" cy="1737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en-US" altLang="zh-CN" sz="3600" b="1">
                <a:ln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600" b="1">
                <a:ln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、标出自然段的序号，找出</a:t>
            </a:r>
            <a:r>
              <a:rPr lang="en-US" altLang="zh-CN" sz="3600" b="1">
                <a:ln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600" b="1">
                <a:ln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</a:t>
            </a:r>
            <a:r>
              <a:rPr lang="en-US" altLang="zh-CN" sz="3600" b="1">
                <a:ln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600" b="1">
                <a:ln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寻找修鞋姑娘的段落。</a:t>
            </a:r>
            <a:endParaRPr lang="zh-CN" altLang="en-US" sz="3600" b="1">
              <a:ln/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7" name="文本框 13316"/>
          <p:cNvSpPr txBox="1"/>
          <p:nvPr/>
        </p:nvSpPr>
        <p:spPr>
          <a:xfrm>
            <a:off x="441325" y="2924175"/>
            <a:ext cx="8277860" cy="1463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err="1">
                <a:solidFill>
                  <a:srgbClr val="FF66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zhàn   zhuī   jiǒng    gāngà    cánkuì</a:t>
            </a:r>
            <a:endParaRPr lang="en-US" altLang="zh-CN" sz="3600" b="1">
              <a:solidFill>
                <a:srgbClr val="FF66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绽    锥    窘     尴尬   惭愧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705" y="2090420"/>
            <a:ext cx="2552700" cy="6400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读一读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210" y="395605"/>
            <a:ext cx="6584950" cy="10972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</a:t>
            </a:r>
            <a:r>
              <a:rPr lang="zh-CN" altLang="en-US" sz="6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检查预习 ：正音</a:t>
            </a:r>
            <a:endParaRPr lang="zh-CN" altLang="en-US" sz="66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33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6" name="文本框 3075"/>
          <p:cNvSpPr txBox="1"/>
          <p:nvPr/>
        </p:nvSpPr>
        <p:spPr>
          <a:xfrm>
            <a:off x="1187450" y="1557338"/>
            <a:ext cx="6624638" cy="2560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阅读重点：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通过阅读课文，揣摩人物的语言，神情，行为和心理活动，把握人物形象。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077" name="图片 3076" descr="图片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836613"/>
            <a:ext cx="1693863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6">
                                            <p:txEl>
                                              <p:charRg st="6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01" name="文本框 4100"/>
          <p:cNvSpPr txBox="1"/>
          <p:nvPr/>
        </p:nvSpPr>
        <p:spPr>
          <a:xfrm>
            <a:off x="1116013" y="2060575"/>
            <a:ext cx="7200900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）“我”为什么要寻找修鞋姑娘？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）文中“我”对修鞋姑娘态度有何变化？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）圈划文中描写修鞋姑娘的语言、神情、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动作和心理活动的句子。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102" name="图片 4101" descr="复件 初读感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981075"/>
            <a:ext cx="2079625" cy="50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8" name="文本框 6147"/>
          <p:cNvSpPr txBox="1"/>
          <p:nvPr/>
        </p:nvSpPr>
        <p:spPr>
          <a:xfrm>
            <a:off x="1403350" y="1700213"/>
            <a:ext cx="599757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（一）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我”为什么要寻找修鞋姑娘？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1259205" y="2888615"/>
            <a:ext cx="698500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我被修鞋姑娘的诚实、善良的美好心灵感动了，寻找她，送去所欠的三角钱。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2" name="文本框 7171"/>
          <p:cNvSpPr txBox="1"/>
          <p:nvPr/>
        </p:nvSpPr>
        <p:spPr>
          <a:xfrm>
            <a:off x="707390" y="1341755"/>
            <a:ext cx="801116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文中“我”对修鞋姑娘态度变化的词语有哪些？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1258888" y="2924175"/>
            <a:ext cx="7129462" cy="3108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怀疑  不放心  决计  决不还价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蒙上阴影  断定  窘极了  紧张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尴尬  想摆脱  期待  纳闷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惭愧  保证  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717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3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173">
                                            <p:txEl>
                                              <p:charRg st="36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charRg st="52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173">
                                            <p:txEl>
                                              <p:charRg st="52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6" name="文本框 8195"/>
          <p:cNvSpPr txBox="1"/>
          <p:nvPr/>
        </p:nvSpPr>
        <p:spPr>
          <a:xfrm>
            <a:off x="1223010" y="1987233"/>
            <a:ext cx="6697663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作者善于通过人物语言、神情、行为和心理活动的描写来塑造人物的形象，试找出几句细细体味一下。</a:t>
            </a:r>
            <a:endParaRPr lang="zh-CN" altLang="en-US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198" name="图片 8197" descr="图片1一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052513"/>
            <a:ext cx="2028825" cy="58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623695" y="4627245"/>
            <a:ext cx="5066665" cy="6400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</a:t>
            </a:r>
            <a:r>
              <a:rPr lang="zh-CN" altLang="en-US" sz="36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阅读训练   突出重点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）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20" name="文本框 9219"/>
          <p:cNvSpPr txBox="1"/>
          <p:nvPr/>
        </p:nvSpPr>
        <p:spPr>
          <a:xfrm>
            <a:off x="900113" y="1341438"/>
            <a:ext cx="7056437" cy="4480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）“吧吧吧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冲我使劲的扯了扯。”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（写出了修鞋姑娘技术娴熟，动作利索）</a:t>
            </a:r>
            <a:endParaRPr lang="zh-CN" altLang="en-US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）“她却笑了笑说：我相信你，这钱足够了。”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2080" y="344805"/>
            <a:ext cx="7068185" cy="8229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同学们从文中划出并交流</a:t>
            </a:r>
            <a:endParaRPr lang="zh-CN" altLang="en-US" sz="4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220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4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9220">
                                            <p:txEl>
                                              <p:charRg st="4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630</Words>
  <Application>WPS 演示</Application>
  <PresentationFormat>在屏幕上显示</PresentationFormat>
  <Paragraphs>69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楷体_GB2312</vt:lpstr>
      <vt:lpstr>方正行楷简体</vt:lpstr>
      <vt:lpstr>新宋体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Administrator</cp:lastModifiedBy>
  <cp:revision>42</cp:revision>
  <dcterms:created xsi:type="dcterms:W3CDTF">2009-05-11T02:42:00Z</dcterms:created>
  <dcterms:modified xsi:type="dcterms:W3CDTF">2017-03-29T05:45:17Z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