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57" r:id="rId4"/>
    <p:sldId id="261" r:id="rId5"/>
    <p:sldId id="260" r:id="rId6"/>
    <p:sldId id="259" r:id="rId7"/>
    <p:sldId id="258" r:id="rId8"/>
    <p:sldId id="263" r:id="rId9"/>
    <p:sldId id="264" r:id="rId10"/>
    <p:sldId id="262" r:id="rId11"/>
    <p:sldId id="272" r:id="rId12"/>
    <p:sldId id="273" r:id="rId13"/>
    <p:sldId id="265" r:id="rId14"/>
    <p:sldId id="275" r:id="rId15"/>
    <p:sldId id="274" r:id="rId16"/>
    <p:sldId id="267" r:id="rId17"/>
    <p:sldId id="268" r:id="rId18"/>
    <p:sldId id="269" r:id="rId19"/>
    <p:sldId id="270" r:id="rId20"/>
    <p:sldId id="271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97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0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67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64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0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42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8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7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8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63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7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)K]Q]Y8C%PDBM)XC)6}0(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1" y="0"/>
            <a:ext cx="5562600" cy="6857999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533400"/>
            <a:ext cx="3657600" cy="47244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梅花绝句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r"/>
            <a:r>
              <a:rPr lang="en-US" altLang="zh-CN" b="1" dirty="0" smtClean="0">
                <a:solidFill>
                  <a:schemeClr val="tx1"/>
                </a:solidFill>
              </a:rPr>
              <a:t>    </a:t>
            </a:r>
            <a:r>
              <a:rPr lang="zh-CN" altLang="en-US" b="1" dirty="0" smtClean="0">
                <a:solidFill>
                  <a:schemeClr val="tx1"/>
                </a:solidFill>
              </a:rPr>
              <a:t>陆游</a:t>
            </a:r>
            <a:endParaRPr lang="en-US" altLang="zh-CN" b="1" dirty="0">
              <a:solidFill>
                <a:schemeClr val="tx1"/>
              </a:solidFill>
            </a:endParaRPr>
          </a:p>
          <a:p>
            <a:pPr algn="r"/>
            <a:r>
              <a:rPr lang="zh-CN" altLang="en-US" b="1" dirty="0" smtClean="0">
                <a:solidFill>
                  <a:schemeClr val="tx1"/>
                </a:solidFill>
              </a:rPr>
              <a:t>闻</a:t>
            </a:r>
            <a:r>
              <a:rPr lang="zh-CN" altLang="en-US" b="1" dirty="0" smtClean="0">
                <a:solidFill>
                  <a:schemeClr val="tx1"/>
                </a:solidFill>
              </a:rPr>
              <a:t>道梅花坼晓风，</a:t>
            </a: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雪堆遍满四山中。</a:t>
            </a: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何方可化身千亿？</a:t>
            </a: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一树梅花一放翁。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105400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同学们还学过哪些</a:t>
            </a:r>
            <a:endParaRPr lang="en-US" altLang="zh-CN" sz="2800" dirty="0" smtClean="0"/>
          </a:p>
          <a:p>
            <a:r>
              <a:rPr lang="zh-CN" altLang="en-US" sz="2800" dirty="0" smtClean="0"/>
              <a:t>关于梅花的诗句？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0"/>
            <a:ext cx="4038600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重点词语：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3400" y="304800"/>
            <a:ext cx="4800600" cy="4525963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幽芳  漂泊  稀罕  灵魂 骨气  气节  磨难  欺凌  衰老  玷污  秉性  眷恋 能书善画     风欺雪压  顶天立地     低头折节     泪眼蒙眬     颇负盛名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</a:rPr>
              <a:t>凉飕飕 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3450"/>
            <a:ext cx="22764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词语理解：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朵朵冷艳，缕缕幽芳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冷艳，指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花朵高雅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，幽芳，指香味清淡 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芬芳。冷艳和幽芳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写出梅花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的清高品格。 </a:t>
            </a:r>
            <a:endParaRPr lang="zh-CN" altLang="en-US" b="1" dirty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漂泊他乡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指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职业、生活不稳定，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在远方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东奔西走。</a:t>
            </a:r>
            <a:endParaRPr lang="zh-CN" altLang="en-US" b="1" dirty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古    玩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古董，即古代留传下来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的器物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，是很贵重的东西。</a:t>
            </a:r>
            <a:endParaRPr lang="zh-CN" altLang="en-US" b="1" dirty="0">
              <a:solidFill>
                <a:srgbClr val="0070C0"/>
              </a:solidFill>
            </a:endParaRPr>
          </a:p>
          <a:p>
            <a:endParaRPr lang="zh-CN" altLang="en-US" dirty="0">
              <a:solidFill>
                <a:srgbClr val="6666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11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3657600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骨  </a:t>
            </a: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气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刚强不屈的气概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折  节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>
                <a:solidFill>
                  <a:srgbClr val="0070C0"/>
                </a:solidFill>
              </a:rPr>
              <a:t>指屈己</a:t>
            </a:r>
            <a:r>
              <a:rPr lang="zh-CN" altLang="en-US" b="1" dirty="0" smtClean="0">
                <a:solidFill>
                  <a:srgbClr val="0070C0"/>
                </a:solidFill>
              </a:rPr>
              <a:t>下人，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屈服。</a:t>
            </a:r>
            <a:endParaRPr lang="zh-CN" altLang="en-US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秉  性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本性。</a:t>
            </a:r>
            <a:endParaRPr lang="zh-CN" altLang="en-US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隆  冬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严冬，冬天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最冷的一段时期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无所谓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没有什么，说不上，不在乎。</a:t>
            </a:r>
            <a:endParaRPr lang="zh-CN" altLang="en-US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眷  恋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深切地留恋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1"/>
            <a:ext cx="2057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220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477962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阅读课文，思考课文围绕梅花写了几件事？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74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562350"/>
            <a:ext cx="183832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676400" y="1600200"/>
            <a:ext cx="7239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Times New Roman" pitchFamily="18" charset="0"/>
              </a:rPr>
              <a:t>1</a:t>
            </a:r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、外祖父常教小外孙女读唐诗宋词，且读着读着就流出眼泪。</a:t>
            </a:r>
            <a:endParaRPr lang="en-US" altLang="zh-CN" sz="36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52600" y="2743200"/>
            <a:ext cx="5974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Times New Roman" pitchFamily="18" charset="0"/>
              </a:rPr>
              <a:t>2</a:t>
            </a:r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、外祖父格外珍爱墨梅图。</a:t>
            </a:r>
          </a:p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52600" y="3276600"/>
            <a:ext cx="6901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Times New Roman" pitchFamily="18" charset="0"/>
              </a:rPr>
              <a:t>3</a:t>
            </a:r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、外祖父因不能回国而失声痛哭。</a:t>
            </a:r>
            <a:endParaRPr lang="en-US" altLang="zh-CN" sz="36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52600" y="3810000"/>
            <a:ext cx="69012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Times New Roman" pitchFamily="18" charset="0"/>
              </a:rPr>
              <a:t>4</a:t>
            </a:r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、外祖父在离别前把最珍爱的墨</a:t>
            </a:r>
            <a:endParaRPr lang="en-US" altLang="zh-CN" sz="36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梅图送给外孙女。</a:t>
            </a:r>
          </a:p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752600" y="4953000"/>
            <a:ext cx="69012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Times New Roman" pitchFamily="18" charset="0"/>
              </a:rPr>
              <a:t>5</a:t>
            </a:r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、快开船的时候，外祖父又送给</a:t>
            </a:r>
            <a:endParaRPr lang="en-US" altLang="zh-CN" sz="36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zh-CN" altLang="en-US" sz="3600" b="1" dirty="0" smtClean="0">
                <a:solidFill>
                  <a:srgbClr val="0070C0"/>
                </a:solidFill>
                <a:latin typeface="Times New Roman" pitchFamily="18" charset="0"/>
              </a:rPr>
              <a:t>外孙女含绣着梅花的手帕。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2484438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说说你是怎样理解</a:t>
            </a:r>
            <a:r>
              <a:rPr lang="zh-CN" altLang="en-US" b="1" dirty="0" smtClean="0">
                <a:solidFill>
                  <a:srgbClr val="FF0000"/>
                </a:solidFill>
              </a:rPr>
              <a:t>课文第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自然段中写到的这几</a:t>
            </a:r>
            <a:r>
              <a:rPr lang="zh-CN" altLang="en-US" b="1" dirty="0" smtClean="0">
                <a:solidFill>
                  <a:srgbClr val="FF0000"/>
                </a:solidFill>
              </a:rPr>
              <a:t>句诗</a:t>
            </a:r>
            <a:r>
              <a:rPr lang="zh-CN" altLang="en-US" b="1" dirty="0">
                <a:solidFill>
                  <a:srgbClr val="FF0000"/>
                </a:solidFill>
              </a:rPr>
              <a:t>的意思</a:t>
            </a:r>
            <a:r>
              <a:rPr lang="zh-CN" altLang="en-US" b="1" dirty="0" smtClean="0">
                <a:solidFill>
                  <a:srgbClr val="FF0000"/>
                </a:solidFill>
              </a:rPr>
              <a:t>的</a:t>
            </a:r>
            <a:r>
              <a:rPr lang="zh-CN" altLang="en-US" b="1" dirty="0">
                <a:solidFill>
                  <a:srgbClr val="FF0000"/>
                </a:solidFill>
              </a:rPr>
              <a:t>？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2328408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3333CC"/>
                </a:solidFill>
              </a:rPr>
              <a:t>（</a:t>
            </a:r>
            <a:r>
              <a:rPr lang="en-US" altLang="zh-CN" b="1" dirty="0">
                <a:solidFill>
                  <a:srgbClr val="3333CC"/>
                </a:solidFill>
              </a:rPr>
              <a:t>1</a:t>
            </a:r>
            <a:r>
              <a:rPr lang="zh-CN" altLang="en-US" b="1" dirty="0">
                <a:solidFill>
                  <a:srgbClr val="3333CC"/>
                </a:solidFill>
              </a:rPr>
              <a:t>）独在异乡为异客，每逢佳节倍思亲。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99556D"/>
                </a:solidFill>
              </a:rPr>
              <a:t>    </a:t>
            </a:r>
            <a:r>
              <a:rPr lang="zh-CN" altLang="en-US" b="1" dirty="0">
                <a:solidFill>
                  <a:srgbClr val="00B050"/>
                </a:solidFill>
              </a:rPr>
              <a:t>（唐代王维的诗，意思是我独自一个人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00B050"/>
                </a:solidFill>
              </a:rPr>
              <a:t> 在外地，每到过年的时候格外思念故乡的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00B050"/>
                </a:solidFill>
              </a:rPr>
              <a:t> 亲人。）</a:t>
            </a:r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7" y="4343401"/>
            <a:ext cx="235494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8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600" b="1" dirty="0">
                <a:solidFill>
                  <a:srgbClr val="3333CC"/>
                </a:solidFill>
                <a:latin typeface="+mn-ea"/>
              </a:rPr>
              <a:t>（</a:t>
            </a:r>
            <a:r>
              <a:rPr lang="en-US" altLang="zh-CN" sz="3600" b="1" dirty="0">
                <a:solidFill>
                  <a:srgbClr val="3333CC"/>
                </a:solidFill>
                <a:latin typeface="+mn-ea"/>
              </a:rPr>
              <a:t>2</a:t>
            </a:r>
            <a:r>
              <a:rPr lang="zh-CN" altLang="en-US" sz="3600" b="1" dirty="0">
                <a:solidFill>
                  <a:srgbClr val="3333CC"/>
                </a:solidFill>
                <a:latin typeface="+mn-ea"/>
              </a:rPr>
              <a:t>）春草明年绿，王孙归不归。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99556D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00B050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00B050"/>
                </a:solidFill>
                <a:latin typeface="+mn-ea"/>
              </a:rPr>
              <a:t>(</a:t>
            </a:r>
            <a:r>
              <a:rPr lang="zh-CN" altLang="en-US" b="1" dirty="0" smtClean="0">
                <a:solidFill>
                  <a:srgbClr val="00B050"/>
                </a:solidFill>
                <a:latin typeface="+mn-ea"/>
              </a:rPr>
              <a:t>也</a:t>
            </a:r>
            <a:r>
              <a:rPr lang="zh-CN" altLang="en-US" b="1" dirty="0">
                <a:solidFill>
                  <a:srgbClr val="00B050"/>
                </a:solidFill>
                <a:latin typeface="+mn-ea"/>
              </a:rPr>
              <a:t>是王维的诗，意思是明年春天绿草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00B050"/>
                </a:solidFill>
                <a:latin typeface="+mn-ea"/>
              </a:rPr>
              <a:t>如茵的时候，您回不回来呢？）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zh-CN" b="1" dirty="0" smtClean="0">
              <a:solidFill>
                <a:srgbClr val="3333CC"/>
              </a:solidFill>
              <a:latin typeface="+mn-ea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solidFill>
                  <a:srgbClr val="3333CC"/>
                </a:solidFill>
                <a:latin typeface="+mn-ea"/>
              </a:rPr>
              <a:t>（</a:t>
            </a:r>
            <a:r>
              <a:rPr lang="en-US" altLang="zh-CN" b="1" dirty="0">
                <a:solidFill>
                  <a:srgbClr val="3333CC"/>
                </a:solidFill>
                <a:latin typeface="+mn-ea"/>
              </a:rPr>
              <a:t>3</a:t>
            </a:r>
            <a:r>
              <a:rPr lang="zh-CN" altLang="en-US" b="1" dirty="0">
                <a:solidFill>
                  <a:srgbClr val="3333CC"/>
                </a:solidFill>
                <a:latin typeface="+mn-ea"/>
              </a:rPr>
              <a:t>）自在飞花轻似梦，无边丝雨细如愁。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 dirty="0">
                <a:solidFill>
                  <a:srgbClr val="99556D"/>
                </a:solidFill>
                <a:latin typeface="+mn-ea"/>
              </a:rPr>
              <a:t>　</a:t>
            </a:r>
            <a:r>
              <a:rPr lang="zh-CN" altLang="en-US" sz="2000" b="1" dirty="0">
                <a:solidFill>
                  <a:srgbClr val="00B050"/>
                </a:solidFill>
                <a:latin typeface="+mn-ea"/>
              </a:rPr>
              <a:t> </a:t>
            </a:r>
            <a:r>
              <a:rPr lang="zh-CN" altLang="en-US" sz="2000" b="1" dirty="0" smtClean="0">
                <a:solidFill>
                  <a:srgbClr val="00B050"/>
                </a:solidFill>
                <a:latin typeface="+mn-ea"/>
              </a:rPr>
              <a:t>   </a:t>
            </a:r>
            <a:r>
              <a:rPr lang="en-US" altLang="zh-CN" b="1" dirty="0" smtClean="0">
                <a:solidFill>
                  <a:srgbClr val="00B050"/>
                </a:solidFill>
                <a:latin typeface="宋体"/>
              </a:rPr>
              <a:t>(</a:t>
            </a:r>
            <a:r>
              <a:rPr lang="zh-CN" altLang="en-US" b="1" dirty="0" smtClean="0">
                <a:solidFill>
                  <a:srgbClr val="00B050"/>
                </a:solidFill>
                <a:latin typeface="+mn-ea"/>
              </a:rPr>
              <a:t>北宋</a:t>
            </a:r>
            <a:r>
              <a:rPr lang="zh-CN" altLang="en-US" b="1" dirty="0">
                <a:solidFill>
                  <a:srgbClr val="00B050"/>
                </a:solidFill>
                <a:latin typeface="+mn-ea"/>
              </a:rPr>
              <a:t>词人秦观的</a:t>
            </a:r>
            <a:r>
              <a:rPr lang="zh-CN" altLang="en-US" b="1" dirty="0" smtClean="0">
                <a:solidFill>
                  <a:srgbClr val="00B050"/>
                </a:solidFill>
                <a:latin typeface="+mn-ea"/>
              </a:rPr>
              <a:t>词</a:t>
            </a:r>
            <a:r>
              <a:rPr lang="en-US" altLang="zh-CN" b="1" dirty="0" smtClean="0">
                <a:solidFill>
                  <a:srgbClr val="00B050"/>
                </a:solidFill>
                <a:latin typeface="+mn-ea"/>
              </a:rPr>
              <a:t>)</a:t>
            </a:r>
            <a:r>
              <a:rPr lang="zh-CN" altLang="en-US" b="1" dirty="0" smtClean="0">
                <a:solidFill>
                  <a:srgbClr val="00B050"/>
                </a:solidFill>
                <a:latin typeface="+mn-ea"/>
              </a:rPr>
              <a:t>意思</a:t>
            </a:r>
            <a:r>
              <a:rPr lang="zh-CN" altLang="en-US" b="1" dirty="0">
                <a:solidFill>
                  <a:srgbClr val="00B050"/>
                </a:solidFill>
                <a:latin typeface="+mn-ea"/>
              </a:rPr>
              <a:t>是在空中随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00B050"/>
                </a:solidFill>
                <a:latin typeface="+mn-ea"/>
              </a:rPr>
              <a:t>风飞舞的落花，轻得好像夜里的梦；满天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00B050"/>
                </a:solidFill>
                <a:latin typeface="+mn-ea"/>
              </a:rPr>
              <a:t>无边无际落着的雨丝，细得好像心里的愁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4419600"/>
            <a:ext cx="2184400" cy="240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30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b="1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想一想：外祖父为何读到这些诗句时就会落泪？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1400" y="838200"/>
            <a:ext cx="4876800" cy="396240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99556D"/>
                </a:solidFill>
              </a:rPr>
              <a:t>    </a:t>
            </a:r>
            <a:r>
              <a:rPr lang="zh-CN" altLang="en-US" b="1" dirty="0" smtClean="0">
                <a:solidFill>
                  <a:srgbClr val="00B0F0"/>
                </a:solidFill>
              </a:rPr>
              <a:t>因为这些诗句触动了他思乡的感情。他思念祖国，却身在异邦，不能回去，所以外祖父读到这些诗句时就会落泪。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11154230" cy="20574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思考：外祖父为何珍爱梅花？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这说明什么？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2600" y="2514600"/>
            <a:ext cx="7391400" cy="4525963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外祖父把梅花作为中华民族精神</a:t>
            </a: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的象征</a:t>
            </a: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，即“有品格、有灵魂、有骨气</a:t>
            </a:r>
            <a:r>
              <a:rPr lang="zh-CN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不管历尽多少磨难，受到怎样的欺凌，从来都是顶天立地，不肯低头折节。”他珍爱梅花，是让自己保持梅花的秉性，也就是保持中国人的气节。这充分说明外祖父热爱祖国的思想感情。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7" y="3648075"/>
            <a:ext cx="20002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0"/>
            <a:ext cx="51054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57200"/>
            <a:ext cx="8915400" cy="12192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讨论：外祖父为什么要送梅花图、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梅花手绢给“我”？</a:t>
            </a:r>
            <a:r>
              <a:rPr lang="zh-CN" altLang="en-US" b="1" dirty="0" smtClean="0">
                <a:solidFill>
                  <a:srgbClr val="3333CC"/>
                </a:solidFill>
              </a:rPr>
              <a:t/>
            </a:r>
            <a:br>
              <a:rPr lang="zh-CN" altLang="en-US" b="1" dirty="0" smtClean="0">
                <a:solidFill>
                  <a:srgbClr val="3333CC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771" y="1371600"/>
            <a:ext cx="4016829" cy="51054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外祖父把梅花图、梅花手绢送给“我”，是为了让“我”也保持梅花的秉性，保持中国人的气节。也说明外祖父要把他自己对祖国的眷恋之心让“我”带回祖国。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25400"/>
            <a:ext cx="2667000" cy="5334000"/>
          </a:xfrm>
        </p:spPr>
        <p:txBody>
          <a:bodyPr>
            <a:norm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</a:rPr>
              <a:t>梅花魂”的内涵是什么？本文为什么以“梅花魂”为题？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1600" y="457200"/>
            <a:ext cx="2463800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“梅花魂”的</a:t>
            </a:r>
            <a:r>
              <a:rPr lang="zh-CN" altLang="en-US" b="1" dirty="0" smtClean="0">
                <a:solidFill>
                  <a:srgbClr val="00B0F0"/>
                </a:solidFill>
              </a:rPr>
              <a:t>内涵是</a:t>
            </a:r>
            <a:r>
              <a:rPr lang="zh-CN" altLang="en-US" b="1" dirty="0" smtClean="0">
                <a:solidFill>
                  <a:srgbClr val="00B0F0"/>
                </a:solidFill>
              </a:rPr>
              <a:t>：保持</a:t>
            </a:r>
            <a:r>
              <a:rPr lang="zh-CN" altLang="en-US" b="1" dirty="0" smtClean="0">
                <a:solidFill>
                  <a:srgbClr val="00B0F0"/>
                </a:solidFill>
              </a:rPr>
              <a:t>梅花的品格，保持中国人的气节。以“梅花魂”为题点明 了中心。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67200" y="0"/>
            <a:ext cx="4876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304800" y="1219200"/>
            <a:ext cx="3584636" cy="144655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梅花魂</a:t>
            </a:r>
            <a:endParaRPr lang="zh-CN" altLang="en-US" sz="8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d.hiphotos.baidu.com/baike/c%3DbaikeA1%2C10%2C95/sign=3cc33f58060828387c0d8b45d1f2cc40/71cf3bc79f3df8dccabc1bd6cc11728b4610b912c9fc70c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18142"/>
            <a:ext cx="9122229" cy="683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7" y="0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写作</a:t>
            </a:r>
            <a:r>
              <a:rPr lang="zh-CN" altLang="en-US" b="1" dirty="0" smtClean="0">
                <a:solidFill>
                  <a:srgbClr val="FF0000"/>
                </a:solidFill>
              </a:rPr>
              <a:t>特点：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914400"/>
            <a:ext cx="8229600" cy="7010400"/>
          </a:xfrm>
        </p:spPr>
        <p:txBody>
          <a:bodyPr>
            <a:normAutofit fontScale="47500" lnSpcReduction="20000"/>
          </a:bodyPr>
          <a:lstStyle/>
          <a:p>
            <a:r>
              <a:rPr lang="zh-CN" altLang="en-US" sz="7000" b="1" dirty="0" smtClean="0">
                <a:solidFill>
                  <a:srgbClr val="00B050"/>
                </a:solidFill>
              </a:rPr>
              <a:t>其一是用拟人手法，托物言志</a:t>
            </a:r>
            <a:r>
              <a:rPr lang="zh-CN" altLang="en-US" sz="7000" b="1" dirty="0" smtClean="0">
                <a:solidFill>
                  <a:srgbClr val="00B050"/>
                </a:solidFill>
              </a:rPr>
              <a:t>。</a:t>
            </a:r>
            <a:endParaRPr lang="zh-CN" altLang="en-US" sz="7000" b="1" dirty="0" smtClean="0">
              <a:solidFill>
                <a:srgbClr val="00B050"/>
              </a:solidFill>
            </a:endParaRPr>
          </a:p>
          <a:p>
            <a:r>
              <a:rPr lang="zh-CN" altLang="en-US" sz="7000" b="1" dirty="0" smtClean="0">
                <a:solidFill>
                  <a:srgbClr val="00B050"/>
                </a:solidFill>
              </a:rPr>
              <a:t>用</a:t>
            </a:r>
            <a:r>
              <a:rPr lang="zh-CN" altLang="en-US" sz="7000" b="1" dirty="0" smtClean="0">
                <a:solidFill>
                  <a:srgbClr val="00B050"/>
                </a:solidFill>
              </a:rPr>
              <a:t>拟人手法，使抽象的感情具体化，本文用拟人手法写梅花的高贵品质，体现了作者对这种高贵品质的追求</a:t>
            </a:r>
            <a:r>
              <a:rPr lang="zh-CN" altLang="en-US" sz="7000" b="1" dirty="0" smtClean="0">
                <a:solidFill>
                  <a:srgbClr val="00B050"/>
                </a:solidFill>
              </a:rPr>
              <a:t>。</a:t>
            </a:r>
            <a:endParaRPr lang="zh-CN" altLang="en-US" sz="7000" b="1" dirty="0" smtClean="0">
              <a:solidFill>
                <a:srgbClr val="00B050"/>
              </a:solidFill>
            </a:endParaRPr>
          </a:p>
          <a:p>
            <a:r>
              <a:rPr lang="zh-CN" altLang="en-US" sz="7000" b="1" dirty="0" smtClean="0">
                <a:solidFill>
                  <a:srgbClr val="00B050"/>
                </a:solidFill>
              </a:rPr>
              <a:t>其二</a:t>
            </a:r>
            <a:r>
              <a:rPr lang="zh-CN" altLang="en-US" sz="7000" b="1" dirty="0" smtClean="0">
                <a:solidFill>
                  <a:srgbClr val="00B050"/>
                </a:solidFill>
              </a:rPr>
              <a:t>是采用了倒叙方式，这样便造成了悬念，加强了文章的艺术效果</a:t>
            </a:r>
            <a:r>
              <a:rPr lang="zh-CN" altLang="en-US" sz="7000" b="1" dirty="0" smtClean="0">
                <a:solidFill>
                  <a:srgbClr val="00B050"/>
                </a:solidFill>
              </a:rPr>
              <a:t>。</a:t>
            </a:r>
            <a:endParaRPr lang="zh-CN" altLang="en-US" sz="7000" b="1" dirty="0" smtClean="0">
              <a:solidFill>
                <a:srgbClr val="00B050"/>
              </a:solidFill>
            </a:endParaRPr>
          </a:p>
          <a:p>
            <a:r>
              <a:rPr lang="zh-CN" altLang="en-US" sz="7000" b="1" dirty="0" smtClean="0">
                <a:solidFill>
                  <a:srgbClr val="00B050"/>
                </a:solidFill>
              </a:rPr>
              <a:t>其</a:t>
            </a:r>
            <a:r>
              <a:rPr lang="zh-CN" altLang="en-US" sz="7000" b="1" dirty="0" smtClean="0">
                <a:solidFill>
                  <a:srgbClr val="00B050"/>
                </a:solidFill>
              </a:rPr>
              <a:t>三是首尾呼应。开头写看见梅花，闻到梅花的幽芳，总是想起“飘泊他乡、葬身异国的外祖父”；结尾写每次看到墨梅图和绣着血色的梅花的手绢，就想到“身在异国的华侨老人一颗眷恋祖国的心”。这样首尾呼应，突出了老华侨热爱祖国的思想感情。 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362200" y="457200"/>
            <a:ext cx="5307864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再见</a:t>
            </a:r>
            <a:endParaRPr lang="zh-CN" altLang="en-US" sz="199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278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.hiphotos.baidu.com/baike/c%3DbaikeA1%2C10%2C95/sign=30062a615d6034a83de2efd0a2782c15/7acb0a46f21fbe09c24060746a600c338644ebf81a4c8d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67400" cy="692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93657" y="228600"/>
            <a:ext cx="3657600" cy="70151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梅花</a:t>
            </a:r>
            <a:r>
              <a:rPr lang="zh-CN" altLang="en-US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简介：</a:t>
            </a:r>
            <a:endParaRPr lang="en-US" altLang="zh-CN" dirty="0" smtClean="0">
              <a:solidFill>
                <a:schemeClr val="hlink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梅花，主要有红、白两种颜色，花分五瓣，香味很浓。特别是它在万花凋零的初春时节开放，深受人们的喜爱。梅花不畏严寒、不怕风欺雪压，它顶天立地，不肯低头折节。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7}`TZZLZ~SQ1$NLWBZ5%)X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97GT_64SFDKNCU6B2VGIY}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QHJ)3NZH76YI}O%~ZZ9LS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$7EEKBJJNXWIXIDV{H%1TB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NZ]JX8CDLLF7D$G%Y01J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3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生字学习：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7600" y="326571"/>
            <a:ext cx="4876800" cy="312420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400050" lvl="1">
              <a:spcBef>
                <a:spcPts val="0"/>
              </a:spcBef>
              <a:buFontTx/>
              <a:buNone/>
            </a:pPr>
            <a:r>
              <a:rPr lang="en-US" altLang="zh-CN" sz="3600" dirty="0" err="1" smtClean="0">
                <a:solidFill>
                  <a:srgbClr val="FF0000"/>
                </a:solidFill>
                <a:latin typeface="宋体" pitchFamily="2" charset="-122"/>
              </a:rPr>
              <a:t>hún</a:t>
            </a:r>
            <a:r>
              <a:rPr lang="en-US" altLang="zh-CN" sz="3600" dirty="0" smtClean="0">
                <a:solidFill>
                  <a:srgbClr val="FF0000"/>
                </a:solidFill>
                <a:latin typeface="宋体" pitchFamily="2" charset="-122"/>
              </a:rPr>
              <a:t>        </a:t>
            </a:r>
            <a:r>
              <a:rPr lang="en-US" altLang="zh-CN" sz="3600" dirty="0" err="1" smtClean="0">
                <a:solidFill>
                  <a:srgbClr val="FF0000"/>
                </a:solidFill>
                <a:latin typeface="宋体" pitchFamily="2" charset="-122"/>
              </a:rPr>
              <a:t>yō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u</a:t>
            </a:r>
            <a:endParaRPr lang="en-US" altLang="zh-CN" sz="3600" dirty="0" smtClean="0">
              <a:solidFill>
                <a:srgbClr val="FF0000"/>
              </a:solidFill>
              <a:latin typeface="宋体" pitchFamily="2" charset="-122"/>
            </a:endParaRPr>
          </a:p>
          <a:p>
            <a:pPr marL="400050" lvl="1">
              <a:spcBef>
                <a:spcPts val="0"/>
              </a:spcBef>
              <a:buFontTx/>
              <a:buNone/>
            </a:pPr>
            <a:r>
              <a:rPr lang="zh-CN" altLang="en-US" sz="3600" b="1" dirty="0" smtClean="0">
                <a:latin typeface="宋体" pitchFamily="2" charset="-122"/>
              </a:rPr>
              <a:t>魂（魂魄） 幽（幽默）            </a:t>
            </a:r>
          </a:p>
          <a:p>
            <a:pPr marL="400050" lvl="1">
              <a:spcBef>
                <a:spcPts val="0"/>
              </a:spcBef>
              <a:buFontTx/>
              <a:buNone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</a:rPr>
              <a:t>zàng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</a:rPr>
              <a:t>pō</a:t>
            </a:r>
            <a:endParaRPr lang="zh-CN" altLang="en-US" sz="3600" b="1" dirty="0" smtClean="0">
              <a:solidFill>
                <a:srgbClr val="FF0000"/>
              </a:solidFill>
              <a:latin typeface="宋体" pitchFamily="2" charset="-122"/>
            </a:endParaRPr>
          </a:p>
          <a:p>
            <a:pPr marL="400050" lvl="1">
              <a:spcBef>
                <a:spcPts val="0"/>
              </a:spcBef>
              <a:buFontTx/>
              <a:buNone/>
            </a:pPr>
            <a:r>
              <a:rPr lang="zh-CN" altLang="en-US" sz="3600" b="1" dirty="0" smtClean="0">
                <a:latin typeface="宋体" pitchFamily="2" charset="-122"/>
              </a:rPr>
              <a:t>葬（埋葬） 颇（偏颇）</a:t>
            </a:r>
          </a:p>
          <a:p>
            <a:pPr marL="400050" lvl="1">
              <a:spcBef>
                <a:spcPts val="0"/>
              </a:spcBef>
              <a:buFontTx/>
              <a:buNone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</a:rPr>
              <a:t>sāi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itchFamily="2" charset="-122"/>
              </a:rPr>
              <a:t>      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</a:rPr>
              <a:t>diàn</a:t>
            </a:r>
            <a:endParaRPr lang="zh-CN" altLang="en-US" sz="3600" b="1" dirty="0" smtClean="0">
              <a:solidFill>
                <a:srgbClr val="FF0000"/>
              </a:solidFill>
              <a:latin typeface="宋体" pitchFamily="2" charset="-122"/>
            </a:endParaRPr>
          </a:p>
          <a:p>
            <a:pPr marL="400050" lvl="1">
              <a:spcBef>
                <a:spcPts val="0"/>
              </a:spcBef>
              <a:buFontTx/>
              <a:buNone/>
            </a:pPr>
            <a:r>
              <a:rPr lang="zh-CN" altLang="en-US" sz="3600" b="1" dirty="0" smtClean="0">
                <a:latin typeface="宋体" pitchFamily="2" charset="-122"/>
              </a:rPr>
              <a:t>腮（腮边） 玷（玷污）</a:t>
            </a:r>
          </a:p>
          <a:p>
            <a:pPr>
              <a:buNone/>
            </a:pP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PNZ]JX8CDLLF7D$G%Y01J2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1400" y="304800"/>
            <a:ext cx="5943600" cy="35814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宋体" pitchFamily="2" charset="-122"/>
              </a:rPr>
              <a:t>bǐng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itchFamily="2" charset="-122"/>
              </a:rPr>
              <a:t>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itchFamily="2" charset="-122"/>
              </a:rPr>
              <a:t>wèi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4000" b="1" dirty="0" smtClean="0">
                <a:latin typeface="宋体" pitchFamily="2" charset="-122"/>
              </a:rPr>
              <a:t/>
            </a:r>
            <a:br>
              <a:rPr lang="en-US" altLang="zh-CN" sz="4000" b="1" dirty="0" smtClean="0">
                <a:latin typeface="宋体" pitchFamily="2" charset="-122"/>
              </a:rPr>
            </a:br>
            <a:r>
              <a:rPr lang="zh-CN" altLang="en-US" sz="4000" b="1" dirty="0" smtClean="0">
                <a:latin typeface="宋体" pitchFamily="2" charset="-122"/>
              </a:rPr>
              <a:t>秉（秉承）   谓（所谓）                 </a:t>
            </a:r>
            <a:br>
              <a:rPr lang="zh-CN" altLang="en-US" sz="4000" b="1" dirty="0" smtClean="0">
                <a:latin typeface="宋体" pitchFamily="2" charset="-122"/>
              </a:rPr>
            </a:br>
            <a:r>
              <a:rPr lang="en-US" altLang="zh-CN" sz="4000" b="1" dirty="0" err="1" smtClean="0">
                <a:solidFill>
                  <a:srgbClr val="FF0000"/>
                </a:solidFill>
                <a:latin typeface="宋体" pitchFamily="2" charset="-122"/>
              </a:rPr>
              <a:t>sōu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itchFamily="2" charset="-122"/>
              </a:rPr>
              <a:t>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itchFamily="2" charset="-122"/>
              </a:rPr>
              <a:t>shuāi</a:t>
            </a:r>
            <a:r>
              <a:rPr lang="zh-CN" altLang="en-US" sz="4000" b="1" dirty="0" smtClean="0">
                <a:latin typeface="宋体" pitchFamily="2" charset="-122"/>
              </a:rPr>
              <a:t/>
            </a:r>
            <a:br>
              <a:rPr lang="zh-CN" altLang="en-US" sz="4000" b="1" dirty="0" smtClean="0">
                <a:latin typeface="宋体" pitchFamily="2" charset="-122"/>
              </a:rPr>
            </a:br>
            <a:r>
              <a:rPr lang="zh-CN" altLang="en-US" sz="4000" b="1" dirty="0" smtClean="0">
                <a:latin typeface="宋体" pitchFamily="2" charset="-122"/>
              </a:rPr>
              <a:t>飕（凉飕飕） 衰（衰老）</a:t>
            </a:r>
            <a:br>
              <a:rPr lang="zh-CN" altLang="en-US" sz="4000" b="1" dirty="0" smtClean="0">
                <a:latin typeface="宋体" pitchFamily="2" charset="-122"/>
              </a:rPr>
            </a:br>
            <a:r>
              <a:rPr lang="en-US" altLang="zh-CN" sz="4000" b="1" dirty="0" err="1" smtClean="0">
                <a:solidFill>
                  <a:srgbClr val="FF0000"/>
                </a:solidFill>
                <a:latin typeface="宋体" pitchFamily="2" charset="-122"/>
              </a:rPr>
              <a:t>qiáo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itchFamily="2" charset="-122"/>
              </a:rPr>
              <a:t>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itchFamily="2" charset="-122"/>
              </a:rPr>
              <a:t>juàn</a:t>
            </a:r>
            <a:r>
              <a:rPr lang="zh-CN" altLang="en-US" sz="4000" b="1" dirty="0" smtClean="0">
                <a:latin typeface="宋体" pitchFamily="2" charset="-122"/>
              </a:rPr>
              <a:t/>
            </a:r>
            <a:br>
              <a:rPr lang="zh-CN" altLang="en-US" sz="4000" b="1" dirty="0" smtClean="0">
                <a:latin typeface="宋体" pitchFamily="2" charset="-122"/>
              </a:rPr>
            </a:br>
            <a:r>
              <a:rPr lang="zh-CN" altLang="en-US" sz="4000" b="1" dirty="0" smtClean="0">
                <a:latin typeface="宋体" pitchFamily="2" charset="-122"/>
              </a:rPr>
              <a:t>侨（华侨）   眷（眷恋）</a:t>
            </a:r>
            <a:r>
              <a:rPr lang="zh-CN" altLang="en-US" b="1" dirty="0" smtClean="0">
                <a:latin typeface="宋体" pitchFamily="2" charset="-122"/>
              </a:rPr>
              <a:t/>
            </a:r>
            <a:br>
              <a:rPr lang="zh-CN" altLang="en-US" b="1" dirty="0" smtClean="0">
                <a:latin typeface="宋体" pitchFamily="2" charset="-122"/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834</Words>
  <Application>Microsoft Office PowerPoint</Application>
  <PresentationFormat>全屏显示(4:3)</PresentationFormat>
  <Paragraphs>67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生字学习：</vt:lpstr>
      <vt:lpstr>bǐng         wèi        秉（秉承）   谓（所谓）                  sōu          shuāi 飕（凉飕飕） 衰（衰老） qiáo         juàn 侨（华侨）   眷（眷恋） </vt:lpstr>
      <vt:lpstr>重点词语：</vt:lpstr>
      <vt:lpstr>词语理解：</vt:lpstr>
      <vt:lpstr>PowerPoint 演示文稿</vt:lpstr>
      <vt:lpstr>阅读课文，思考课文围绕梅花写了几件事？</vt:lpstr>
      <vt:lpstr>说说你是怎样理解课文第2自然段中写到的这几句诗的意思的？ </vt:lpstr>
      <vt:lpstr>PowerPoint 演示文稿</vt:lpstr>
      <vt:lpstr> 想一想：外祖父为何读到这些诗句时就会落泪？</vt:lpstr>
      <vt:lpstr>思考：外祖父为何珍爱梅花？               这说明什么？</vt:lpstr>
      <vt:lpstr>讨论：外祖父为什么要送梅花图、               梅花手绢给“我”？ </vt:lpstr>
      <vt:lpstr>“梅花魂”的内涵是什么？本文为什么以“梅花魂”为题？ </vt:lpstr>
      <vt:lpstr>写作特点：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Think</dc:creator>
  <cp:lastModifiedBy>WangYang</cp:lastModifiedBy>
  <cp:revision>43</cp:revision>
  <dcterms:created xsi:type="dcterms:W3CDTF">2006-08-16T00:00:00Z</dcterms:created>
  <dcterms:modified xsi:type="dcterms:W3CDTF">2013-08-30T06:33:57Z</dcterms:modified>
</cp:coreProperties>
</file>