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36" r:id="rId3"/>
    <p:sldId id="362" r:id="rId4"/>
    <p:sldId id="363" r:id="rId5"/>
    <p:sldId id="364" r:id="rId6"/>
    <p:sldId id="337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8" r:id="rId15"/>
    <p:sldId id="359" r:id="rId16"/>
    <p:sldId id="360" r:id="rId17"/>
    <p:sldId id="361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990099"/>
    <a:srgbClr val="3333CC"/>
    <a:srgbClr val="3CE45C"/>
    <a:srgbClr val="43DD68"/>
    <a:srgbClr val="9966FF"/>
    <a:srgbClr val="660066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109320-F014-4D86-B6EA-BA9CB8AF959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D6427E4-21E1-4A09-BD96-78AC49AB11F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4068FF-401E-40AC-8BC9-D00D3BD88AF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DE8770-B58D-455F-B8A7-D7C486B551C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F3AE49-817A-452A-BF44-67900984279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C0F166-D267-4C85-86B4-11D2B3132028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file:///C:\Users\Administrator\Desktop\&#35821;&#25991;&#22253;&#22320;&#19968;\&#20799;&#31461;&#27468;&#26354;%20-%20&#27721;&#35821;&#25340;&#38899;&#23383;&#27597;&#27468;.mp3" TargetMode="External"/><Relationship Id="rId1" Type="http://schemas.openxmlformats.org/officeDocument/2006/relationships/audio" Target="file:///C:\Users\Administrator\Desktop\&#35821;&#25991;&#22253;&#22320;&#19968;\&#20799;&#31461;&#27468;&#26354;%20-%20&#27721;&#35821;&#25340;&#38899;&#23383;&#27597;&#27468;.mp3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副标题 2"/>
          <p:cNvSpPr>
            <a:spLocks noGrp="1"/>
          </p:cNvSpPr>
          <p:nvPr>
            <p:ph type="subTitle" idx="1"/>
          </p:nvPr>
        </p:nvSpPr>
        <p:spPr>
          <a:xfrm>
            <a:off x="376238" y="901700"/>
            <a:ext cx="8785225" cy="3384550"/>
          </a:xfrm>
          <a:ln/>
        </p:spPr>
        <p:txBody>
          <a:bodyPr vert="horz" wrap="square" lIns="91440" tIns="45720" rIns="91440" bIns="45720" anchor="t"/>
          <a:p>
            <a:pPr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春风 冬天 雪花 飞鸟  出入 姓名 什么 双手  国王 东方 青草 清风  晴天 心情 请问 生气  写字 左右 红花 小时</a:t>
            </a:r>
            <a:endParaRPr lang="en-US" altLang="zh-CN" sz="6000" b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动力 千万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0200" y="-22225"/>
            <a:ext cx="63373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抄写下面的词语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8175" y="44450"/>
            <a:ext cx="6116638" cy="585788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我会组词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913" y="630238"/>
            <a:ext cx="7708900" cy="5530850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</a:t>
            </a: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（生字）（写字）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右（左右）（右边）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时（时间）（及时）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万</a:t>
            </a: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（万里）（一万） 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左（左右）（左边）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红（红色）（火红）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动（动作）（感动） 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写出下面几个字的笔顺（</a:t>
            </a: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2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号本）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1450"/>
            <a:ext cx="8229600" cy="4525963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春：</a:t>
            </a:r>
            <a:r>
              <a:rPr kumimoji="0" lang="zh-CN" altLang="en-US" sz="6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</a:t>
            </a: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endParaRPr kumimoji="0" lang="en-US" altLang="zh-CN" sz="6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风：</a:t>
            </a:r>
            <a:endParaRPr kumimoji="0" lang="en-US" altLang="zh-CN" sz="6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花   入   雪   飞 </a:t>
            </a:r>
            <a:endParaRPr kumimoji="0" lang="en-US" altLang="zh-CN" sz="6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方   双   情   气</a:t>
            </a: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endParaRPr kumimoji="0" lang="en-US" altLang="zh-CN" sz="6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2988" y="115888"/>
            <a:ext cx="6858000" cy="1584325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1</a:t>
            </a: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、春夏秋冬</a:t>
            </a:r>
            <a:b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春风 </a:t>
            </a: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夏雨 秋霜 冬雪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6387" name="副标题 2"/>
          <p:cNvSpPr>
            <a:spLocks noGrp="1"/>
          </p:cNvSpPr>
          <p:nvPr>
            <p:ph type="subTitle" idx="1"/>
          </p:nvPr>
        </p:nvSpPr>
        <p:spPr>
          <a:xfrm>
            <a:off x="598488" y="1866900"/>
            <a:ext cx="7886700" cy="1241425"/>
          </a:xfrm>
          <a:ln/>
        </p:spPr>
        <p:txBody>
          <a:bodyPr vert="horz" wrap="square" lIns="91440" tIns="45720" rIns="91440" bIns="45720" anchor="t"/>
          <a:p>
            <a:pPr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春风吹 夏雨落 秋霜降 冬雪飘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611188" y="26622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青草 红花 游鱼 飞鸟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5" name="内容占位符 2"/>
          <p:cNvSpPr txBox="1"/>
          <p:nvPr/>
        </p:nvSpPr>
        <p:spPr bwMode="auto">
          <a:xfrm>
            <a:off x="598488" y="3789363"/>
            <a:ext cx="7886700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池草青 山花红 鱼出水 鸟入林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ctrTitle"/>
          </p:nvPr>
        </p:nvSpPr>
        <p:spPr>
          <a:xfrm>
            <a:off x="1331913" y="549275"/>
            <a:ext cx="6884987" cy="5537200"/>
          </a:xfrm>
          <a:ln/>
        </p:spPr>
        <p:txBody>
          <a:bodyPr vert="horz" wrap="square" lIns="91440" tIns="45720" rIns="91440" bIns="45720" anchor="ctr"/>
          <a:p>
            <a:pPr algn="l"/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2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、姓氏歌</a:t>
            </a:r>
            <a:b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你姓什么？我姓李。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什么李？木子李。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他姓什么？他姓张。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什么张？弓长张。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古月胡，口天吴，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双人徐，言午许。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中国姓氏有很多，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赵、钱、孙、李，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周、吴、郑、王，诸葛、东方，</a:t>
            </a:r>
            <a:b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上官、欧阳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31913" y="908050"/>
            <a:ext cx="6864350" cy="4471988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3</a:t>
            </a: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、小青蛙</a:t>
            </a:r>
            <a:b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河水</a:t>
            </a: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清清天气晴，</a:t>
            </a:r>
            <a:b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小小青蛙大眼睛。</a:t>
            </a:r>
            <a:b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保护禾苗吃害虫，</a:t>
            </a:r>
            <a:b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做了不少好事情。</a:t>
            </a:r>
            <a:b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请你爱护小青蛙，</a:t>
            </a:r>
            <a:b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好让禾苗不生病。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3"/>
          <p:cNvSpPr>
            <a:spLocks noChangeArrowheads="1"/>
          </p:cNvSpPr>
          <p:nvPr/>
        </p:nvSpPr>
        <p:spPr bwMode="auto">
          <a:xfrm>
            <a:off x="1042988" y="333375"/>
            <a:ext cx="77057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4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、猜字谜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（一）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左边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绿，右边红，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左右相遇起凉风，  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绿的喜欢及时雨，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红的最怕水来攻。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6732588" y="0"/>
            <a:ext cx="2087562" cy="183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zh-CN" altLang="en-US" sz="9600" dirty="0">
                <a:solidFill>
                  <a:srgbClr val="9966FF"/>
                </a:solidFill>
                <a:latin typeface="Arial" panose="020B0604020202020204" pitchFamily="34" charset="0"/>
                <a:ea typeface="华文楷体" pitchFamily="2" charset="-122"/>
              </a:rPr>
              <a:t>秋</a:t>
            </a:r>
            <a:endParaRPr lang="zh-CN" altLang="en-US" sz="9600" dirty="0">
              <a:solidFill>
                <a:srgbClr val="9966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87313" y="476250"/>
            <a:ext cx="9072563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（二）</a:t>
            </a:r>
            <a:endParaRPr kumimoji="0" lang="en-US" altLang="zh-CN" sz="6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言”来互相尊重，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“心”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至令人感动。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“日”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出万里无云，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“水”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到纯净透明。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7056438" y="1125538"/>
            <a:ext cx="2087562" cy="183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zh-CN" altLang="en-US" sz="9600" dirty="0">
                <a:solidFill>
                  <a:srgbClr val="9966FF"/>
                </a:solidFill>
                <a:latin typeface="Arial" panose="020B0604020202020204" pitchFamily="34" charset="0"/>
                <a:ea typeface="华文楷体" pitchFamily="2" charset="-122"/>
              </a:rPr>
              <a:t>请</a:t>
            </a:r>
            <a:endParaRPr lang="zh-CN" altLang="en-US" sz="9600" dirty="0">
              <a:solidFill>
                <a:srgbClr val="9966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7056438" y="2349500"/>
            <a:ext cx="2087562" cy="183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zh-CN" altLang="en-US" sz="9600" dirty="0">
                <a:solidFill>
                  <a:srgbClr val="9966FF"/>
                </a:solidFill>
                <a:latin typeface="Arial" panose="020B0604020202020204" pitchFamily="34" charset="0"/>
                <a:ea typeface="华文楷体" pitchFamily="2" charset="-122"/>
              </a:rPr>
              <a:t>情</a:t>
            </a:r>
            <a:endParaRPr lang="zh-CN" altLang="en-US" sz="9600" dirty="0">
              <a:solidFill>
                <a:srgbClr val="9966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7056438" y="3500438"/>
            <a:ext cx="2087562" cy="183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zh-CN" altLang="en-US" sz="9600" dirty="0">
                <a:solidFill>
                  <a:srgbClr val="9966FF"/>
                </a:solidFill>
                <a:latin typeface="Arial" panose="020B0604020202020204" pitchFamily="34" charset="0"/>
                <a:ea typeface="华文楷体" pitchFamily="2" charset="-122"/>
              </a:rPr>
              <a:t>晴</a:t>
            </a:r>
            <a:endParaRPr lang="zh-CN" altLang="en-US" sz="9600" dirty="0">
              <a:solidFill>
                <a:srgbClr val="9966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7056438" y="4652963"/>
            <a:ext cx="2087562" cy="183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zh-CN" altLang="en-US" sz="9600" dirty="0">
                <a:solidFill>
                  <a:srgbClr val="9966FF"/>
                </a:solidFill>
                <a:latin typeface="Arial" panose="020B0604020202020204" pitchFamily="34" charset="0"/>
                <a:ea typeface="华文楷体" pitchFamily="2" charset="-122"/>
              </a:rPr>
              <a:t>清</a:t>
            </a:r>
            <a:endParaRPr lang="zh-CN" altLang="en-US" sz="9600" dirty="0">
              <a:solidFill>
                <a:srgbClr val="9966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796" name="TextBox 13"/>
          <p:cNvSpPr txBox="1"/>
          <p:nvPr/>
        </p:nvSpPr>
        <p:spPr>
          <a:xfrm>
            <a:off x="2506663" y="855663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课堂练习</a:t>
            </a:r>
            <a:endParaRPr lang="zh-CN" altLang="en-US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488" y="1916113"/>
            <a:ext cx="7704137" cy="2309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正确区分下列字，并组词。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青（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晴（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en-US" altLang="zh-CN" sz="36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请（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清（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lang="en-US" altLang="zh-CN" sz="36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情（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睛（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379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4941888"/>
            <a:ext cx="925513" cy="123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255" r="67000" b="6914"/>
          <a:stretch>
            <a:fillRect/>
          </a:stretch>
        </p:blipFill>
        <p:spPr>
          <a:xfrm>
            <a:off x="5148263" y="2274888"/>
            <a:ext cx="3963987" cy="346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270500" y="3559175"/>
            <a:ext cx="11509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眼睛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65275" y="2401888"/>
            <a:ext cx="1150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青草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725" y="2398713"/>
            <a:ext cx="1150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晴天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89088" y="2924175"/>
            <a:ext cx="1150937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请求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70500" y="3013075"/>
            <a:ext cx="11509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清水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89088" y="3586163"/>
            <a:ext cx="11509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心情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2286000" y="152400"/>
            <a:ext cx="4800600" cy="9906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7200" dirty="0">
                <a:solidFill>
                  <a:srgbClr val="0000FF"/>
                </a:solidFill>
                <a:ea typeface="幼圆" pitchFamily="49" charset="-122"/>
              </a:rPr>
              <a:t>汉语拼音字母表</a:t>
            </a:r>
            <a:endParaRPr lang="zh-CN" altLang="en-US" sz="7200" dirty="0">
              <a:solidFill>
                <a:srgbClr val="0000FF"/>
              </a:solidFill>
              <a:ea typeface="幼圆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4294967295"/>
          </p:nvPr>
        </p:nvSpPr>
        <p:spPr>
          <a:xfrm>
            <a:off x="144463" y="1539875"/>
            <a:ext cx="8999538" cy="5181600"/>
          </a:xfrm>
        </p:spPr>
        <p:txBody>
          <a:bodyPr vert="horz" wrap="square" lIns="91440" tIns="45720" rIns="91440" bIns="45720" numCol="1" anchor="t" anchorCtr="0" compatLnSpc="1"/>
          <a:p>
            <a:pPr marL="228600" lvl="0" indent="-228600" eaLnBrk="1" hangingPunct="1">
              <a:buNone/>
            </a:pPr>
            <a:r>
              <a:rPr lang="" altLang="x-none" sz="6000" dirty="0"/>
              <a:t>A   B   C    D    E   F   G</a:t>
            </a:r>
            <a:endParaRPr lang="" altLang="x-none" sz="6000" dirty="0"/>
          </a:p>
          <a:p>
            <a:pPr marL="228600" lvl="0" indent="-228600" eaLnBrk="1" hangingPunct="1">
              <a:buNone/>
            </a:pPr>
            <a:r>
              <a:rPr lang="" altLang="x-none" sz="6000" dirty="0"/>
              <a:t>H   I   J    </a:t>
            </a:r>
            <a:r>
              <a:rPr lang="" altLang="x-none" sz="6000" dirty="0">
                <a:latin typeface="Calibri" panose="020F0502020204030204" pitchFamily="34" charset="0"/>
              </a:rPr>
              <a:t>K</a:t>
            </a:r>
            <a:r>
              <a:rPr lang="" altLang="x-none" sz="6000" dirty="0"/>
              <a:t>    L   M   N</a:t>
            </a:r>
            <a:endParaRPr lang="" altLang="x-none" sz="6000" dirty="0"/>
          </a:p>
          <a:p>
            <a:pPr marL="228600" lvl="0" indent="-228600" eaLnBrk="1" hangingPunct="1">
              <a:buNone/>
            </a:pPr>
            <a:r>
              <a:rPr lang="" altLang="x-none" sz="6000" dirty="0"/>
              <a:t>O   P   </a:t>
            </a:r>
            <a:r>
              <a:rPr lang="" altLang="x-none" sz="6000" dirty="0">
                <a:latin typeface="Calibri" panose="020F0502020204030204" pitchFamily="34" charset="0"/>
              </a:rPr>
              <a:t>Q</a:t>
            </a:r>
            <a:r>
              <a:rPr lang="" altLang="x-none" sz="6000" dirty="0"/>
              <a:t>         R   S    T</a:t>
            </a:r>
            <a:endParaRPr lang="" altLang="x-none" sz="6000" dirty="0"/>
          </a:p>
          <a:p>
            <a:pPr marL="228600" lvl="0" indent="-228600" eaLnBrk="1" hangingPunct="1">
              <a:buNone/>
            </a:pPr>
            <a:r>
              <a:rPr lang="" altLang="x-none" sz="6000" dirty="0"/>
              <a:t>U   V   W         X    Y    Z</a:t>
            </a:r>
            <a:endParaRPr lang="" altLang="x-none" sz="6000" dirty="0"/>
          </a:p>
        </p:txBody>
      </p:sp>
      <p:sp>
        <p:nvSpPr>
          <p:cNvPr id="34820" name="文本框 30723"/>
          <p:cNvSpPr txBox="1"/>
          <p:nvPr/>
        </p:nvSpPr>
        <p:spPr>
          <a:xfrm>
            <a:off x="1657350" y="1905000"/>
            <a:ext cx="59436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文本框 30724"/>
          <p:cNvSpPr txBox="1"/>
          <p:nvPr/>
        </p:nvSpPr>
        <p:spPr>
          <a:xfrm>
            <a:off x="441325" y="1566863"/>
            <a:ext cx="91709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ɑ </a:t>
            </a: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b    c      d     e     f    g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文本框 30725"/>
          <p:cNvSpPr txBox="1"/>
          <p:nvPr/>
        </p:nvSpPr>
        <p:spPr>
          <a:xfrm>
            <a:off x="468313" y="2636838"/>
            <a:ext cx="98123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   i     j     k     l     m    n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文本框 30726"/>
          <p:cNvSpPr txBox="1"/>
          <p:nvPr/>
        </p:nvSpPr>
        <p:spPr>
          <a:xfrm>
            <a:off x="611188" y="3716338"/>
            <a:ext cx="98837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    p   </a:t>
            </a:r>
            <a:r>
              <a:rPr lang="en-US" altLang="zh-CN" sz="60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6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         r     s    t</a:t>
            </a:r>
            <a:endParaRPr lang="en-US" altLang="zh-CN" sz="6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文本框 30727"/>
          <p:cNvSpPr txBox="1"/>
          <p:nvPr/>
        </p:nvSpPr>
        <p:spPr>
          <a:xfrm>
            <a:off x="611188" y="4868863"/>
            <a:ext cx="8683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    v     w        x     </a:t>
            </a:r>
            <a:r>
              <a:rPr lang="en-US" altLang="zh-CN" sz="60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r>
              <a:rPr lang="en-US" altLang="zh-CN" sz="6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z</a:t>
            </a:r>
            <a:endParaRPr lang="en-US" altLang="zh-CN" sz="6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" name="儿童歌曲 - 汉语拼音字母歌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10588" y="5773738"/>
            <a:ext cx="501650" cy="668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charRg st="2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charRg st="2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5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charRg st="5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charRg st="5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5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charRg st="85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charRg st="85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6965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0722" grpId="0"/>
      <p:bldP spid="3072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2769"/>
          <p:cNvSpPr txBox="1"/>
          <p:nvPr/>
        </p:nvSpPr>
        <p:spPr>
          <a:xfrm>
            <a:off x="2003425" y="333375"/>
            <a:ext cx="2514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我会分类：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文本框 32770"/>
          <p:cNvSpPr txBox="1"/>
          <p:nvPr/>
        </p:nvSpPr>
        <p:spPr>
          <a:xfrm>
            <a:off x="1925638" y="1341438"/>
            <a:ext cx="54292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第一类：大小写字母相同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文本框 32771"/>
          <p:cNvSpPr txBox="1"/>
          <p:nvPr/>
        </p:nvSpPr>
        <p:spPr>
          <a:xfrm>
            <a:off x="949325" y="2997200"/>
            <a:ext cx="819467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Cc   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Oo</a:t>
            </a: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   Pp  Ss  </a:t>
            </a:r>
            <a:endParaRPr lang="en-US" altLang="zh-CN" sz="7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Vv  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Ww</a:t>
            </a: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   Xx  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Zz</a:t>
            </a:r>
            <a:endParaRPr lang="en-US" altLang="zh-CN" sz="7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507412" cy="6107112"/>
          </a:xfrm>
          <a:ln/>
        </p:spPr>
        <p:txBody>
          <a:bodyPr vert="horz" wrap="square" lIns="91440" tIns="45720" rIns="91440" bIns="45720" anchor="ctr"/>
          <a:p>
            <a:r>
              <a:rPr lang="zh-CN" altLang="zh-CN" sz="4000" b="1" dirty="0"/>
              <a:t>看拼音写词语</a:t>
            </a:r>
            <a:br>
              <a:rPr lang="en-US" altLang="zh-CN" sz="4000" b="1"/>
            </a:br>
            <a:r>
              <a:rPr lang="en-US" altLang="zh-CN" sz="3200" b="1" err="1"/>
              <a:t>ch</a:t>
            </a:r>
            <a:r>
              <a:rPr lang="zh-CN" altLang="zh-CN" sz="3200" b="1" dirty="0"/>
              <a:t>ū</a:t>
            </a:r>
            <a:r>
              <a:rPr lang="en-US" altLang="zh-CN" sz="3200" b="1"/>
              <a:t>n  f</a:t>
            </a:r>
            <a:r>
              <a:rPr lang="zh-CN" altLang="zh-CN" sz="3200" b="1" dirty="0"/>
              <a:t>ē</a:t>
            </a:r>
            <a:r>
              <a:rPr lang="en-US" altLang="zh-CN" sz="3200" b="1"/>
              <a:t>n</a:t>
            </a:r>
            <a:r>
              <a:rPr lang="zh-CN" altLang="zh-CN" sz="3200" b="1" dirty="0"/>
              <a:t>ɡ     </a:t>
            </a:r>
            <a:r>
              <a:rPr lang="en-US" altLang="zh-CN" sz="3200" b="1"/>
              <a:t>f</a:t>
            </a:r>
            <a:r>
              <a:rPr lang="zh-CN" altLang="zh-CN" sz="3200" b="1" dirty="0"/>
              <a:t>ē</a:t>
            </a:r>
            <a:r>
              <a:rPr lang="en-US" altLang="zh-CN" sz="3200" b="1"/>
              <a:t>i  r</a:t>
            </a:r>
            <a:r>
              <a:rPr lang="zh-CN" altLang="zh-CN" sz="3200" b="1" dirty="0"/>
              <a:t>ù</a:t>
            </a:r>
            <a:r>
              <a:rPr lang="en-US" altLang="zh-CN" sz="3200" b="1"/>
              <a:t>    d</a:t>
            </a:r>
            <a:r>
              <a:rPr lang="zh-CN" altLang="zh-CN" sz="3200" b="1" dirty="0"/>
              <a:t>ō</a:t>
            </a:r>
            <a:r>
              <a:rPr lang="en-US" altLang="zh-CN" sz="3200" b="1"/>
              <a:t>n</a:t>
            </a:r>
            <a:r>
              <a:rPr lang="zh-CN" altLang="zh-CN" sz="3200" b="1" dirty="0"/>
              <a:t>ɡ </a:t>
            </a:r>
            <a:r>
              <a:rPr lang="en-US" altLang="zh-CN" sz="3200" b="1"/>
              <a:t> </a:t>
            </a:r>
            <a:r>
              <a:rPr lang="en-US" altLang="zh-CN" sz="3200" b="1" err="1"/>
              <a:t>ti</a:t>
            </a:r>
            <a:r>
              <a:rPr lang="zh-CN" altLang="zh-CN" sz="3200" b="1" dirty="0"/>
              <a:t>ā</a:t>
            </a:r>
            <a:r>
              <a:rPr lang="en-US" altLang="zh-CN" sz="3200" b="1"/>
              <a:t>n    </a:t>
            </a:r>
            <a:r>
              <a:rPr lang="en-US" altLang="zh-CN" sz="3200" b="1" err="1"/>
              <a:t>xu</a:t>
            </a:r>
            <a:r>
              <a:rPr lang="zh-CN" altLang="zh-CN" sz="3200" b="1" dirty="0"/>
              <a:t>ě </a:t>
            </a:r>
            <a:r>
              <a:rPr lang="en-US" altLang="zh-CN" sz="3200" b="1"/>
              <a:t> </a:t>
            </a:r>
            <a:r>
              <a:rPr lang="en-US" altLang="zh-CN" sz="3200" b="1" err="1"/>
              <a:t>hu</a:t>
            </a:r>
            <a:r>
              <a:rPr lang="zh-CN" altLang="zh-CN" sz="3200" b="1" dirty="0"/>
              <a:t>ā（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</a:t>
            </a:r>
            <a:r>
              <a:rPr lang="en-US" altLang="zh-CN" sz="3200" b="1"/>
              <a:t>  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</a:t>
            </a:r>
            <a:r>
              <a:rPr lang="en-US" altLang="zh-CN" sz="3200" b="1"/>
              <a:t>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r>
              <a:rPr lang="en-US" altLang="zh-CN" sz="3200" b="1" err="1"/>
              <a:t>sh</a:t>
            </a:r>
            <a:r>
              <a:rPr lang="zh-CN" altLang="zh-CN" sz="3200" b="1" dirty="0"/>
              <a:t>é</a:t>
            </a:r>
            <a:r>
              <a:rPr lang="en-US" altLang="zh-CN" sz="3200" b="1"/>
              <a:t>n  me    </a:t>
            </a:r>
            <a:r>
              <a:rPr lang="en-US" altLang="zh-CN" sz="3200" b="1" err="1"/>
              <a:t>zh</a:t>
            </a:r>
            <a:r>
              <a:rPr lang="zh-CN" altLang="zh-CN" sz="3200" b="1" dirty="0"/>
              <a:t>ō</a:t>
            </a:r>
            <a:r>
              <a:rPr lang="en-US" altLang="zh-CN" sz="3200" b="1"/>
              <a:t>n</a:t>
            </a:r>
            <a:r>
              <a:rPr lang="zh-CN" altLang="zh-CN" sz="3200" b="1" dirty="0"/>
              <a:t>ɡ ɡ</a:t>
            </a:r>
            <a:r>
              <a:rPr lang="en-US" altLang="zh-CN" sz="3200" b="1" err="1"/>
              <a:t>uό</a:t>
            </a:r>
            <a:r>
              <a:rPr lang="en-US" altLang="zh-CN" sz="3200" b="1"/>
              <a:t>     x</a:t>
            </a:r>
            <a:r>
              <a:rPr lang="zh-CN" altLang="zh-CN" sz="3200" b="1" dirty="0"/>
              <a:t>ì</a:t>
            </a:r>
            <a:r>
              <a:rPr lang="en-US" altLang="zh-CN" sz="3200" b="1"/>
              <a:t>n</a:t>
            </a:r>
            <a:r>
              <a:rPr lang="zh-CN" altLang="zh-CN" sz="3200" b="1" dirty="0"/>
              <a:t>ɡ </a:t>
            </a:r>
            <a:r>
              <a:rPr lang="en-US" altLang="zh-CN" sz="3200" b="1"/>
              <a:t>       </a:t>
            </a:r>
            <a:r>
              <a:rPr lang="en-US" altLang="zh-CN" sz="3200" b="1" err="1"/>
              <a:t>sh</a:t>
            </a:r>
            <a:r>
              <a:rPr lang="zh-CN" altLang="zh-CN" sz="3200" b="1" dirty="0"/>
              <a:t>ē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q</a:t>
            </a:r>
            <a:r>
              <a:rPr lang="zh-CN" altLang="zh-CN" sz="3200" b="1" dirty="0"/>
              <a:t>ì</a:t>
            </a:r>
            <a:br>
              <a:rPr lang="zh-CN" altLang="zh-CN" sz="3200" b="1" dirty="0"/>
            </a:b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</a:t>
            </a:r>
            <a:r>
              <a:rPr lang="en-US" altLang="zh-CN" sz="3200" b="1"/>
              <a:t>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</a:t>
            </a:r>
            <a:r>
              <a:rPr lang="en-US" altLang="zh-CN" sz="3200" b="1"/>
              <a:t>  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</a:t>
            </a:r>
            <a:r>
              <a:rPr lang="zh-CN" altLang="zh-CN" sz="3200" b="1" dirty="0"/>
              <a:t>）氏</a:t>
            </a:r>
            <a:r>
              <a:rPr lang="en-US" altLang="zh-CN" sz="3200" b="1"/>
              <a:t> 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r>
              <a:rPr lang="en-US" altLang="zh-CN" sz="3200" b="1"/>
              <a:t>q</a:t>
            </a:r>
            <a:r>
              <a:rPr lang="zh-CN" altLang="zh-CN" sz="3200" b="1" dirty="0"/>
              <a:t>ī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</a:t>
            </a:r>
            <a:r>
              <a:rPr lang="en-US" altLang="zh-CN" sz="3200" b="1" err="1"/>
              <a:t>shu</a:t>
            </a:r>
            <a:r>
              <a:rPr lang="zh-CN" altLang="zh-CN" sz="3200" b="1" dirty="0"/>
              <a:t>ǐ   </a:t>
            </a:r>
            <a:r>
              <a:rPr lang="en-US" altLang="zh-CN" sz="3200" b="1"/>
              <a:t>    q</a:t>
            </a:r>
            <a:r>
              <a:rPr lang="zh-CN" altLang="zh-CN" sz="3200" b="1" dirty="0"/>
              <a:t>ī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           q</a:t>
            </a:r>
            <a:r>
              <a:rPr lang="zh-CN" altLang="zh-CN" sz="3200" b="1" dirty="0"/>
              <a:t>í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        xi</a:t>
            </a:r>
            <a:r>
              <a:rPr lang="zh-CN" altLang="zh-CN" sz="3200" b="1" dirty="0"/>
              <a:t>ě  </a:t>
            </a:r>
            <a:r>
              <a:rPr lang="en-US" altLang="zh-CN" sz="3200" b="1"/>
              <a:t>z</a:t>
            </a:r>
            <a:r>
              <a:rPr lang="zh-CN" altLang="zh-CN" sz="3200" b="1" dirty="0"/>
              <a:t>ì</a:t>
            </a:r>
            <a:br>
              <a:rPr lang="zh-CN" altLang="zh-CN" sz="3200" b="1" dirty="0"/>
            </a:b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</a:t>
            </a:r>
            <a:r>
              <a:rPr lang="en-US" altLang="zh-CN" sz="3200" b="1"/>
              <a:t> 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</a:t>
            </a:r>
            <a:r>
              <a:rPr lang="zh-CN" altLang="zh-CN" sz="3200" b="1" dirty="0"/>
              <a:t>）草</a:t>
            </a:r>
            <a:r>
              <a:rPr lang="en-US" altLang="zh-CN" sz="3200" b="1"/>
              <a:t>   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</a:t>
            </a:r>
            <a:r>
              <a:rPr lang="zh-CN" altLang="zh-CN" sz="3200" b="1" dirty="0"/>
              <a:t>）天</a:t>
            </a:r>
            <a:r>
              <a:rPr lang="en-US" altLang="zh-CN" sz="3200" b="1"/>
              <a:t>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r>
              <a:rPr lang="en-US" altLang="zh-CN" sz="3200" b="1" err="1"/>
              <a:t>zuŏ</a:t>
            </a:r>
            <a:r>
              <a:rPr lang="en-US" altLang="zh-CN" sz="3200" b="1"/>
              <a:t>  y</a:t>
            </a:r>
            <a:r>
              <a:rPr lang="zh-CN" altLang="zh-CN" sz="3200" b="1" dirty="0"/>
              <a:t>ò</a:t>
            </a:r>
            <a:r>
              <a:rPr lang="en-US" altLang="zh-CN" sz="3200" b="1"/>
              <a:t>u   </a:t>
            </a:r>
            <a:r>
              <a:rPr lang="en-US" altLang="zh-CN" sz="3200" b="1" err="1"/>
              <a:t>huŏ</a:t>
            </a:r>
            <a:r>
              <a:rPr lang="en-US" altLang="zh-CN" sz="3200" b="1"/>
              <a:t>  </a:t>
            </a:r>
            <a:r>
              <a:rPr lang="en-US" altLang="zh-CN" sz="3200" b="1" err="1"/>
              <a:t>hόn</a:t>
            </a:r>
            <a:r>
              <a:rPr lang="zh-CN" altLang="zh-CN" sz="3200" b="1" dirty="0"/>
              <a:t>ɡ </a:t>
            </a:r>
            <a:r>
              <a:rPr lang="en-US" altLang="zh-CN" sz="3200" b="1"/>
              <a:t>    </a:t>
            </a:r>
            <a:r>
              <a:rPr lang="en-US" altLang="zh-CN" sz="3200" b="1" err="1"/>
              <a:t>yŏu</a:t>
            </a:r>
            <a:r>
              <a:rPr lang="en-US" altLang="zh-CN" sz="3200" b="1"/>
              <a:t> </a:t>
            </a:r>
            <a:r>
              <a:rPr lang="en-US" altLang="zh-CN" sz="3200" b="1" err="1"/>
              <a:t>sh</a:t>
            </a:r>
            <a:r>
              <a:rPr lang="zh-CN" altLang="zh-CN" sz="3200" b="1" dirty="0"/>
              <a:t>í</a:t>
            </a:r>
            <a:r>
              <a:rPr lang="en-US" altLang="zh-CN" sz="3200" b="1"/>
              <a:t>      b</a:t>
            </a:r>
            <a:r>
              <a:rPr lang="zh-CN" altLang="zh-CN" sz="3200" b="1" dirty="0"/>
              <a:t>ú</a:t>
            </a:r>
            <a:r>
              <a:rPr lang="en-US" altLang="zh-CN" sz="3200" b="1"/>
              <a:t> y</a:t>
            </a:r>
            <a:r>
              <a:rPr lang="zh-CN" altLang="zh-CN" sz="3200" b="1" dirty="0"/>
              <a:t>ò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br>
              <a:rPr lang="zh-CN" altLang="zh-CN" sz="3200" b="1" dirty="0"/>
            </a:b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</a:t>
            </a:r>
            <a:r>
              <a:rPr lang="en-US" altLang="zh-CN" sz="3200" b="1"/>
              <a:t>  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 </a:t>
            </a:r>
            <a:r>
              <a:rPr lang="en-US" altLang="zh-CN" sz="3200" b="1"/>
              <a:t>    </a:t>
            </a:r>
            <a:r>
              <a:rPr lang="zh-CN" altLang="zh-CN" sz="3200" b="1" dirty="0"/>
              <a:t>（ </a:t>
            </a:r>
            <a:r>
              <a:rPr lang="en-US" altLang="zh-CN" sz="3200" b="1"/>
              <a:t>       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endParaRPr lang="zh-CN" altLang="en-US" sz="32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3793"/>
          <p:cNvSpPr txBox="1"/>
          <p:nvPr/>
        </p:nvSpPr>
        <p:spPr>
          <a:xfrm>
            <a:off x="1925638" y="836613"/>
            <a:ext cx="554831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第二类：大小写字母相似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文本框 33794"/>
          <p:cNvSpPr txBox="1"/>
          <p:nvPr/>
        </p:nvSpPr>
        <p:spPr>
          <a:xfrm>
            <a:off x="1511300" y="2708275"/>
            <a:ext cx="76327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Ff  Li  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Jj</a:t>
            </a: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7200" err="1">
                <a:latin typeface="Calibri" panose="020F0502020204030204" pitchFamily="34" charset="0"/>
                <a:ea typeface="宋体" panose="02010600030101010101" pitchFamily="2" charset="-122"/>
              </a:rPr>
              <a:t>K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  Mm  </a:t>
            </a:r>
            <a:endParaRPr lang="en-US" altLang="zh-CN" sz="7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Nn</a:t>
            </a: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Tt</a:t>
            </a: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Uu</a:t>
            </a:r>
            <a:r>
              <a:rPr lang="en-US" altLang="zh-CN" sz="72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7200" err="1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7200" err="1"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endParaRPr lang="en-US" altLang="zh-CN" sz="72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34817"/>
          <p:cNvSpPr txBox="1"/>
          <p:nvPr/>
        </p:nvSpPr>
        <p:spPr>
          <a:xfrm>
            <a:off x="2141538" y="188913"/>
            <a:ext cx="6048375" cy="1627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1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第三类：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1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大小写字母长得最不像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文本框 34818"/>
          <p:cNvSpPr txBox="1"/>
          <p:nvPr/>
        </p:nvSpPr>
        <p:spPr>
          <a:xfrm>
            <a:off x="2278063" y="2205038"/>
            <a:ext cx="5372100" cy="4013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6600" b="1" err="1">
                <a:latin typeface="Arial" panose="020B0604020202020204" pitchFamily="34" charset="0"/>
                <a:ea typeface="宋体" panose="02010600030101010101" pitchFamily="2" charset="-122"/>
              </a:rPr>
              <a:t>ɑ</a:t>
            </a:r>
            <a:r>
              <a:rPr lang="en-US" altLang="zh-CN" sz="6600">
                <a:latin typeface="Arial" panose="020B0604020202020204" pitchFamily="34" charset="0"/>
                <a:ea typeface="宋体" panose="02010600030101010101" pitchFamily="2" charset="-122"/>
              </a:rPr>
              <a:t>   Bb  </a:t>
            </a: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Dd</a:t>
            </a:r>
            <a:r>
              <a:rPr lang="en-US" altLang="zh-CN" sz="66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Ee</a:t>
            </a:r>
            <a:r>
              <a:rPr lang="en-US" altLang="zh-CN" sz="66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Gg</a:t>
            </a:r>
            <a:r>
              <a:rPr lang="en-US" altLang="zh-CN" sz="66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Hh</a:t>
            </a:r>
            <a:r>
              <a:rPr lang="en-US" altLang="zh-CN" sz="66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6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Ll</a:t>
            </a:r>
            <a:r>
              <a:rPr lang="en-US" altLang="zh-CN" sz="66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6600" err="1">
                <a:latin typeface="Calibri" panose="020F0502020204030204" pitchFamily="34" charset="0"/>
                <a:ea typeface="宋体" panose="02010600030101010101" pitchFamily="2" charset="-122"/>
              </a:rPr>
              <a:t>Q</a:t>
            </a: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q</a:t>
            </a:r>
            <a:r>
              <a:rPr lang="en-US" altLang="zh-CN" sz="66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6600" err="1">
                <a:latin typeface="Calibri" panose="020F0502020204030204" pitchFamily="34" charset="0"/>
                <a:ea typeface="宋体" panose="02010600030101010101" pitchFamily="2" charset="-122"/>
              </a:rPr>
              <a:t>R</a:t>
            </a:r>
            <a:r>
              <a:rPr lang="en-US" altLang="zh-CN" sz="6600" err="1"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  <a:endParaRPr lang="en-US" altLang="zh-CN" sz="6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 eaLnBrk="1" hangingPunct="1"/>
            <a:endParaRPr lang="zh-CN" altLang="en-US" dirty="0"/>
          </a:p>
        </p:txBody>
      </p:sp>
      <p:pic>
        <p:nvPicPr>
          <p:cNvPr id="38915" name="内容占位符 3" descr="IMG_5662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rcRect t="10753"/>
          <a:stretch>
            <a:fillRect/>
          </a:stretch>
        </p:blipFill>
        <p:spPr>
          <a:xfrm>
            <a:off x="955675" y="365125"/>
            <a:ext cx="6550025" cy="5845175"/>
          </a:xfrm>
          <a:ln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951163" y="1125538"/>
            <a:ext cx="5581650" cy="497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[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xīng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安岭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lǐng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雪花还在飞舞。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长江两岸，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柳枝已经发芽。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海南岛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ǎ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上，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到处盛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shèng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开着鲜花。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我们的祖国多么广大。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WordArt 6"/>
          <p:cNvSpPr>
            <a:spLocks noTextEdit="1"/>
          </p:cNvSpPr>
          <p:nvPr/>
        </p:nvSpPr>
        <p:spPr>
          <a:xfrm>
            <a:off x="3492500" y="336550"/>
            <a:ext cx="21590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祖国多么广大</a:t>
            </a:r>
            <a:endParaRPr lang="zh-CN" altLang="en-US" sz="3600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WordArt 7"/>
          <p:cNvSpPr>
            <a:spLocks noTextEdit="1"/>
          </p:cNvSpPr>
          <p:nvPr/>
        </p:nvSpPr>
        <p:spPr>
          <a:xfrm rot="5400000">
            <a:off x="-665162" y="3735388"/>
            <a:ext cx="4535487" cy="755650"/>
          </a:xfrm>
          <a:prstGeom prst="rect">
            <a:avLst/>
          </a:prstGeom>
        </p:spPr>
        <p:txBody>
          <a:bodyPr vert="eaVert" wrap="none" fromWordArt="1">
            <a:prstTxWarp prst="textCurveDown">
              <a:avLst>
                <a:gd name="adj" fmla="val 43477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  <a:endParaRPr lang="zh-CN" altLang="en-US" sz="3600"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941" name="Picture 8" descr="25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620713"/>
            <a:ext cx="919163" cy="122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66561"/>
          <p:cNvSpPr>
            <a:spLocks noChangeAspect="1"/>
          </p:cNvSpPr>
          <p:nvPr/>
        </p:nvSpPr>
        <p:spPr>
          <a:xfrm>
            <a:off x="4460875" y="3281363"/>
            <a:ext cx="223838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矩形 66562"/>
          <p:cNvSpPr>
            <a:spLocks noChangeAspect="1"/>
          </p:cNvSpPr>
          <p:nvPr/>
        </p:nvSpPr>
        <p:spPr>
          <a:xfrm>
            <a:off x="4460875" y="3281363"/>
            <a:ext cx="223838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文本框 66563"/>
          <p:cNvSpPr txBox="1"/>
          <p:nvPr/>
        </p:nvSpPr>
        <p:spPr>
          <a:xfrm>
            <a:off x="250825" y="1484313"/>
            <a:ext cx="8893175" cy="447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春回大地  万物复苏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柳绿花红  莺歌燕舞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冰雪融化  泉水丁冬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百花齐放  百鸟争鸣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5" name="图片 66565" descr="girl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0"/>
            <a:ext cx="108585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507412" cy="6107112"/>
          </a:xfrm>
          <a:ln/>
        </p:spPr>
        <p:txBody>
          <a:bodyPr vert="horz" wrap="square" lIns="91440" tIns="45720" rIns="91440" bIns="45720" anchor="ctr"/>
          <a:p>
            <a:r>
              <a:rPr lang="zh-CN" altLang="zh-CN" sz="4000" b="1" dirty="0"/>
              <a:t>看拼音写词语</a:t>
            </a:r>
            <a:br>
              <a:rPr lang="en-US" altLang="zh-CN" sz="4000" b="1"/>
            </a:br>
            <a:r>
              <a:rPr lang="en-US" altLang="zh-CN" sz="3200" b="1" err="1"/>
              <a:t>ch</a:t>
            </a:r>
            <a:r>
              <a:rPr lang="zh-CN" altLang="zh-CN" sz="3200" b="1" dirty="0"/>
              <a:t>ū</a:t>
            </a:r>
            <a:r>
              <a:rPr lang="en-US" altLang="zh-CN" sz="3200" b="1"/>
              <a:t>n  f</a:t>
            </a:r>
            <a:r>
              <a:rPr lang="zh-CN" altLang="zh-CN" sz="3200" b="1" dirty="0"/>
              <a:t>ē</a:t>
            </a:r>
            <a:r>
              <a:rPr lang="en-US" altLang="zh-CN" sz="3200" b="1"/>
              <a:t>n</a:t>
            </a:r>
            <a:r>
              <a:rPr lang="zh-CN" altLang="zh-CN" sz="3200" b="1" dirty="0"/>
              <a:t>ɡ     </a:t>
            </a:r>
            <a:r>
              <a:rPr lang="en-US" altLang="zh-CN" sz="3200" b="1"/>
              <a:t>f</a:t>
            </a:r>
            <a:r>
              <a:rPr lang="zh-CN" altLang="zh-CN" sz="3200" b="1" dirty="0"/>
              <a:t>ē</a:t>
            </a:r>
            <a:r>
              <a:rPr lang="en-US" altLang="zh-CN" sz="3200" b="1"/>
              <a:t>i  r</a:t>
            </a:r>
            <a:r>
              <a:rPr lang="zh-CN" altLang="zh-CN" sz="3200" b="1" dirty="0"/>
              <a:t>ù</a:t>
            </a:r>
            <a:r>
              <a:rPr lang="en-US" altLang="zh-CN" sz="3200" b="1"/>
              <a:t>    d</a:t>
            </a:r>
            <a:r>
              <a:rPr lang="zh-CN" altLang="zh-CN" sz="3200" b="1" dirty="0"/>
              <a:t>ō</a:t>
            </a:r>
            <a:r>
              <a:rPr lang="en-US" altLang="zh-CN" sz="3200" b="1"/>
              <a:t>n</a:t>
            </a:r>
            <a:r>
              <a:rPr lang="zh-CN" altLang="zh-CN" sz="3200" b="1" dirty="0"/>
              <a:t>ɡ </a:t>
            </a:r>
            <a:r>
              <a:rPr lang="en-US" altLang="zh-CN" sz="3200" b="1"/>
              <a:t> </a:t>
            </a:r>
            <a:r>
              <a:rPr lang="en-US" altLang="zh-CN" sz="3200" b="1" err="1"/>
              <a:t>ti</a:t>
            </a:r>
            <a:r>
              <a:rPr lang="zh-CN" altLang="zh-CN" sz="3200" b="1" dirty="0"/>
              <a:t>ā</a:t>
            </a:r>
            <a:r>
              <a:rPr lang="en-US" altLang="zh-CN" sz="3200" b="1"/>
              <a:t>n    </a:t>
            </a:r>
            <a:r>
              <a:rPr lang="en-US" altLang="zh-CN" sz="3200" b="1" err="1"/>
              <a:t>xu</a:t>
            </a:r>
            <a:r>
              <a:rPr lang="zh-CN" altLang="zh-CN" sz="3200" b="1" dirty="0"/>
              <a:t>ě </a:t>
            </a:r>
            <a:r>
              <a:rPr lang="en-US" altLang="zh-CN" sz="3200" b="1"/>
              <a:t> </a:t>
            </a:r>
            <a:r>
              <a:rPr lang="en-US" altLang="zh-CN" sz="3200" b="1" err="1"/>
              <a:t>hu</a:t>
            </a:r>
            <a:r>
              <a:rPr lang="zh-CN" altLang="zh-CN" sz="3200" b="1" dirty="0"/>
              <a:t>ā（</a:t>
            </a:r>
            <a:r>
              <a:rPr lang="zh-CN" altLang="en-US" sz="3200" b="1" dirty="0"/>
              <a:t>春风</a:t>
            </a:r>
            <a:r>
              <a:rPr lang="en-US" altLang="zh-CN" sz="3200" b="1"/>
              <a:t> </a:t>
            </a:r>
            <a:r>
              <a:rPr lang="zh-CN" altLang="zh-CN" sz="3200" b="1" dirty="0"/>
              <a:t>） （</a:t>
            </a:r>
            <a:r>
              <a:rPr lang="zh-CN" altLang="en-US" sz="3200" b="1" dirty="0"/>
              <a:t>飞入</a:t>
            </a:r>
            <a:r>
              <a:rPr lang="zh-CN" altLang="zh-CN" sz="3200" b="1" dirty="0"/>
              <a:t> ） </a:t>
            </a:r>
            <a:r>
              <a:rPr lang="en-US" altLang="zh-CN" sz="3200" b="1"/>
              <a:t> </a:t>
            </a:r>
            <a:r>
              <a:rPr lang="zh-CN" altLang="zh-CN" sz="3200" b="1" dirty="0"/>
              <a:t>（ </a:t>
            </a:r>
            <a:r>
              <a:rPr lang="en-US" altLang="zh-CN" sz="3200" b="1"/>
              <a:t> </a:t>
            </a:r>
            <a:r>
              <a:rPr lang="zh-CN" altLang="en-US" sz="3200" b="1" dirty="0"/>
              <a:t>冬天</a:t>
            </a:r>
            <a:r>
              <a:rPr lang="en-US" altLang="zh-CN" sz="3200" b="1"/>
              <a:t>  </a:t>
            </a:r>
            <a:r>
              <a:rPr lang="zh-CN" altLang="zh-CN" sz="3200" b="1" dirty="0"/>
              <a:t>） </a:t>
            </a:r>
            <a:r>
              <a:rPr lang="en-US" altLang="zh-CN" sz="3200" b="1"/>
              <a:t> </a:t>
            </a:r>
            <a:r>
              <a:rPr lang="zh-CN" altLang="zh-CN" sz="3200" b="1" dirty="0"/>
              <a:t>（ </a:t>
            </a:r>
            <a:r>
              <a:rPr lang="en-US" altLang="zh-CN" sz="3200" b="1"/>
              <a:t> </a:t>
            </a:r>
            <a:r>
              <a:rPr lang="zh-CN" altLang="en-US" sz="3200" b="1" dirty="0"/>
              <a:t>雪花</a:t>
            </a:r>
            <a:r>
              <a:rPr lang="en-US" altLang="zh-CN" sz="3200" b="1"/>
              <a:t> 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r>
              <a:rPr lang="en-US" altLang="zh-CN" sz="3200" b="1" err="1"/>
              <a:t>sh</a:t>
            </a:r>
            <a:r>
              <a:rPr lang="zh-CN" altLang="zh-CN" sz="3200" b="1" dirty="0"/>
              <a:t>é</a:t>
            </a:r>
            <a:r>
              <a:rPr lang="en-US" altLang="zh-CN" sz="3200" b="1"/>
              <a:t>n  me    </a:t>
            </a:r>
            <a:r>
              <a:rPr lang="en-US" altLang="zh-CN" sz="3200" b="1" err="1"/>
              <a:t>zh</a:t>
            </a:r>
            <a:r>
              <a:rPr lang="zh-CN" altLang="zh-CN" sz="3200" b="1" dirty="0"/>
              <a:t>ō</a:t>
            </a:r>
            <a:r>
              <a:rPr lang="en-US" altLang="zh-CN" sz="3200" b="1"/>
              <a:t>n</a:t>
            </a:r>
            <a:r>
              <a:rPr lang="zh-CN" altLang="zh-CN" sz="3200" b="1" dirty="0"/>
              <a:t>ɡ ɡ</a:t>
            </a:r>
            <a:r>
              <a:rPr lang="en-US" altLang="zh-CN" sz="3200" b="1" err="1"/>
              <a:t>uό</a:t>
            </a:r>
            <a:r>
              <a:rPr lang="en-US" altLang="zh-CN" sz="3200" b="1"/>
              <a:t>     x</a:t>
            </a:r>
            <a:r>
              <a:rPr lang="zh-CN" altLang="zh-CN" sz="3200" b="1" dirty="0"/>
              <a:t>ì</a:t>
            </a:r>
            <a:r>
              <a:rPr lang="en-US" altLang="zh-CN" sz="3200" b="1"/>
              <a:t>n</a:t>
            </a:r>
            <a:r>
              <a:rPr lang="zh-CN" altLang="zh-CN" sz="3200" b="1" dirty="0"/>
              <a:t>ɡ </a:t>
            </a:r>
            <a:r>
              <a:rPr lang="en-US" altLang="zh-CN" sz="3200" b="1"/>
              <a:t>       </a:t>
            </a:r>
            <a:r>
              <a:rPr lang="en-US" altLang="zh-CN" sz="3200" b="1" err="1"/>
              <a:t>sh</a:t>
            </a:r>
            <a:r>
              <a:rPr lang="zh-CN" altLang="zh-CN" sz="3200" b="1" dirty="0"/>
              <a:t>ē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q</a:t>
            </a:r>
            <a:r>
              <a:rPr lang="zh-CN" altLang="zh-CN" sz="3200" b="1" dirty="0"/>
              <a:t>ì</a:t>
            </a:r>
            <a:br>
              <a:rPr lang="zh-CN" altLang="zh-CN" sz="3200" b="1" dirty="0"/>
            </a:br>
            <a:r>
              <a:rPr lang="zh-CN" altLang="zh-CN" sz="3200" b="1" dirty="0"/>
              <a:t>（</a:t>
            </a:r>
            <a:r>
              <a:rPr lang="zh-CN" altLang="en-US" sz="3200" b="1" dirty="0"/>
              <a:t>什么</a:t>
            </a:r>
            <a:r>
              <a:rPr lang="zh-CN" altLang="zh-CN" sz="3200" b="1" dirty="0"/>
              <a:t> ） </a:t>
            </a:r>
            <a:r>
              <a:rPr lang="en-US" altLang="zh-CN" sz="3200" b="1"/>
              <a:t> </a:t>
            </a:r>
            <a:r>
              <a:rPr lang="zh-CN" altLang="zh-CN" sz="3200" b="1" dirty="0"/>
              <a:t>（ </a:t>
            </a:r>
            <a:r>
              <a:rPr lang="zh-CN" altLang="en-US" sz="3200" b="1" dirty="0"/>
              <a:t>中国</a:t>
            </a:r>
            <a:r>
              <a:rPr lang="en-US" altLang="zh-CN" sz="3200" b="1"/>
              <a:t> </a:t>
            </a:r>
            <a:r>
              <a:rPr lang="zh-CN" altLang="zh-CN" sz="3200" b="1" dirty="0"/>
              <a:t>）</a:t>
            </a:r>
            <a:r>
              <a:rPr lang="en-US" altLang="zh-CN" sz="3200" b="1"/>
              <a:t>  </a:t>
            </a:r>
            <a:r>
              <a:rPr lang="zh-CN" altLang="zh-CN" sz="3200" b="1" dirty="0"/>
              <a:t>（</a:t>
            </a:r>
            <a:r>
              <a:rPr lang="en-US" altLang="zh-CN" sz="3200" b="1"/>
              <a:t> </a:t>
            </a:r>
            <a:r>
              <a:rPr lang="zh-CN" altLang="en-US" sz="3200" b="1" dirty="0"/>
              <a:t>姓</a:t>
            </a:r>
            <a:r>
              <a:rPr lang="en-US" altLang="zh-CN" sz="3200" b="1"/>
              <a:t> </a:t>
            </a:r>
            <a:r>
              <a:rPr lang="zh-CN" altLang="zh-CN" sz="3200" b="1" dirty="0"/>
              <a:t>）氏</a:t>
            </a:r>
            <a:r>
              <a:rPr lang="en-US" altLang="zh-CN" sz="3200" b="1"/>
              <a:t>  </a:t>
            </a:r>
            <a:r>
              <a:rPr lang="zh-CN" altLang="zh-CN" sz="3200" b="1" dirty="0"/>
              <a:t>（ </a:t>
            </a:r>
            <a:r>
              <a:rPr lang="zh-CN" altLang="en-US" sz="3200" b="1" dirty="0"/>
              <a:t>生气</a:t>
            </a:r>
            <a:r>
              <a:rPr lang="en-US" altLang="zh-CN" sz="3200" b="1"/>
              <a:t>   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r>
              <a:rPr lang="en-US" altLang="zh-CN" sz="3200" b="1"/>
              <a:t>q</a:t>
            </a:r>
            <a:r>
              <a:rPr lang="zh-CN" altLang="zh-CN" sz="3200" b="1" dirty="0"/>
              <a:t>ī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</a:t>
            </a:r>
            <a:r>
              <a:rPr lang="en-US" altLang="zh-CN" sz="3200" b="1" err="1"/>
              <a:t>shu</a:t>
            </a:r>
            <a:r>
              <a:rPr lang="zh-CN" altLang="zh-CN" sz="3200" b="1" dirty="0"/>
              <a:t>ǐ   </a:t>
            </a:r>
            <a:r>
              <a:rPr lang="en-US" altLang="zh-CN" sz="3200" b="1"/>
              <a:t>    q</a:t>
            </a:r>
            <a:r>
              <a:rPr lang="zh-CN" altLang="zh-CN" sz="3200" b="1" dirty="0"/>
              <a:t>ī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           q</a:t>
            </a:r>
            <a:r>
              <a:rPr lang="zh-CN" altLang="zh-CN" sz="3200" b="1" dirty="0"/>
              <a:t>í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r>
              <a:rPr lang="en-US" altLang="zh-CN" sz="3200" b="1"/>
              <a:t>         xi</a:t>
            </a:r>
            <a:r>
              <a:rPr lang="zh-CN" altLang="zh-CN" sz="3200" b="1" dirty="0"/>
              <a:t>ě  </a:t>
            </a:r>
            <a:r>
              <a:rPr lang="en-US" altLang="zh-CN" sz="3200" b="1"/>
              <a:t>z</a:t>
            </a:r>
            <a:r>
              <a:rPr lang="zh-CN" altLang="zh-CN" sz="3200" b="1" dirty="0"/>
              <a:t>ì</a:t>
            </a:r>
            <a:br>
              <a:rPr lang="zh-CN" altLang="zh-CN" sz="3200" b="1" dirty="0"/>
            </a:br>
            <a:r>
              <a:rPr lang="zh-CN" altLang="zh-CN" sz="3200" b="1" dirty="0"/>
              <a:t>（</a:t>
            </a:r>
            <a:r>
              <a:rPr lang="zh-CN" altLang="en-US" sz="3200" b="1" dirty="0"/>
              <a:t>清水</a:t>
            </a:r>
            <a:r>
              <a:rPr lang="zh-CN" altLang="zh-CN" sz="3200" b="1" dirty="0"/>
              <a:t>） </a:t>
            </a:r>
            <a:r>
              <a:rPr lang="en-US" altLang="zh-CN" sz="3200" b="1"/>
              <a:t> </a:t>
            </a:r>
            <a:r>
              <a:rPr lang="zh-CN" altLang="zh-CN" sz="3200" b="1" dirty="0"/>
              <a:t>（</a:t>
            </a:r>
            <a:r>
              <a:rPr lang="zh-CN" altLang="en-US" sz="3200" b="1" dirty="0"/>
              <a:t>青</a:t>
            </a:r>
            <a:r>
              <a:rPr lang="zh-CN" altLang="zh-CN" sz="3200" b="1" dirty="0"/>
              <a:t>）草</a:t>
            </a:r>
            <a:r>
              <a:rPr lang="en-US" altLang="zh-CN" sz="3200" b="1"/>
              <a:t>     </a:t>
            </a:r>
            <a:r>
              <a:rPr lang="zh-CN" altLang="zh-CN" sz="3200" b="1" dirty="0"/>
              <a:t>（ </a:t>
            </a:r>
            <a:r>
              <a:rPr lang="zh-CN" altLang="en-US" sz="3200" b="1" dirty="0"/>
              <a:t>晴</a:t>
            </a:r>
            <a:r>
              <a:rPr lang="zh-CN" altLang="zh-CN" sz="3200" b="1" dirty="0"/>
              <a:t>）天</a:t>
            </a:r>
            <a:r>
              <a:rPr lang="en-US" altLang="zh-CN" sz="3200" b="1"/>
              <a:t>  </a:t>
            </a:r>
            <a:r>
              <a:rPr lang="zh-CN" altLang="zh-CN" sz="3200" b="1" dirty="0"/>
              <a:t>（</a:t>
            </a:r>
            <a:r>
              <a:rPr lang="zh-CN" altLang="en-US" sz="3200" b="1" dirty="0"/>
              <a:t>写字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r>
              <a:rPr lang="en-US" altLang="zh-CN" sz="3200" b="1" err="1"/>
              <a:t>zuŏ</a:t>
            </a:r>
            <a:r>
              <a:rPr lang="en-US" altLang="zh-CN" sz="3200" b="1"/>
              <a:t>  y</a:t>
            </a:r>
            <a:r>
              <a:rPr lang="zh-CN" altLang="zh-CN" sz="3200" b="1" dirty="0"/>
              <a:t>ò</a:t>
            </a:r>
            <a:r>
              <a:rPr lang="en-US" altLang="zh-CN" sz="3200" b="1"/>
              <a:t>u   </a:t>
            </a:r>
            <a:r>
              <a:rPr lang="en-US" altLang="zh-CN" sz="3200" b="1" err="1"/>
              <a:t>huŏ</a:t>
            </a:r>
            <a:r>
              <a:rPr lang="en-US" altLang="zh-CN" sz="3200" b="1"/>
              <a:t>  </a:t>
            </a:r>
            <a:r>
              <a:rPr lang="en-US" altLang="zh-CN" sz="3200" b="1" err="1"/>
              <a:t>hόn</a:t>
            </a:r>
            <a:r>
              <a:rPr lang="zh-CN" altLang="zh-CN" sz="3200" b="1" dirty="0"/>
              <a:t>ɡ </a:t>
            </a:r>
            <a:r>
              <a:rPr lang="en-US" altLang="zh-CN" sz="3200" b="1"/>
              <a:t>    </a:t>
            </a:r>
            <a:r>
              <a:rPr lang="en-US" altLang="zh-CN" sz="3200" b="1" err="1"/>
              <a:t>yŏu</a:t>
            </a:r>
            <a:r>
              <a:rPr lang="en-US" altLang="zh-CN" sz="3200" b="1"/>
              <a:t> </a:t>
            </a:r>
            <a:r>
              <a:rPr lang="en-US" altLang="zh-CN" sz="3200" b="1" err="1"/>
              <a:t>sh</a:t>
            </a:r>
            <a:r>
              <a:rPr lang="zh-CN" altLang="zh-CN" sz="3200" b="1" dirty="0"/>
              <a:t>í</a:t>
            </a:r>
            <a:r>
              <a:rPr lang="en-US" altLang="zh-CN" sz="3200" b="1"/>
              <a:t>      b</a:t>
            </a:r>
            <a:r>
              <a:rPr lang="zh-CN" altLang="zh-CN" sz="3200" b="1" dirty="0"/>
              <a:t>ú</a:t>
            </a:r>
            <a:r>
              <a:rPr lang="en-US" altLang="zh-CN" sz="3200" b="1"/>
              <a:t> y</a:t>
            </a:r>
            <a:r>
              <a:rPr lang="zh-CN" altLang="zh-CN" sz="3200" b="1" dirty="0"/>
              <a:t>ò</a:t>
            </a:r>
            <a:r>
              <a:rPr lang="en-US" altLang="zh-CN" sz="3200" b="1"/>
              <a:t>n</a:t>
            </a:r>
            <a:r>
              <a:rPr lang="zh-CN" altLang="zh-CN" sz="3200" b="1" dirty="0"/>
              <a:t>ɡ</a:t>
            </a:r>
            <a:br>
              <a:rPr lang="zh-CN" altLang="zh-CN" sz="3200" b="1" dirty="0"/>
            </a:br>
            <a:r>
              <a:rPr lang="zh-CN" altLang="zh-CN" sz="3200" b="1" dirty="0"/>
              <a:t>（</a:t>
            </a:r>
            <a:r>
              <a:rPr lang="zh-CN" altLang="en-US" sz="3200" b="1" dirty="0"/>
              <a:t>左右</a:t>
            </a:r>
            <a:r>
              <a:rPr lang="zh-CN" altLang="zh-CN" sz="3200" b="1" dirty="0"/>
              <a:t>）</a:t>
            </a:r>
            <a:r>
              <a:rPr lang="en-US" altLang="zh-CN" sz="3200" b="1"/>
              <a:t>   </a:t>
            </a:r>
            <a:r>
              <a:rPr lang="zh-CN" altLang="zh-CN" sz="3200" b="1" dirty="0"/>
              <a:t>（</a:t>
            </a:r>
            <a:r>
              <a:rPr lang="zh-CN" altLang="en-US" sz="3200" b="1" dirty="0"/>
              <a:t>火红</a:t>
            </a:r>
            <a:r>
              <a:rPr lang="zh-CN" altLang="zh-CN" sz="3200" b="1" dirty="0"/>
              <a:t>） </a:t>
            </a:r>
            <a:r>
              <a:rPr lang="en-US" altLang="zh-CN" sz="3200" b="1"/>
              <a:t>   </a:t>
            </a:r>
            <a:r>
              <a:rPr lang="zh-CN" altLang="zh-CN" sz="3200" b="1" dirty="0"/>
              <a:t>（ </a:t>
            </a:r>
            <a:r>
              <a:rPr lang="zh-CN" altLang="en-US" sz="3200" b="1" dirty="0"/>
              <a:t>有时</a:t>
            </a:r>
            <a:r>
              <a:rPr lang="zh-CN" altLang="zh-CN" sz="3200" b="1" dirty="0"/>
              <a:t>） </a:t>
            </a:r>
            <a:r>
              <a:rPr lang="en-US" altLang="zh-CN" sz="3200" b="1"/>
              <a:t> </a:t>
            </a:r>
            <a:r>
              <a:rPr lang="zh-CN" altLang="zh-CN" sz="3200" b="1" dirty="0"/>
              <a:t>（</a:t>
            </a:r>
            <a:r>
              <a:rPr lang="zh-CN" altLang="en-US" sz="3200" b="1" dirty="0"/>
              <a:t>不用</a:t>
            </a:r>
            <a:r>
              <a:rPr lang="zh-CN" altLang="zh-CN" sz="3200" b="1" dirty="0"/>
              <a:t>）</a:t>
            </a:r>
            <a:br>
              <a:rPr lang="zh-CN" altLang="zh-CN" sz="3200" b="1" dirty="0"/>
            </a:br>
            <a:endParaRPr lang="zh-CN" altLang="en-US" sz="3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107950" y="620713"/>
            <a:ext cx="8507413" cy="6107112"/>
          </a:xfrm>
          <a:ln/>
        </p:spPr>
        <p:txBody>
          <a:bodyPr vert="horz" wrap="square" lIns="91440" tIns="45720" rIns="91440" bIns="45720" anchor="ctr"/>
          <a:p>
            <a:pPr algn="l"/>
            <a:r>
              <a:rPr lang="zh-CN" altLang="zh-CN" sz="4000" b="1" dirty="0"/>
              <a:t>看拼音写词语</a:t>
            </a:r>
            <a:br>
              <a:rPr lang="en-US" altLang="zh-CN" sz="4000" b="1"/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飞入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雪花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姓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氏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生气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清水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写字</a:t>
            </a:r>
            <a:b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火红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有时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b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6985000"/>
          </a:xfrm>
          <a:ln/>
        </p:spPr>
        <p:txBody>
          <a:bodyPr vert="horz" wrap="square" lIns="91440" tIns="45720" rIns="91440" bIns="45720" anchor="ctr"/>
          <a:p>
            <a:pPr algn="l">
              <a:lnSpc>
                <a:spcPts val="66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落 降 飘 游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姓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氏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李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古 吴</a:t>
            </a:r>
            <a:b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钱 </a:t>
            </a:r>
            <a:r>
              <a: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王 官 清 晴 眼 睛 保 护 害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情 请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病 相 遇 喜 欢 怕 言</a:t>
            </a:r>
            <a: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互 令 动 万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净 阴 雷 电 阵 冻 夹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6238" y="0"/>
            <a:ext cx="3024188" cy="91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会认字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0" y="1052513"/>
            <a:ext cx="8785225" cy="3240087"/>
          </a:xfrm>
          <a:ln/>
        </p:spPr>
        <p:txBody>
          <a:bodyPr vert="horz" wrap="square" lIns="91440" tIns="45720" rIns="91440" bIns="45720" anchor="ctr"/>
          <a:p>
            <a:pPr algn="l">
              <a:lnSpc>
                <a:spcPts val="66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雨字头 双耳旁 弓字旁</a:t>
            </a:r>
            <a:b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走字旁 金字旁 病字旁</a:t>
            </a:r>
            <a:br>
              <a:rPr lang="en-US" altLang="zh-CN" sz="60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又字旁 两点水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7675" y="12700"/>
            <a:ext cx="30241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新偏旁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3213" y="4076700"/>
            <a:ext cx="2592388" cy="17541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新笔画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横折提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-9525"/>
            <a:ext cx="7886700" cy="9953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我会组词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0113" y="765175"/>
            <a:ext cx="7958138" cy="480218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春（春天）（春风）</a:t>
            </a: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风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（春风）（大风）</a:t>
            </a: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花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（花儿）（花朵）</a:t>
            </a: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入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（飞入）（入学）</a:t>
            </a: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冬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（冬天）（冬雪）</a:t>
            </a: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雪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（下雪）（小雪）</a:t>
            </a: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飞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（飞机）（飞鸟）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5150" y="115888"/>
            <a:ext cx="6116638" cy="585788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我会组词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47813" y="701675"/>
            <a:ext cx="7350125" cy="44275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姓（姓名）（姓氏）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么（多么）（什么）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国（中国）（国家）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（地方）（东方） 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什（什么）（为什么）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双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（双人）（一双）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王（大王）（王子） 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5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30350" y="0"/>
            <a:ext cx="6116638" cy="585788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我会组词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913" y="585788"/>
            <a:ext cx="7350125" cy="4425950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青（青草） （青蛙）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情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（心情） （事情）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（清水） （清波）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晴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（晴天） （晴空）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请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（请问） （请求）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生（生病）（学生）  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气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（生气）（天气）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5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2371</Words>
  <Application>WPS 演示</Application>
  <PresentationFormat/>
  <Paragraphs>177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</vt:lpstr>
      <vt:lpstr>+mn-ea</vt:lpstr>
      <vt:lpstr>华文楷体</vt:lpstr>
      <vt:lpstr>黑体</vt:lpstr>
      <vt:lpstr>华文新魏</vt:lpstr>
      <vt:lpstr>幼圆</vt:lpstr>
      <vt:lpstr>Comic Sans MS</vt:lpstr>
      <vt:lpstr>微软雅黑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creator>绿色圃中小学教育网http://www.lspjy.com; 雨林木风</dc:creator>
  <cp:keywords>绿色圃中小学教育网http:/www.lspjy.com</cp:keywords>
  <dc:description>绿色圃中小学教育网http://www.lspjy.com</dc:description>
  <dc:subject>绿色圃中小学教育网http://www.lspjy.com</dc:subject>
  <cp:lastModifiedBy>Administrator</cp:lastModifiedBy>
  <cp:revision>160</cp:revision>
  <dcterms:created xsi:type="dcterms:W3CDTF">2011-12-01T08:11:35Z</dcterms:created>
  <dcterms:modified xsi:type="dcterms:W3CDTF">2017-06-16T04:46:29Z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