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421" r:id="rId3"/>
    <p:sldId id="270" r:id="rId4"/>
    <p:sldId id="259" r:id="rId5"/>
    <p:sldId id="275" r:id="rId6"/>
    <p:sldId id="271" r:id="rId7"/>
    <p:sldId id="277" r:id="rId8"/>
    <p:sldId id="392" r:id="rId9"/>
    <p:sldId id="393" r:id="rId10"/>
    <p:sldId id="278" r:id="rId11"/>
    <p:sldId id="279" r:id="rId12"/>
    <p:sldId id="333" r:id="rId13"/>
    <p:sldId id="324" r:id="rId14"/>
    <p:sldId id="328" r:id="rId15"/>
    <p:sldId id="330" r:id="rId16"/>
    <p:sldId id="282" r:id="rId17"/>
    <p:sldId id="337" r:id="rId18"/>
    <p:sldId id="283" r:id="rId19"/>
    <p:sldId id="284" r:id="rId20"/>
    <p:sldId id="336" r:id="rId21"/>
    <p:sldId id="331" r:id="rId22"/>
    <p:sldId id="338" r:id="rId23"/>
    <p:sldId id="335" r:id="rId24"/>
    <p:sldId id="365" r:id="rId25"/>
    <p:sldId id="286" r:id="rId26"/>
    <p:sldId id="305" r:id="rId27"/>
    <p:sldId id="306" r:id="rId28"/>
    <p:sldId id="307" r:id="rId29"/>
    <p:sldId id="308" r:id="rId30"/>
    <p:sldId id="343" r:id="rId31"/>
    <p:sldId id="310" r:id="rId32"/>
    <p:sldId id="312" r:id="rId33"/>
    <p:sldId id="366" r:id="rId34"/>
    <p:sldId id="367" r:id="rId35"/>
    <p:sldId id="322" r:id="rId36"/>
    <p:sldId id="323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/>
          <p:nvPr userDrawn="1"/>
        </p:nvGrpSpPr>
        <p:grpSpPr>
          <a:xfrm>
            <a:off x="0" y="0"/>
            <a:ext cx="12192000" cy="6866467"/>
            <a:chOff x="0" y="1"/>
            <a:chExt cx="9144000" cy="5149200"/>
          </a:xfrm>
        </p:grpSpPr>
        <p:pic>
          <p:nvPicPr>
            <p:cNvPr id="3075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6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7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2" name="直接连接符 19"/>
            <p:cNvCxnSpPr/>
            <p:nvPr/>
          </p:nvCxnSpPr>
          <p:spPr bwMode="auto">
            <a:xfrm>
              <a:off x="792175" y="4757390"/>
              <a:ext cx="7559651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9b77558ecd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-12065"/>
            <a:ext cx="12167235" cy="6882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6235" y="4677410"/>
            <a:ext cx="1044575" cy="169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r>
              <a:rPr lang="zh-CN" altLang="zh-CN" sz="2800"/>
              <a:t>制作者：文浩欣</a:t>
            </a:r>
            <a:endParaRPr lang="zh-CN" altLang="zh-CN" sz="2800"/>
          </a:p>
        </p:txBody>
      </p:sp>
      <p:sp>
        <p:nvSpPr>
          <p:cNvPr id="6" name="文本框 5"/>
          <p:cNvSpPr txBox="1"/>
          <p:nvPr/>
        </p:nvSpPr>
        <p:spPr>
          <a:xfrm>
            <a:off x="2825115" y="754380"/>
            <a:ext cx="38404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我  看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5" grpId="0" animBg="1"/>
      <p:bldP spid="5" grpId="1" animBg="1"/>
      <p:bldP spid="5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645" y="939800"/>
            <a:ext cx="5111750" cy="6554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我看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一阵</a:t>
            </a:r>
            <a:r>
              <a:rPr lang="zh-CN" altLang="en-US" sz="2800" b="1" dirty="0"/>
              <a:t>向晚的春风</a:t>
            </a:r>
            <a:endParaRPr lang="zh-CN" altLang="en-US" sz="2800" b="1" dirty="0"/>
          </a:p>
          <a:p>
            <a:r>
              <a:rPr lang="zh-CN" altLang="en-US" sz="2800" b="1" dirty="0" smtClean="0"/>
              <a:t>悄悄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揉</a:t>
            </a:r>
            <a:r>
              <a:rPr lang="zh-CN" altLang="en-US" sz="2800" b="1" dirty="0"/>
              <a:t>过丰润的青草，</a:t>
            </a:r>
            <a:endParaRPr lang="zh-CN" altLang="en-US" sz="2800" b="1" dirty="0"/>
          </a:p>
          <a:p>
            <a:r>
              <a:rPr lang="zh-CN" altLang="en-US" sz="2800" b="1" dirty="0"/>
              <a:t>我看</a:t>
            </a:r>
            <a:r>
              <a:rPr lang="zh-CN" altLang="en-US" sz="2800" b="1" dirty="0" smtClean="0"/>
              <a:t>它们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低首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又</a:t>
            </a:r>
            <a:r>
              <a:rPr lang="zh-CN" altLang="en-US" sz="2800" b="1" dirty="0"/>
              <a:t>低首，</a:t>
            </a:r>
            <a:endParaRPr lang="zh-CN" altLang="en-US" sz="2800" b="1" dirty="0"/>
          </a:p>
          <a:p>
            <a:r>
              <a:rPr lang="zh-CN" altLang="en-US" sz="2800" b="1" dirty="0"/>
              <a:t>也许远水荡起了一</a:t>
            </a:r>
            <a:r>
              <a:rPr lang="zh-CN" altLang="en-US" sz="2800" b="1" dirty="0" smtClean="0"/>
              <a:t>片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zh-CN" altLang="en-US" sz="2800" b="1" dirty="0" smtClean="0"/>
              <a:t>绿</a:t>
            </a:r>
            <a:r>
              <a:rPr lang="zh-CN" altLang="en-US" sz="2800" b="1" dirty="0"/>
              <a:t>潮；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zh-CN" altLang="en-US" sz="2800" b="1" dirty="0"/>
              <a:t>我看飞鸟平展着翅翼</a:t>
            </a:r>
            <a:endParaRPr lang="zh-CN" altLang="en-US" sz="2800" b="1" dirty="0"/>
          </a:p>
          <a:p>
            <a:r>
              <a:rPr lang="zh-CN" altLang="en-US" sz="2800" b="1" dirty="0"/>
              <a:t>静静</a:t>
            </a:r>
            <a:r>
              <a:rPr lang="zh-CN" altLang="en-US" sz="2800" b="1" dirty="0" smtClean="0"/>
              <a:t>吸入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深远的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晴空</a:t>
            </a:r>
            <a:r>
              <a:rPr lang="zh-CN" altLang="en-US" sz="2800" b="1" dirty="0"/>
              <a:t>里，</a:t>
            </a:r>
            <a:endParaRPr lang="zh-CN" altLang="en-US" sz="2800" b="1" dirty="0"/>
          </a:p>
          <a:p>
            <a:r>
              <a:rPr lang="zh-CN" altLang="en-US" sz="2800" b="1" dirty="0"/>
              <a:t>我看</a:t>
            </a:r>
            <a:r>
              <a:rPr lang="zh-CN" altLang="en-US" sz="2800" b="1" dirty="0" smtClean="0"/>
              <a:t>流云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慢慢</a:t>
            </a:r>
            <a:r>
              <a:rPr lang="zh-CN" altLang="en-US" sz="2800" b="1" dirty="0"/>
              <a:t>地红晕</a:t>
            </a:r>
            <a:endParaRPr lang="zh-CN" altLang="en-US" sz="2800" b="1" dirty="0"/>
          </a:p>
          <a:p>
            <a:r>
              <a:rPr lang="zh-CN" altLang="en-US" sz="2800" b="1" dirty="0" smtClean="0"/>
              <a:t>无意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沉醉</a:t>
            </a:r>
            <a:r>
              <a:rPr lang="zh-CN" altLang="en-US" sz="2800" b="1" dirty="0"/>
              <a:t>了凝望它</a:t>
            </a:r>
            <a:r>
              <a:rPr lang="zh-CN" altLang="en-US" sz="2800" b="1" dirty="0" smtClean="0"/>
              <a:t>的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大地</a:t>
            </a:r>
            <a:r>
              <a:rPr lang="zh-CN" altLang="en-US" sz="2800" b="1" dirty="0"/>
              <a:t>。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zh-CN" altLang="en-US" sz="2800" b="1" dirty="0" smtClean="0"/>
              <a:t>哦，逝去的多少欢乐和忧戚，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我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枉然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在你的心胸里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描画！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哦！多少年来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你丰润的生命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永在寂静的谐奏里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勃发。</a:t>
            </a:r>
            <a:endParaRPr lang="zh-CN" altLang="en-US" sz="2800" b="1" dirty="0" smtClean="0"/>
          </a:p>
          <a:p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6147435" y="1249045"/>
            <a:ext cx="5895340" cy="612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也许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远古的哲人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怀着热望，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曾</a:t>
            </a:r>
            <a:r>
              <a:rPr lang="zh-CN" altLang="en-US" sz="2800" b="1" dirty="0"/>
              <a:t>向你舒</a:t>
            </a:r>
            <a:r>
              <a:rPr lang="zh-CN" altLang="en-US" sz="2800" b="1" dirty="0" smtClean="0"/>
              <a:t>出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咏赞</a:t>
            </a:r>
            <a:r>
              <a:rPr lang="zh-CN" altLang="en-US" sz="2800" b="1" dirty="0"/>
              <a:t>的叹息，</a:t>
            </a:r>
            <a:endParaRPr lang="zh-CN" altLang="en-US" sz="2800" b="1" dirty="0"/>
          </a:p>
          <a:p>
            <a:r>
              <a:rPr lang="zh-CN" altLang="en-US" sz="2800" b="1" dirty="0" smtClean="0"/>
              <a:t>如今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却</a:t>
            </a:r>
            <a:r>
              <a:rPr lang="zh-CN" altLang="en-US" sz="2800" b="1" dirty="0"/>
              <a:t>只见他生命的静流</a:t>
            </a:r>
            <a:endParaRPr lang="zh-CN" altLang="en-US" sz="2800" b="1" dirty="0"/>
          </a:p>
          <a:p>
            <a:r>
              <a:rPr lang="zh-CN" altLang="en-US" sz="2800" b="1" dirty="0"/>
              <a:t>随着季节的</a:t>
            </a:r>
            <a:r>
              <a:rPr lang="zh-CN" altLang="en-US" sz="2800" b="1" dirty="0" smtClean="0"/>
              <a:t>起伏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而</a:t>
            </a:r>
            <a:r>
              <a:rPr lang="zh-CN" altLang="en-US" sz="2800" b="1" dirty="0"/>
              <a:t>飘逸。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zh-CN" altLang="en-US" sz="2800" b="1" dirty="0"/>
              <a:t>去吧，去吧，哦生命的飞奔，</a:t>
            </a:r>
            <a:endParaRPr lang="zh-CN" altLang="en-US" sz="2800" b="1" dirty="0"/>
          </a:p>
          <a:p>
            <a:r>
              <a:rPr lang="zh-CN" altLang="en-US" sz="2800" b="1" dirty="0"/>
              <a:t>叫天</a:t>
            </a:r>
            <a:r>
              <a:rPr lang="zh-CN" altLang="en-US" sz="2800" b="1" dirty="0" smtClean="0"/>
              <a:t>风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挽</a:t>
            </a:r>
            <a:r>
              <a:rPr lang="zh-CN" altLang="en-US" sz="2800" b="1" dirty="0"/>
              <a:t>你坦荡地漫游，</a:t>
            </a:r>
            <a:endParaRPr lang="zh-CN" altLang="en-US" sz="2800" b="1" dirty="0"/>
          </a:p>
          <a:p>
            <a:r>
              <a:rPr lang="zh-CN" altLang="en-US" sz="2800" b="1" dirty="0"/>
              <a:t>像鸟的歌唱，云的流盼，树的摇曳；</a:t>
            </a:r>
            <a:endParaRPr lang="zh-CN" altLang="en-US" sz="2800" b="1" dirty="0"/>
          </a:p>
          <a:p>
            <a:r>
              <a:rPr lang="zh-CN" altLang="en-US" sz="2800" b="1" dirty="0"/>
              <a:t>哦，让我的</a:t>
            </a:r>
            <a:r>
              <a:rPr lang="zh-CN" altLang="en-US" sz="2800" b="1" dirty="0" smtClean="0"/>
              <a:t>呼吸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与</a:t>
            </a:r>
            <a:r>
              <a:rPr lang="zh-CN" altLang="en-US" sz="2800" b="1" dirty="0"/>
              <a:t>自然合流！</a:t>
            </a:r>
            <a:endParaRPr lang="zh-CN" altLang="en-US" sz="2800" b="1" dirty="0"/>
          </a:p>
          <a:p>
            <a:r>
              <a:rPr lang="zh-CN" altLang="en-US" sz="2800" b="1" dirty="0"/>
              <a:t>让欢笑和</a:t>
            </a:r>
            <a:r>
              <a:rPr lang="zh-CN" altLang="en-US" sz="2800" b="1" dirty="0" smtClean="0"/>
              <a:t>哀愁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洒</a:t>
            </a:r>
            <a:r>
              <a:rPr lang="zh-CN" altLang="en-US" sz="2800" b="1" dirty="0"/>
              <a:t>向我心里，</a:t>
            </a:r>
            <a:endParaRPr lang="zh-CN" altLang="en-US" sz="2800" b="1" dirty="0"/>
          </a:p>
          <a:p>
            <a:r>
              <a:rPr lang="zh-CN" altLang="en-US" sz="2800" b="1" dirty="0"/>
              <a:t>像</a:t>
            </a:r>
            <a:r>
              <a:rPr lang="zh-CN" altLang="en-US" sz="2800" b="1" dirty="0" smtClean="0"/>
              <a:t>季节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燃起花朵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又</a:t>
            </a:r>
            <a:r>
              <a:rPr lang="zh-CN" altLang="en-US" sz="2800" b="1" dirty="0"/>
              <a:t>把它吹熄。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en-US" altLang="zh-CN" sz="2800" b="1" dirty="0"/>
              <a:t>1938</a:t>
            </a:r>
            <a:r>
              <a:rPr lang="zh-CN" altLang="en-US" sz="2800" b="1" dirty="0"/>
              <a:t>年</a:t>
            </a:r>
            <a:r>
              <a:rPr lang="en-US" altLang="zh-CN" sz="2800" b="1" dirty="0"/>
              <a:t>6</a:t>
            </a:r>
            <a:r>
              <a:rPr lang="zh-CN" altLang="en-US" sz="2800" b="1" dirty="0"/>
              <a:t>月</a:t>
            </a:r>
            <a:endParaRPr lang="zh-CN" altLang="en-US" sz="2800" b="1" dirty="0"/>
          </a:p>
          <a:p>
            <a:endParaRPr lang="zh-CN" altLang="en-US" sz="2800" b="1" dirty="0"/>
          </a:p>
        </p:txBody>
      </p:sp>
      <p:sp>
        <p:nvSpPr>
          <p:cNvPr id="19" name="矩形 18"/>
          <p:cNvSpPr/>
          <p:nvPr/>
        </p:nvSpPr>
        <p:spPr>
          <a:xfrm>
            <a:off x="5296215" y="90488"/>
            <a:ext cx="2286000" cy="132207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Aft>
                <a:spcPts val="0"/>
              </a:spcAft>
            </a:pPr>
            <a:r>
              <a:rPr kumimoji="0" lang="zh-CN" altLang="zh-CN" sz="40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我 </a:t>
            </a:r>
            <a:r>
              <a:rPr kumimoji="0" lang="en-US" altLang="zh-CN" sz="40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    </a:t>
            </a:r>
            <a:r>
              <a:rPr kumimoji="0" lang="zh-CN" altLang="zh-CN" sz="40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看</a:t>
            </a:r>
            <a:endParaRPr lang="zh-CN" altLang="zh-CN" sz="4000" b="1" kern="100" dirty="0">
              <a:solidFill>
                <a:srgbClr val="FF0000"/>
              </a:solidFill>
              <a:latin typeface="Times New Roman" panose="02020603050405020304"/>
            </a:endParaRPr>
          </a:p>
          <a:p>
            <a:pPr lvl="0" algn="ctr">
              <a:spcAft>
                <a:spcPts val="0"/>
              </a:spcAft>
            </a:pPr>
            <a:r>
              <a:rPr kumimoji="0" lang="zh-CN" altLang="zh-CN" sz="40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/>
                <a:ea typeface="楷体_GB2312"/>
              </a:rPr>
              <a:t>穆旦</a:t>
            </a:r>
            <a:endParaRPr lang="zh-CN" altLang="zh-CN" sz="4000" b="1" kern="100" dirty="0">
              <a:solidFill>
                <a:srgbClr val="0033CC"/>
              </a:solidFill>
              <a:latin typeface="Times New Roman" panose="02020603050405020304"/>
            </a:endParaRPr>
          </a:p>
        </p:txBody>
      </p:sp>
      <p:sp>
        <p:nvSpPr>
          <p:cNvPr id="20" name="文本框 2"/>
          <p:cNvSpPr txBox="1">
            <a:spLocks noChangeArrowheads="1"/>
          </p:cNvSpPr>
          <p:nvPr/>
        </p:nvSpPr>
        <p:spPr bwMode="auto">
          <a:xfrm>
            <a:off x="8154035" y="6213475"/>
            <a:ext cx="3888740" cy="5219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读准字音，读出节奏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TextBox 4"/>
          <p:cNvSpPr txBox="1"/>
          <p:nvPr/>
        </p:nvSpPr>
        <p:spPr>
          <a:xfrm>
            <a:off x="80646" y="14394"/>
            <a:ext cx="3550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听读朗读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40005"/>
            <a:ext cx="12176760" cy="6778625"/>
          </a:xfrm>
          <a:prstGeom prst="rect">
            <a:avLst/>
          </a:prstGeom>
        </p:spPr>
      </p:pic>
      <p:sp>
        <p:nvSpPr>
          <p:cNvPr id="11267" name="TextBox 4"/>
          <p:cNvSpPr txBox="1"/>
          <p:nvPr/>
        </p:nvSpPr>
        <p:spPr>
          <a:xfrm>
            <a:off x="4165601" y="2133389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9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诗歌鉴赏</a:t>
            </a:r>
            <a:endParaRPr lang="zh-CN" altLang="en-US" sz="9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4"/>
          <p:cNvSpPr txBox="1"/>
          <p:nvPr/>
        </p:nvSpPr>
        <p:spPr>
          <a:xfrm>
            <a:off x="80646" y="14394"/>
            <a:ext cx="290703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265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赏析第一节</a:t>
            </a:r>
            <a:endParaRPr lang="zh-CN" altLang="en-US" sz="4265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5738919" y="246592"/>
            <a:ext cx="6129867" cy="28536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我看一阵向晚的春风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悄悄揉过丰润的青草，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我看它们低首又低首，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也许远水荡起了一片绿潮；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645" y="864870"/>
            <a:ext cx="557657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1</a:t>
            </a:r>
            <a:r>
              <a:rPr lang="zh-CN" altLang="en-US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、初</a:t>
            </a:r>
            <a:r>
              <a:rPr lang="zh-CN" altLang="zh-CN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读第一节</a:t>
            </a:r>
            <a:r>
              <a:rPr lang="en-US" altLang="zh-CN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,</a:t>
            </a:r>
            <a:r>
              <a:rPr lang="zh-CN" altLang="zh-CN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思考</a:t>
            </a:r>
            <a:r>
              <a:rPr lang="en-US" altLang="zh-CN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:</a:t>
            </a:r>
            <a:r>
              <a:rPr lang="zh-CN" altLang="zh-CN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第一节包含的意象有哪些</a:t>
            </a:r>
            <a:r>
              <a:rPr lang="en-US" altLang="zh-CN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?</a:t>
            </a:r>
            <a:r>
              <a:rPr lang="zh-CN" altLang="zh-CN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表现了春天大自然的哪些特点</a:t>
            </a:r>
            <a:r>
              <a:rPr lang="en-US" altLang="zh-CN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?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259080" y="3449320"/>
            <a:ext cx="11153775" cy="28613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4000" b="1" kern="100" dirty="0" smtClean="0">
                <a:latin typeface="Times New Roman" panose="02020603050405020304"/>
                <a:sym typeface="+mn-ea"/>
              </a:rPr>
              <a:t>明确</a:t>
            </a:r>
            <a:r>
              <a:rPr lang="en-US" altLang="zh-CN" sz="4000" b="1" kern="100" dirty="0" smtClean="0">
                <a:latin typeface="Times New Roman" panose="02020603050405020304"/>
                <a:sym typeface="+mn-ea"/>
              </a:rPr>
              <a:t>:</a:t>
            </a:r>
            <a:endParaRPr lang="en-US" altLang="zh-CN" sz="4000" b="1" kern="100" dirty="0" smtClean="0">
              <a:latin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40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春风、青草。</a:t>
            </a:r>
            <a:endParaRPr lang="en-US" altLang="zh-CN" sz="4000" b="1" kern="100" dirty="0" smtClean="0">
              <a:solidFill>
                <a:srgbClr val="0000FF"/>
              </a:solidFill>
              <a:latin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4000" b="1" kern="100" dirty="0" smtClean="0">
                <a:solidFill>
                  <a:srgbClr val="FF0000"/>
                </a:solidFill>
                <a:latin typeface="Times New Roman" panose="02020603050405020304"/>
                <a:sym typeface="+mn-ea"/>
              </a:rPr>
              <a:t>表现了大自然的勃勃生机和美丽生动。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4"/>
          <p:cNvSpPr txBox="1"/>
          <p:nvPr/>
        </p:nvSpPr>
        <p:spPr>
          <a:xfrm>
            <a:off x="80646" y="14394"/>
            <a:ext cx="290703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265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赏析第一节</a:t>
            </a:r>
            <a:endParaRPr lang="zh-CN" altLang="en-US" sz="4265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5738919" y="246592"/>
            <a:ext cx="6129867" cy="28536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我看一阵向晚的春风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悄悄揉过丰润的青草，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我看它们低首又低首，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也许远水荡起了一片绿潮；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645" y="864870"/>
            <a:ext cx="557657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2</a:t>
            </a:r>
            <a:r>
              <a:rPr lang="zh-CN" altLang="en-US" sz="3600" b="1" kern="100" dirty="0" smtClean="0">
                <a:solidFill>
                  <a:srgbClr val="0000FF"/>
                </a:solidFill>
                <a:latin typeface="Times New Roman" panose="02020603050405020304"/>
                <a:sym typeface="+mn-ea"/>
              </a:rPr>
              <a:t>、</a:t>
            </a: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sym typeface="+mn-ea"/>
              </a:rPr>
              <a:t>这一节采用了哪些修辞手法？有什么作用？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715010" y="4532630"/>
            <a:ext cx="11153775" cy="20300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just" fontAlgn="auto">
              <a:lnSpc>
                <a:spcPts val="5040"/>
              </a:lnSpc>
              <a:spcAft>
                <a:spcPts val="0"/>
              </a:spcAft>
            </a:pPr>
            <a:r>
              <a:rPr lang="en-US" altLang="zh-CN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   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也许远水荡起了一片绿潮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”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运用</a:t>
            </a:r>
            <a:r>
              <a:rPr lang="zh-CN" altLang="zh-CN" sz="32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比喻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的修辞手法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,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把草地比作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绿潮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”,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写出了绿草像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潮水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”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一样涌动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,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给人带来无限生机和活力。</a:t>
            </a:r>
            <a:endParaRPr lang="zh-CN" altLang="zh-CN" sz="32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Times New Roman" panose="02020603050405020304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5010" y="3456305"/>
            <a:ext cx="11153775" cy="10763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揉过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”“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低首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”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运用</a:t>
            </a:r>
            <a:r>
              <a:rPr lang="zh-CN" altLang="zh-CN" sz="32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拟人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的修辞手法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,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写出了春风吹过草地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,</a:t>
            </a:r>
            <a:r>
              <a:rPr lang="zh-CN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Times New Roman" panose="02020603050405020304"/>
                <a:sym typeface="+mn-ea"/>
              </a:rPr>
              <a:t>小草随风摇曳的情景。</a:t>
            </a:r>
            <a:endParaRPr lang="zh-CN" altLang="zh-CN" sz="32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TextBox 4"/>
          <p:cNvSpPr txBox="1"/>
          <p:nvPr/>
        </p:nvSpPr>
        <p:spPr>
          <a:xfrm>
            <a:off x="80646" y="14394"/>
            <a:ext cx="290703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265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赏析第一节</a:t>
            </a:r>
            <a:endParaRPr lang="zh-CN" altLang="en-US" sz="4265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7830" y="762635"/>
            <a:ext cx="11236325" cy="158623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、哪些是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实写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？哪些是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虚写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？写出了“风”怎样的特点？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4004733" y="1621367"/>
            <a:ext cx="7131051" cy="32435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我看一阵向晚的春风</a:t>
            </a:r>
            <a:endParaRPr kumimoji="0" lang="zh-CN" altLang="en-US" sz="42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悄悄揉过丰润的青草，</a:t>
            </a:r>
            <a:endParaRPr kumimoji="0" lang="zh-CN" altLang="en-US" sz="42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我看它们低首又低首，</a:t>
            </a:r>
            <a:endParaRPr kumimoji="0" lang="zh-CN" altLang="en-US" sz="42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也许远水荡起了一片绿潮；</a:t>
            </a:r>
            <a:endParaRPr kumimoji="0" lang="zh-CN" altLang="en-US" sz="42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左中括号 6"/>
          <p:cNvSpPr/>
          <p:nvPr/>
        </p:nvSpPr>
        <p:spPr>
          <a:xfrm>
            <a:off x="3901017" y="1974851"/>
            <a:ext cx="184151" cy="1073151"/>
          </a:xfrm>
          <a:prstGeom prst="leftBracket">
            <a:avLst>
              <a:gd name="adj" fmla="val 58333"/>
            </a:avLst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左中括号 13"/>
          <p:cNvSpPr/>
          <p:nvPr/>
        </p:nvSpPr>
        <p:spPr>
          <a:xfrm>
            <a:off x="3943351" y="3492500"/>
            <a:ext cx="182033" cy="1028700"/>
          </a:xfrm>
          <a:prstGeom prst="leftBracket">
            <a:avLst>
              <a:gd name="adj" fmla="val 58333"/>
            </a:avLst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6633" y="2199217"/>
            <a:ext cx="11366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FF"/>
                </a:solidFill>
                <a:latin typeface="Arial" panose="020B0604020202020204" pitchFamily="34" charset="0"/>
              </a:rPr>
              <a:t>实写</a:t>
            </a:r>
            <a:endParaRPr lang="zh-CN" altLang="en-US" sz="3735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41084" y="3695700"/>
            <a:ext cx="11366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FF"/>
                </a:solidFill>
                <a:latin typeface="Arial" panose="020B0604020202020204" pitchFamily="34" charset="0"/>
              </a:rPr>
              <a:t>虚写</a:t>
            </a:r>
            <a:endParaRPr lang="zh-CN" altLang="en-US" sz="3735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左弧形箭头 8"/>
          <p:cNvSpPr/>
          <p:nvPr/>
        </p:nvSpPr>
        <p:spPr>
          <a:xfrm>
            <a:off x="2266951" y="2480733"/>
            <a:ext cx="516467" cy="1684867"/>
          </a:xfrm>
          <a:prstGeom prst="curved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9336" y="2954444"/>
            <a:ext cx="1280583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Arial" panose="020B0604020202020204" pitchFamily="34" charset="0"/>
              </a:rPr>
              <a:t>联想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55333" y="5137151"/>
            <a:ext cx="7639051" cy="8299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凸显了“风”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柔和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的特点。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0" grpId="0"/>
      <p:bldP spid="12" grpId="0"/>
      <p:bldP spid="9" grpId="0" bldLvl="0" animBg="1"/>
      <p:bldP spid="15" grpId="0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645" y="601345"/>
            <a:ext cx="599821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 smtClean="0">
                <a:latin typeface="Times New Roman" panose="02020603050405020304"/>
              </a:rPr>
              <a:t>      1</a:t>
            </a:r>
            <a:r>
              <a:rPr lang="zh-CN" altLang="en-US" sz="3600" b="1" kern="100" dirty="0" smtClean="0">
                <a:latin typeface="Times New Roman" panose="02020603050405020304"/>
              </a:rPr>
              <a:t>、初</a:t>
            </a:r>
            <a:r>
              <a:rPr lang="zh-CN" altLang="zh-CN" sz="3600" b="1" kern="100" dirty="0" smtClean="0">
                <a:latin typeface="Times New Roman" panose="02020603050405020304"/>
              </a:rPr>
              <a:t>读第二节</a:t>
            </a:r>
            <a:r>
              <a:rPr lang="en-US" altLang="zh-CN" sz="3600" b="1" kern="100" dirty="0" smtClean="0">
                <a:latin typeface="Times New Roman" panose="02020603050405020304"/>
              </a:rPr>
              <a:t>,</a:t>
            </a:r>
            <a:r>
              <a:rPr lang="zh-CN" altLang="zh-CN" sz="3600" b="1" kern="100" dirty="0" smtClean="0">
                <a:latin typeface="Times New Roman" panose="02020603050405020304"/>
              </a:rPr>
              <a:t>思考</a:t>
            </a:r>
            <a:r>
              <a:rPr lang="en-US" altLang="zh-CN" sz="3600" b="1" kern="100" dirty="0" smtClean="0">
                <a:latin typeface="Times New Roman" panose="02020603050405020304"/>
              </a:rPr>
              <a:t>:</a:t>
            </a:r>
            <a:r>
              <a:rPr lang="zh-CN" altLang="zh-CN" sz="3600" b="1" kern="100" dirty="0" smtClean="0">
                <a:latin typeface="Times New Roman" panose="02020603050405020304"/>
              </a:rPr>
              <a:t>第二节紧承第一节哪个词语</a:t>
            </a:r>
            <a:r>
              <a:rPr lang="en-US" altLang="zh-CN" sz="3600" b="1" kern="100" dirty="0" smtClean="0">
                <a:latin typeface="Times New Roman" panose="02020603050405020304"/>
              </a:rPr>
              <a:t>?</a:t>
            </a:r>
            <a:r>
              <a:rPr lang="zh-CN" altLang="zh-CN" sz="3600" b="1" kern="100" dirty="0" smtClean="0">
                <a:latin typeface="Times New Roman" panose="02020603050405020304"/>
              </a:rPr>
              <a:t>第二节描写的意象有哪些</a:t>
            </a:r>
            <a:r>
              <a:rPr lang="en-US" altLang="zh-CN" sz="3600" b="1" kern="100" dirty="0" smtClean="0">
                <a:latin typeface="Times New Roman" panose="02020603050405020304"/>
              </a:rPr>
              <a:t>?</a:t>
            </a:r>
            <a:r>
              <a:rPr lang="zh-CN" altLang="zh-CN" sz="3600" b="1" kern="100" dirty="0" smtClean="0">
                <a:latin typeface="Times New Roman" panose="02020603050405020304"/>
              </a:rPr>
              <a:t>描绘了一幅怎样的画面</a:t>
            </a:r>
            <a:r>
              <a:rPr lang="en-US" altLang="zh-CN" sz="3600" b="1" kern="100" dirty="0" smtClean="0">
                <a:latin typeface="Times New Roman" panose="02020603050405020304"/>
              </a:rPr>
              <a:t>?</a:t>
            </a:r>
            <a:endParaRPr lang="zh-CN" altLang="zh-CN" sz="3600" b="1" kern="100" dirty="0" smtClean="0">
              <a:latin typeface="Times New Roman" panose="02020603050405020304"/>
            </a:endParaRPr>
          </a:p>
        </p:txBody>
      </p:sp>
      <p:sp>
        <p:nvSpPr>
          <p:cNvPr id="11267" name="TextBox 4"/>
          <p:cNvSpPr txBox="1"/>
          <p:nvPr/>
        </p:nvSpPr>
        <p:spPr>
          <a:xfrm>
            <a:off x="80646" y="14394"/>
            <a:ext cx="290703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265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赏析第二节</a:t>
            </a:r>
            <a:endParaRPr lang="zh-CN" altLang="en-US" sz="4265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070" y="3877945"/>
            <a:ext cx="11833860" cy="25844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3600" b="1" kern="100" dirty="0" smtClean="0">
                <a:solidFill>
                  <a:srgbClr val="FF0000"/>
                </a:solidFill>
                <a:latin typeface="Times New Roman" panose="02020603050405020304"/>
                <a:sym typeface="+mn-ea"/>
              </a:rPr>
              <a:t>紧承第一节的</a:t>
            </a:r>
            <a:r>
              <a:rPr lang="en-US" altLang="zh-CN" sz="3600" b="1" kern="100" dirty="0" smtClean="0">
                <a:solidFill>
                  <a:srgbClr val="FF0000"/>
                </a:solidFill>
                <a:latin typeface="Times New Roman" panose="02020603050405020304"/>
                <a:sym typeface="+mn-ea"/>
              </a:rPr>
              <a:t>“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Times New Roman" panose="02020603050405020304"/>
                <a:sym typeface="+mn-ea"/>
              </a:rPr>
              <a:t>向晚</a:t>
            </a:r>
            <a:r>
              <a:rPr lang="en-US" altLang="zh-CN" sz="3600" b="1" kern="100" dirty="0" smtClean="0">
                <a:solidFill>
                  <a:srgbClr val="FF0000"/>
                </a:solidFill>
                <a:latin typeface="Times New Roman" panose="02020603050405020304"/>
                <a:sym typeface="+mn-ea"/>
              </a:rPr>
              <a:t>”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Times New Roman" panose="02020603050405020304"/>
                <a:sym typeface="+mn-ea"/>
              </a:rPr>
              <a:t>。</a:t>
            </a:r>
            <a:endParaRPr lang="zh-CN" altLang="zh-CN" sz="3600" b="1" kern="100" dirty="0" smtClean="0">
              <a:solidFill>
                <a:srgbClr val="FF0000"/>
              </a:solidFill>
              <a:latin typeface="Times New Roman" panose="02020603050405020304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600" b="1" dirty="0" smtClean="0">
                <a:solidFill>
                  <a:srgbClr val="0000FF"/>
                </a:solidFill>
                <a:sym typeface="+mn-ea"/>
              </a:rPr>
              <a:t>意象</a:t>
            </a:r>
            <a:r>
              <a:rPr lang="en-US" altLang="zh-CN" sz="3600" b="1" dirty="0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dirty="0" smtClean="0">
                <a:solidFill>
                  <a:srgbClr val="0000FF"/>
                </a:solidFill>
                <a:sym typeface="+mn-ea"/>
              </a:rPr>
              <a:t>展翅的飞鸟、天边的流云和大地。 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600" b="1" dirty="0" smtClean="0">
                <a:solidFill>
                  <a:srgbClr val="0000FF"/>
                </a:solidFill>
                <a:sym typeface="+mn-ea"/>
              </a:rPr>
              <a:t>画面</a:t>
            </a:r>
            <a:r>
              <a:rPr lang="en-US" altLang="zh-CN" sz="3600" b="1" dirty="0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在黄昏时分</a:t>
            </a:r>
            <a:r>
              <a:rPr lang="en-US" altLang="zh-CN" sz="3600" b="1" dirty="0" smtClean="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鸟儿在深邃的天空中翱翔</a:t>
            </a:r>
            <a:r>
              <a:rPr lang="en-US" altLang="zh-CN" sz="3600" b="1" dirty="0" smtClean="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夕阳染红了天边 的流云</a:t>
            </a:r>
            <a:r>
              <a:rPr lang="en-US" altLang="zh-CN" sz="3600" b="1" dirty="0" smtClean="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彩霞铺满天空</a:t>
            </a:r>
            <a:r>
              <a:rPr lang="en-US" altLang="zh-CN" sz="3600" b="1" dirty="0" smtClean="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也映红了大地。</a:t>
            </a:r>
            <a:endParaRPr lang="zh-CN" altLang="en-US" sz="3600"/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6294120" y="359410"/>
            <a:ext cx="5718810" cy="28536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我看飞鸟平展着翅翼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静静吸入深远的晴空里，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我看流云慢慢地红晕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无意沉醉了凝望它的大地。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712384" y="1885951"/>
            <a:ext cx="6843184" cy="32435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我看飞鸟平展着翅翼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静静吸入深远的晴空里，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我看流云慢慢地红晕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无意沉醉了凝望它的大地。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7884" y="5285317"/>
            <a:ext cx="10329333" cy="6661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、这一节采用了哪些修辞手法？有什么作用？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9233" y="2730500"/>
            <a:ext cx="11366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FF"/>
                </a:solidFill>
                <a:latin typeface="Arial" panose="020B0604020202020204" pitchFamily="34" charset="0"/>
              </a:rPr>
              <a:t>拟人</a:t>
            </a:r>
            <a:endParaRPr lang="zh-CN" altLang="en-US" sz="3735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537633" y="3426884"/>
            <a:ext cx="6716184" cy="16933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839384" y="554567"/>
            <a:ext cx="7965017" cy="12414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将“鸟”静静地滑翔在晴空中的情状写得形象生动。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7226300" y="1818217"/>
            <a:ext cx="505884" cy="1623484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 flipV="1">
            <a:off x="641351" y="4986867"/>
            <a:ext cx="7304617" cy="2117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7874000" y="2103967"/>
            <a:ext cx="3748617" cy="2392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将流云与大地交相辉映的景象描写得美丽动人，令人沉醉。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7924800" y="4550833"/>
            <a:ext cx="427567" cy="438151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94267" y="4330700"/>
            <a:ext cx="11366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FF"/>
                </a:solidFill>
                <a:latin typeface="Arial" panose="020B0604020202020204" pitchFamily="34" charset="0"/>
              </a:rPr>
              <a:t>拟人</a:t>
            </a:r>
            <a:endParaRPr lang="zh-CN" altLang="en-US" sz="3735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916767" y="2702984"/>
            <a:ext cx="10668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885017" y="4237567"/>
            <a:ext cx="1240367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638800" y="3475567"/>
            <a:ext cx="1240367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56833" y="4267200"/>
            <a:ext cx="5122333" cy="700617"/>
            <a:chOff x="1363980" y="2956560"/>
            <a:chExt cx="3840480" cy="525780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1486178" y="2956560"/>
              <a:ext cx="3718282" cy="0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1363980" y="2964503"/>
              <a:ext cx="130132" cy="517837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67" name="TextBox 4"/>
          <p:cNvSpPr txBox="1"/>
          <p:nvPr/>
        </p:nvSpPr>
        <p:spPr>
          <a:xfrm>
            <a:off x="80646" y="14394"/>
            <a:ext cx="290703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265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赏析第二节</a:t>
            </a:r>
            <a:endParaRPr lang="zh-CN" altLang="en-US" sz="4265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/>
      <p:bldP spid="10" grpId="0"/>
      <p:bldP spid="23" grpId="0" bldLvl="0" animBg="1"/>
      <p:bldP spid="32" grpId="0" bldLvl="0" animBg="1"/>
      <p:bldP spid="35" grpId="0"/>
      <p:bldP spid="2" grpId="0" bldLvl="0" animBg="1"/>
      <p:bldP spid="21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9260" y="762635"/>
            <a:ext cx="512445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   </a:t>
            </a:r>
            <a:r>
              <a:rPr lang="zh-CN" altLang="en-US" sz="3600" b="1" dirty="0" smtClean="0"/>
              <a:t>初读第三节</a:t>
            </a:r>
            <a:r>
              <a:rPr lang="en-US" altLang="zh-CN" sz="3600" b="1" dirty="0" smtClean="0"/>
              <a:t>,</a:t>
            </a:r>
            <a:r>
              <a:rPr lang="zh-CN" altLang="en-US" sz="3600" b="1" dirty="0" smtClean="0"/>
              <a:t>这一节的“你”指什么？</a:t>
            </a:r>
            <a:endParaRPr lang="zh-CN" altLang="en-US" sz="3600" b="1" dirty="0" smtClean="0"/>
          </a:p>
          <a:p>
            <a:r>
              <a:rPr lang="zh-CN" altLang="en-US" sz="3600" b="1" dirty="0" smtClean="0"/>
              <a:t>     在作者笔下“大自然”和</a:t>
            </a:r>
            <a:r>
              <a:rPr lang="en-US" altLang="zh-CN" sz="3600" b="1" dirty="0" smtClean="0"/>
              <a:t>“</a:t>
            </a:r>
            <a:r>
              <a:rPr lang="zh-CN" altLang="en-US" sz="3600" b="1" dirty="0" smtClean="0"/>
              <a:t>万物</a:t>
            </a:r>
            <a:r>
              <a:rPr lang="en-US" altLang="zh-CN" sz="3600" b="1" dirty="0" smtClean="0"/>
              <a:t>”</a:t>
            </a:r>
            <a:r>
              <a:rPr lang="zh-CN" altLang="en-US" sz="3600" b="1" dirty="0" smtClean="0"/>
              <a:t>有什么特点</a:t>
            </a:r>
            <a:r>
              <a:rPr lang="en-US" altLang="zh-CN" sz="3600" b="1" dirty="0" smtClean="0"/>
              <a:t>?</a:t>
            </a:r>
            <a:endParaRPr lang="zh-CN" altLang="en-US" sz="3600" b="1" dirty="0"/>
          </a:p>
        </p:txBody>
      </p:sp>
      <p:sp>
        <p:nvSpPr>
          <p:cNvPr id="3" name="矩形 2"/>
          <p:cNvSpPr/>
          <p:nvPr/>
        </p:nvSpPr>
        <p:spPr>
          <a:xfrm>
            <a:off x="237490" y="3252470"/>
            <a:ext cx="7077075" cy="16916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eaLnBrk="0" fontAlgn="base" hangingPunct="0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    衬托出大自然的博大，</a:t>
            </a:r>
            <a:r>
              <a:rPr lang="zh-CN" altLang="en-US" sz="4000" b="1" dirty="0" smtClean="0">
                <a:solidFill>
                  <a:srgbClr val="FF0000"/>
                </a:solidFill>
                <a:latin typeface="Lucida Grande"/>
                <a:sym typeface="+mn-ea"/>
              </a:rPr>
              <a:t>充满生机和活力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与万物的丰润。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267" name="TextBox 4"/>
          <p:cNvSpPr txBox="1"/>
          <p:nvPr/>
        </p:nvSpPr>
        <p:spPr>
          <a:xfrm>
            <a:off x="80646" y="14394"/>
            <a:ext cx="290703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265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赏析第三节</a:t>
            </a:r>
            <a:endParaRPr lang="zh-CN" altLang="en-US" sz="4265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553922" y="92922"/>
            <a:ext cx="6589184" cy="28536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哦，逝去的多少欢乐和忧戚，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我枉然在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的心胸里描画！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哦！多少年来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丰润的生命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永在寂静的谐奏里勃发。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6" name="肘形连接符 5"/>
          <p:cNvCxnSpPr/>
          <p:nvPr/>
        </p:nvCxnSpPr>
        <p:spPr>
          <a:xfrm rot="5400000" flipV="1">
            <a:off x="7393782" y="1592739"/>
            <a:ext cx="2074862" cy="1244600"/>
          </a:xfrm>
          <a:prstGeom prst="bentConnector3">
            <a:avLst>
              <a:gd name="adj1" fmla="val 100076"/>
            </a:avLst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文本框 9218"/>
          <p:cNvSpPr txBox="1">
            <a:spLocks noChangeArrowheads="1"/>
          </p:cNvSpPr>
          <p:nvPr/>
        </p:nvSpPr>
        <p:spPr bwMode="auto">
          <a:xfrm>
            <a:off x="7461885" y="3427730"/>
            <a:ext cx="4572000" cy="19380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4BACC6"/>
              </a:buClr>
              <a:buFont typeface="Wingdings" panose="05000000000000000000" pitchFamily="2" charset="2"/>
              <a:buChar char=""/>
            </a:pPr>
            <a:r>
              <a:rPr lang="zh-CN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大自然</a:t>
            </a:r>
            <a:endParaRPr lang="zh-CN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4BACC6"/>
              </a:buClr>
              <a:buFont typeface="Wingdings" panose="05000000000000000000" pitchFamily="2" charset="2"/>
              <a:buChar char=""/>
            </a:pPr>
            <a:r>
              <a:rPr lang="zh-CN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充满生机的万物</a:t>
            </a:r>
            <a:endParaRPr lang="zh-CN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8" name="肘形连接符 7"/>
          <p:cNvCxnSpPr/>
          <p:nvPr/>
        </p:nvCxnSpPr>
        <p:spPr>
          <a:xfrm>
            <a:off x="7889240" y="1379220"/>
            <a:ext cx="2259330" cy="2080895"/>
          </a:xfrm>
          <a:prstGeom prst="bentConnector3">
            <a:avLst>
              <a:gd name="adj1" fmla="val 39853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270" y="762635"/>
            <a:ext cx="5405755" cy="212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latin typeface="Lucida Grande"/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  <a:latin typeface="Lucida Grande"/>
              </a:rPr>
              <a:t>、初读第四节，如何理解“远古的哲人怀着热望，曾向你舒出咏赞的叹息”？</a:t>
            </a:r>
            <a:endParaRPr lang="zh-CN" altLang="en-US" sz="3600" b="1" dirty="0" smtClean="0">
              <a:solidFill>
                <a:srgbClr val="0000FF"/>
              </a:solidFill>
              <a:latin typeface="Lucida Grande"/>
            </a:endParaRPr>
          </a:p>
          <a:p>
            <a:endParaRPr lang="zh-CN" altLang="en-US" sz="2400" b="1" i="0" dirty="0">
              <a:solidFill>
                <a:srgbClr val="FF0000"/>
              </a:solidFill>
              <a:latin typeface="Lucida Grande"/>
            </a:endParaRPr>
          </a:p>
        </p:txBody>
      </p:sp>
      <p:sp>
        <p:nvSpPr>
          <p:cNvPr id="11267" name="TextBox 4"/>
          <p:cNvSpPr txBox="1"/>
          <p:nvPr/>
        </p:nvSpPr>
        <p:spPr>
          <a:xfrm>
            <a:off x="80646" y="14394"/>
            <a:ext cx="290703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265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赏析第四节</a:t>
            </a:r>
            <a:endParaRPr lang="zh-CN" altLang="en-US" sz="4265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814907" y="95039"/>
            <a:ext cx="6129867" cy="28536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也许远古的哲人怀着热望，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曾向你舒出咏赞的叹息，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如今却只见他生命的静流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随着季节的起伏而飘逸。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985" y="2722245"/>
            <a:ext cx="5680710" cy="396938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600" b="1" dirty="0" smtClean="0">
                <a:solidFill>
                  <a:srgbClr val="0000FF"/>
                </a:solidFill>
                <a:latin typeface="Lucida Grande"/>
                <a:sym typeface="+mn-ea"/>
              </a:rPr>
              <a:t>明确：</a:t>
            </a:r>
            <a:endParaRPr lang="en-US" altLang="zh-CN" sz="3600" b="1" dirty="0" smtClean="0">
              <a:solidFill>
                <a:srgbClr val="0000FF"/>
              </a:solidFill>
              <a:latin typeface="Lucida Grande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Lucida Grande"/>
                <a:sym typeface="+mn-ea"/>
              </a:rPr>
              <a:t>    古往今来那些伟大的文学家、艺术家，怀着对大自然无比热爱的情感，用不同的艺术形式表达对大自然的热爱和赞美之情。例如诗歌、绘画。</a:t>
            </a:r>
            <a:endParaRPr lang="zh-CN" altLang="en-US" sz="3600"/>
          </a:p>
        </p:txBody>
      </p:sp>
      <p:pic>
        <p:nvPicPr>
          <p:cNvPr id="3" name="图片 2" descr="timg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86170" y="3123565"/>
            <a:ext cx="5757545" cy="356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" y="2030730"/>
            <a:ext cx="12132310" cy="4574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68960" y="1323975"/>
            <a:ext cx="10246360" cy="70675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x-none" altLang="zh-CN" sz="4000" b="1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明确</a:t>
            </a:r>
            <a:r>
              <a:rPr lang="x-none" altLang="zh-CN" sz="4000" b="1" kern="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：</a:t>
            </a:r>
            <a:r>
              <a:rPr lang="x-none" altLang="zh-CN" sz="4000" b="1" kern="1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说明季节的更替</a:t>
            </a:r>
            <a:r>
              <a:rPr lang="x-none" altLang="zh-CN" sz="4000" b="1" kern="1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ngLiU_HKSCS" panose="02020500000000000000" charset="-120"/>
                <a:cs typeface="Times New Roman" panose="02020603050405020304"/>
              </a:rPr>
              <a:t>，</a:t>
            </a:r>
            <a:r>
              <a:rPr lang="x-none" altLang="zh-CN" sz="4000" b="1" kern="1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时间流逝得快。</a:t>
            </a:r>
            <a:endParaRPr lang="zh-CN" altLang="zh-CN" sz="4000" b="1" kern="1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070" y="127635"/>
            <a:ext cx="119691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2</a:t>
            </a:r>
            <a:r>
              <a:rPr lang="zh-CN" altLang="en-US" sz="3600" b="1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、思考</a:t>
            </a:r>
            <a:r>
              <a:rPr lang="zh-CN" altLang="en-US" sz="3600" b="1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：“</a:t>
            </a:r>
            <a:r>
              <a:rPr lang="zh-CN" altLang="en-US" sz="3600" b="1" dirty="0" smtClean="0"/>
              <a:t>如今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/>
              <a:t>却只见他生命的静流，随着季节的起伏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600" b="1" dirty="0" smtClean="0"/>
              <a:t>而飘逸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”。“</a:t>
            </a:r>
            <a:r>
              <a:rPr lang="zh-CN" altLang="en-US" sz="3600" b="1" dirty="0" smtClean="0"/>
              <a:t> </a:t>
            </a:r>
            <a:r>
              <a:rPr lang="x-none" altLang="zh-CN" sz="3600" b="1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随着季节的起伏而飘逸</a:t>
            </a:r>
            <a:r>
              <a:rPr lang="x-none" altLang="zh-CN" sz="3600" b="1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x-none" altLang="zh-CN" sz="3600" b="1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说明了什么？</a:t>
            </a:r>
            <a:endParaRPr lang="zh-CN" altLang="zh-CN" sz="3600" b="1" kern="100" dirty="0">
              <a:solidFill>
                <a:srgbClr val="0000FF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" y="15240"/>
            <a:ext cx="12140565" cy="6828790"/>
          </a:xfrm>
          <a:prstGeom prst="rect">
            <a:avLst/>
          </a:prstGeom>
        </p:spPr>
      </p:pic>
      <p:sp>
        <p:nvSpPr>
          <p:cNvPr id="18433" name="文本框 13"/>
          <p:cNvSpPr txBox="1"/>
          <p:nvPr/>
        </p:nvSpPr>
        <p:spPr>
          <a:xfrm>
            <a:off x="14348884" y="2338917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434" name="文本框 14"/>
          <p:cNvSpPr txBox="1"/>
          <p:nvPr/>
        </p:nvSpPr>
        <p:spPr>
          <a:xfrm>
            <a:off x="14082184" y="4169833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645" y="937895"/>
            <a:ext cx="11997055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b="1" dirty="0">
                <a:solidFill>
                  <a:srgbClr val="0101FD"/>
                </a:solidFill>
                <a:latin typeface="Arial" panose="020B0604020202020204" pitchFamily="34" charset="0"/>
                <a:sym typeface="+mn-ea"/>
              </a:rPr>
              <a:t>他祖籍浙江海宁，系查氏大族</a:t>
            </a:r>
            <a:r>
              <a:rPr lang="en-US" altLang="zh-CN" sz="3600" b="1" dirty="0">
                <a:solidFill>
                  <a:srgbClr val="0101FD"/>
                </a:solidFill>
                <a:latin typeface="Arial" panose="020B0604020202020204" pitchFamily="34" charset="0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101FD"/>
                </a:solidFill>
                <a:latin typeface="Arial" panose="020B0604020202020204" pitchFamily="34" charset="0"/>
                <a:sym typeface="+mn-ea"/>
              </a:rPr>
              <a:t>唐宋以来巨族</a:t>
            </a:r>
            <a:endParaRPr lang="zh-CN" altLang="en-US" sz="3600" b="1" dirty="0">
              <a:solidFill>
                <a:srgbClr val="0101FD"/>
              </a:solidFill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3600" b="1">
                <a:solidFill>
                  <a:srgbClr val="0101FD"/>
                </a:solidFill>
              </a:rPr>
              <a:t>他是武侠界的翘楚。</a:t>
            </a:r>
            <a:endParaRPr lang="zh-CN" altLang="en-US" sz="3600" b="1">
              <a:solidFill>
                <a:srgbClr val="0101FD"/>
              </a:solidFill>
            </a:endParaRPr>
          </a:p>
          <a:p>
            <a:pPr algn="l"/>
            <a:r>
              <a:rPr lang="zh-CN" altLang="en-US" sz="3600" b="1">
                <a:solidFill>
                  <a:srgbClr val="0101FD"/>
                </a:solidFill>
                <a:sym typeface="+mn-ea"/>
              </a:rPr>
              <a:t>他的武侠小说，一共十五部，它们可以由这几句话描述："飞雪连天射白鹿，笑书神侠倚碧鸳。"</a:t>
            </a:r>
            <a:endParaRPr lang="zh-CN" altLang="en-US" sz="3600" b="1">
              <a:solidFill>
                <a:srgbClr val="0101FD"/>
              </a:solidFill>
              <a:sym typeface="+mn-ea"/>
            </a:endParaRPr>
          </a:p>
          <a:p>
            <a:pPr algn="l"/>
            <a:r>
              <a:rPr lang="zh-CN" altLang="zh-CN" sz="3600" b="1" kern="100" dirty="0" smtClean="0">
                <a:solidFill>
                  <a:srgbClr val="0101FD"/>
                </a:solidFill>
                <a:effectLst/>
                <a:latin typeface="宋体" panose="02010600030101010101" pitchFamily="2" charset="-122"/>
                <a:cs typeface="Times New Roman" panose="02020603050405020304"/>
                <a:sym typeface="+mn-ea"/>
              </a:rPr>
              <a:t>他就是</a:t>
            </a:r>
            <a:r>
              <a:rPr lang="zh-CN" altLang="zh-CN" sz="4800" b="1" kern="1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cs typeface="Times New Roman" panose="02020603050405020304"/>
                <a:sym typeface="+mn-ea"/>
              </a:rPr>
              <a:t>金庸</a:t>
            </a:r>
            <a:r>
              <a:rPr lang="zh-CN" altLang="zh-CN" sz="3600" b="1" kern="100" dirty="0" smtClean="0">
                <a:solidFill>
                  <a:srgbClr val="0101FD"/>
                </a:solidFill>
                <a:effectLst/>
                <a:latin typeface="宋体" panose="02010600030101010101" pitchFamily="2" charset="-122"/>
                <a:cs typeface="Times New Roman" panose="02020603050405020304"/>
                <a:sym typeface="+mn-ea"/>
              </a:rPr>
              <a:t>原名查良镛</a:t>
            </a:r>
            <a:endParaRPr lang="zh-CN" altLang="zh-CN" sz="3600" b="1" kern="100" dirty="0" smtClean="0">
              <a:solidFill>
                <a:srgbClr val="0101FD"/>
              </a:solidFill>
              <a:effectLst/>
              <a:latin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algn="l"/>
            <a:r>
              <a:rPr lang="zh-CN" altLang="zh-CN" sz="3600" b="1" kern="1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Times New Roman" panose="02020603050405020304"/>
                <a:sym typeface="+mn-ea"/>
              </a:rPr>
              <a:t>    今天我们要学的诗歌的作者穆旦与金庸颇有渊源。穆旦本名查良铮，与金庸是叔伯兄弟，都是“良”字辈，名字都带金字旁，而且二人在起笔名的时候有着惊人的相似，查良铮拆“查”字为木旦———穆旦；查良镛，拆“镛”为金庸。</a:t>
            </a:r>
            <a:endParaRPr lang="zh-CN" altLang="zh-CN" sz="3600" b="1" kern="100" dirty="0" smtClean="0">
              <a:solidFill>
                <a:srgbClr val="FF0000"/>
              </a:solidFill>
              <a:effectLst/>
              <a:latin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algn="l"/>
            <a:endParaRPr lang="zh-CN" altLang="zh-CN" sz="3600" b="1" kern="100" dirty="0" smtClean="0">
              <a:solidFill>
                <a:srgbClr val="0101FD"/>
              </a:solidFill>
              <a:effectLst/>
              <a:latin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11267" name="TextBox 4"/>
          <p:cNvSpPr txBox="1"/>
          <p:nvPr/>
        </p:nvSpPr>
        <p:spPr>
          <a:xfrm>
            <a:off x="80646" y="14394"/>
            <a:ext cx="523494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猜猜他是谁？</a:t>
            </a:r>
            <a:endParaRPr lang="zh-CN" altLang="zh-CN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645" y="762635"/>
            <a:ext cx="398716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latin typeface="Lucida Grande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Lucida Grande"/>
              </a:rPr>
              <a:t>初读第五节，思考：作者在这里因自然的激发而生出怎样的愿望？是通过哪些词语体现出来的？</a:t>
            </a:r>
            <a:endParaRPr lang="zh-CN" altLang="en-US" sz="2400" b="1" dirty="0" smtClean="0">
              <a:solidFill>
                <a:srgbClr val="0000FF"/>
              </a:solidFill>
              <a:latin typeface="Lucida Grande"/>
            </a:endParaRPr>
          </a:p>
          <a:p>
            <a:endParaRPr lang="zh-CN" altLang="en-US" sz="2400" b="1" i="0" dirty="0">
              <a:solidFill>
                <a:srgbClr val="FF0000"/>
              </a:solidFill>
              <a:latin typeface="Lucida Grande"/>
            </a:endParaRPr>
          </a:p>
        </p:txBody>
      </p:sp>
      <p:sp>
        <p:nvSpPr>
          <p:cNvPr id="11267" name="TextBox 4"/>
          <p:cNvSpPr txBox="1"/>
          <p:nvPr/>
        </p:nvSpPr>
        <p:spPr>
          <a:xfrm>
            <a:off x="80646" y="14394"/>
            <a:ext cx="290703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265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赏析第五节</a:t>
            </a:r>
            <a:endParaRPr lang="zh-CN" altLang="en-US" sz="4265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068657" y="116841"/>
            <a:ext cx="8009467" cy="423481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去吧，去吧，哦生命的飞奔，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叫天风挽你坦荡地漫游，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像鸟的歌唱，云的流盼，树的摇曳；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哦，让我的呼吸与自然合流！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让欢笑和哀愁洒向我心里，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像季节燃起花朵又把它吹熄。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35" y="4547235"/>
            <a:ext cx="12140565" cy="18148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4000" b="1" dirty="0" smtClean="0">
                <a:solidFill>
                  <a:srgbClr val="0000FF"/>
                </a:solidFill>
                <a:latin typeface="Lucida Grande"/>
                <a:sym typeface="+mn-ea"/>
              </a:rPr>
              <a:t> </a:t>
            </a:r>
            <a:r>
              <a:rPr lang="zh-CN" altLang="en-US" sz="3600" b="1" dirty="0" smtClean="0">
                <a:solidFill>
                  <a:srgbClr val="0000FF"/>
                </a:solidFill>
                <a:latin typeface="Lucida Grande"/>
                <a:sym typeface="+mn-ea"/>
              </a:rPr>
              <a:t>明确：</a:t>
            </a:r>
            <a:r>
              <a:rPr lang="zh-CN" altLang="en-US" sz="3600" b="1" dirty="0" smtClean="0">
                <a:solidFill>
                  <a:srgbClr val="FF0000"/>
                </a:solidFill>
                <a:latin typeface="Lucida Grande"/>
                <a:sym typeface="+mn-ea"/>
              </a:rPr>
              <a:t>愿望：和大自然融为一体，自由自在、愉快地生活。</a:t>
            </a:r>
            <a:endParaRPr lang="en-US" altLang="zh-CN" sz="3600" b="1" dirty="0" smtClean="0">
              <a:solidFill>
                <a:srgbClr val="FF0000"/>
              </a:solidFill>
              <a:latin typeface="Lucida Grande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Lucida Grande"/>
                <a:sym typeface="+mn-ea"/>
              </a:rPr>
              <a:t> 通过</a:t>
            </a:r>
            <a:r>
              <a:rPr lang="zh-CN" altLang="en-US" sz="3600" b="1" dirty="0" smtClean="0">
                <a:solidFill>
                  <a:srgbClr val="0000FF"/>
                </a:solidFill>
                <a:latin typeface="Lucida Grande"/>
                <a:sym typeface="+mn-ea"/>
              </a:rPr>
              <a:t>“飞奔”“坦荡地漫游”“歌唱”“流盼”“摇曳”</a:t>
            </a:r>
            <a:r>
              <a:rPr lang="zh-CN" altLang="en-US" sz="3600" b="1" dirty="0" smtClean="0">
                <a:solidFill>
                  <a:srgbClr val="FF0000"/>
                </a:solidFill>
                <a:latin typeface="Lucida Grande"/>
                <a:sym typeface="+mn-ea"/>
              </a:rPr>
              <a:t>表现出来。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0685" y="1071880"/>
            <a:ext cx="5467985" cy="5344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66700" algn="just" fontAlgn="auto">
              <a:lnSpc>
                <a:spcPts val="5120"/>
              </a:lnSpc>
              <a:spcAft>
                <a:spcPts val="0"/>
              </a:spcAft>
            </a:pPr>
            <a:r>
              <a:rPr lang="x-none" altLang="zh-CN" sz="3600" b="1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明确：</a:t>
            </a:r>
            <a:r>
              <a:rPr lang="x-none" altLang="zh-CN" sz="3600" b="1" kern="100" dirty="0" smtClean="0">
                <a:latin typeface="Times New Roman" panose="02020603050405020304"/>
                <a:cs typeface="Times New Roman" panose="02020603050405020304"/>
              </a:rPr>
              <a:t>诗人写这首诗时是抗战的第二年</a:t>
            </a:r>
            <a:r>
              <a:rPr lang="zh-CN" altLang="en-US" sz="3600" b="1" kern="100" dirty="0" smtClean="0">
                <a:latin typeface="Times New Roman" panose="02020603050405020304"/>
                <a:cs typeface="Times New Roman" panose="02020603050405020304"/>
              </a:rPr>
              <a:t>（</a:t>
            </a:r>
            <a:r>
              <a:rPr lang="zh-CN" altLang="zh-CN" sz="36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1938年</a:t>
            </a:r>
            <a:r>
              <a:rPr lang="zh-CN" altLang="en-US" sz="3600" b="1" kern="100" dirty="0" smtClean="0">
                <a:latin typeface="Times New Roman" panose="02020603050405020304"/>
                <a:cs typeface="Times New Roman" panose="02020603050405020304"/>
              </a:rPr>
              <a:t>）</a:t>
            </a:r>
            <a:r>
              <a:rPr lang="zh-CN" altLang="zh-CN" sz="36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，日本帝国主义已全面侵华，中华民族陷入</a:t>
            </a:r>
            <a:r>
              <a:rPr lang="zh-CN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民族危急</a:t>
            </a:r>
            <a:r>
              <a:rPr lang="zh-CN" altLang="zh-CN" sz="36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，诗人</a:t>
            </a:r>
            <a:r>
              <a:rPr lang="zh-CN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心中</a:t>
            </a:r>
            <a:r>
              <a:rPr lang="zh-CN" altLang="zh-CN" sz="36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充满着对祖国的</a:t>
            </a:r>
            <a:r>
              <a:rPr lang="zh-CN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忧虑</a:t>
            </a:r>
            <a:r>
              <a:rPr lang="zh-CN" altLang="zh-CN" sz="36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。 </a:t>
            </a:r>
            <a:r>
              <a:rPr lang="x-none" altLang="zh-CN" sz="3600" b="1" kern="100" dirty="0" smtClean="0">
                <a:latin typeface="MingLiU_HKSCS" panose="02020500000000000000" charset="-120"/>
                <a:cs typeface="Times New Roman" panose="02020603050405020304"/>
              </a:rPr>
              <a:t>，</a:t>
            </a:r>
            <a:r>
              <a:rPr lang="x-none" altLang="zh-CN" sz="3600" b="1" kern="100" dirty="0">
                <a:latin typeface="Times New Roman" panose="02020603050405020304"/>
                <a:cs typeface="Times New Roman" panose="02020603050405020304"/>
              </a:rPr>
              <a:t>他</a:t>
            </a:r>
            <a:r>
              <a:rPr lang="x-none" altLang="zh-CN" sz="3600" b="1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愿</a:t>
            </a:r>
            <a:r>
              <a:rPr lang="x-none" altLang="zh-CN" sz="3600" b="1" kern="100" dirty="0">
                <a:latin typeface="Times New Roman" panose="02020603050405020304"/>
                <a:cs typeface="Times New Roman" panose="02020603050405020304"/>
              </a:rPr>
              <a:t>中国大地只有鸟语花香</a:t>
            </a:r>
            <a:r>
              <a:rPr lang="x-none" altLang="zh-CN" sz="3600" b="1" kern="100" dirty="0">
                <a:latin typeface="MingLiU_HKSCS" panose="02020500000000000000" charset="-120"/>
                <a:cs typeface="Times New Roman" panose="02020603050405020304"/>
              </a:rPr>
              <a:t>，</a:t>
            </a:r>
            <a:r>
              <a:rPr lang="x-none" altLang="zh-CN" sz="3600" b="1" kern="100" dirty="0">
                <a:latin typeface="Times New Roman" panose="02020603050405020304"/>
                <a:cs typeface="Times New Roman" panose="02020603050405020304"/>
              </a:rPr>
              <a:t>生机勃发</a:t>
            </a:r>
            <a:r>
              <a:rPr lang="x-none" altLang="zh-CN" sz="3600" b="1" kern="100" dirty="0">
                <a:latin typeface="MingLiU_HKSCS" panose="02020500000000000000" charset="-120"/>
                <a:cs typeface="Times New Roman" panose="02020603050405020304"/>
              </a:rPr>
              <a:t>，</a:t>
            </a:r>
            <a:r>
              <a:rPr lang="x-none" altLang="zh-CN" sz="3600" b="1" kern="100" dirty="0">
                <a:latin typeface="Times New Roman" panose="02020603050405020304"/>
                <a:cs typeface="Times New Roman" panose="02020603050405020304"/>
              </a:rPr>
              <a:t>远离战争。</a:t>
            </a:r>
            <a:endParaRPr lang="zh-CN" altLang="zh-CN" sz="3600" b="1" kern="100" dirty="0">
              <a:effectLst/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719" y="178450"/>
            <a:ext cx="8064896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4000" b="1" kern="100" dirty="0" smtClean="0">
                <a:effectLst/>
                <a:latin typeface="宋体" panose="02010600030101010101" pitchFamily="2" charset="-122"/>
                <a:cs typeface="Times New Roman" panose="02020603050405020304"/>
              </a:rPr>
              <a:t>2</a:t>
            </a:r>
            <a:r>
              <a:rPr lang="zh-CN" altLang="en-US" sz="4000" b="1" kern="100" dirty="0" smtClean="0">
                <a:effectLst/>
                <a:latin typeface="宋体" panose="02010600030101010101" pitchFamily="2" charset="-122"/>
                <a:cs typeface="Times New Roman" panose="02020603050405020304"/>
              </a:rPr>
              <a:t>、诗人为什么会有这样的愿望？</a:t>
            </a:r>
            <a:endParaRPr lang="zh-CN" altLang="zh-CN" sz="4000" b="1" kern="100" dirty="0">
              <a:effectLst/>
              <a:latin typeface="宋体" panose="02010600030101010101" pitchFamily="2" charset="-122"/>
              <a:cs typeface="Times New Roman" panose="02020603050405020304"/>
            </a:endParaRPr>
          </a:p>
        </p:txBody>
      </p:sp>
      <p:pic>
        <p:nvPicPr>
          <p:cNvPr id="4" name="图片 3" descr="timg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6480" y="885190"/>
            <a:ext cx="5719445" cy="569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778722" y="1583055"/>
            <a:ext cx="3285067" cy="36918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101FD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lang="zh-CN" altLang="en-US" sz="3600" b="1" dirty="0" smtClean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提问：</a:t>
            </a:r>
            <a:r>
              <a:rPr lang="zh-CN" altLang="en-US" sz="3600" b="1" dirty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从诗人所表达的内容上看，前两节与后三节主要写了什么？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2" name="矩形 34"/>
          <p:cNvSpPr>
            <a:spLocks noChangeArrowheads="1"/>
          </p:cNvSpPr>
          <p:nvPr/>
        </p:nvSpPr>
        <p:spPr bwMode="auto">
          <a:xfrm>
            <a:off x="7632912" y="326813"/>
            <a:ext cx="3865033" cy="34150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kern="100" dirty="0" smtClean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3600" b="1" kern="100" dirty="0" smtClean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、在反复阅读的基础上，你知道诗人在</a:t>
            </a:r>
            <a:r>
              <a:rPr lang="zh-CN" altLang="zh-CN" sz="3600" b="1" kern="100" dirty="0" smtClean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看</a:t>
            </a:r>
            <a:r>
              <a:rPr lang="zh-CN" altLang="zh-CN" sz="3600" b="1" kern="100" dirty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什么</a:t>
            </a:r>
            <a:r>
              <a:rPr lang="zh-CN" altLang="zh-CN" sz="3600" b="1" kern="100" dirty="0" smtClean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r>
              <a:rPr lang="zh-CN" altLang="en-US" sz="3600" b="1" kern="100" dirty="0" smtClean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在思考</a:t>
            </a:r>
            <a:r>
              <a:rPr lang="zh-CN" altLang="zh-CN" sz="3600" b="1" kern="100" dirty="0" smtClean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什</a:t>
            </a:r>
            <a:r>
              <a:rPr lang="zh-CN" altLang="zh-CN" sz="3600" b="1" kern="100" dirty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么？</a:t>
            </a:r>
            <a:endParaRPr kumimoji="0" lang="zh-CN" altLang="zh-CN" sz="3600" b="1" i="0" u="none" strike="noStrike" kern="100" cap="none" spc="0" normalizeH="0" baseline="0" noProof="0" dirty="0">
              <a:ln>
                <a:noFill/>
              </a:ln>
              <a:solidFill>
                <a:srgbClr val="0101FD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119717" y="2766484"/>
            <a:ext cx="3026833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4165600" y="2777067"/>
            <a:ext cx="749300" cy="491067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7651751" y="1784351"/>
            <a:ext cx="3259667" cy="21167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6864351" y="1784351"/>
            <a:ext cx="768351" cy="1132417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7651750" y="4238520"/>
            <a:ext cx="4097867" cy="240728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lvl="0" fontAlgn="auto">
              <a:lnSpc>
                <a:spcPts val="6020"/>
              </a:lnSpc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101F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3600" b="1" dirty="0" smtClean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作者通过本诗要表达怎样的</a:t>
            </a:r>
            <a:r>
              <a:rPr lang="zh-CN" altLang="en-US" sz="3600" b="1" dirty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思想感情。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101FD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7747000" y="4455584"/>
            <a:ext cx="3164417" cy="29633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061200" y="4015317"/>
            <a:ext cx="660400" cy="465667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云形 80"/>
          <p:cNvSpPr/>
          <p:nvPr/>
        </p:nvSpPr>
        <p:spPr>
          <a:xfrm>
            <a:off x="4434119" y="2917035"/>
            <a:ext cx="2921128" cy="1717091"/>
          </a:xfrm>
          <a:prstGeom prst="cloud">
            <a:avLst/>
          </a:prstGeom>
          <a:blipFill dpi="0" rotWithShape="1">
            <a:blip r:embed="rId1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637617" y="3189817"/>
            <a:ext cx="2455333" cy="9372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思考讨论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267" name="TextBox 4"/>
          <p:cNvSpPr txBox="1"/>
          <p:nvPr/>
        </p:nvSpPr>
        <p:spPr>
          <a:xfrm>
            <a:off x="80646" y="14394"/>
            <a:ext cx="3550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bldLvl="0" animBg="1"/>
      <p:bldP spid="72" grpId="0" bldLvl="0" animBg="1"/>
      <p:bldP spid="30" grpId="0" bldLvl="0" animBg="1"/>
      <p:bldP spid="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05" y="2078355"/>
            <a:ext cx="5111750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我看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一阵</a:t>
            </a:r>
            <a:r>
              <a:rPr lang="zh-CN" altLang="en-US" sz="2800" b="1" dirty="0"/>
              <a:t>向晚的春风</a:t>
            </a:r>
            <a:endParaRPr lang="zh-CN" altLang="en-US" sz="2800" b="1" dirty="0"/>
          </a:p>
          <a:p>
            <a:r>
              <a:rPr lang="zh-CN" altLang="en-US" sz="2800" b="1" dirty="0" smtClean="0"/>
              <a:t>悄悄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揉</a:t>
            </a:r>
            <a:r>
              <a:rPr lang="zh-CN" altLang="en-US" sz="2800" b="1" dirty="0"/>
              <a:t>过丰润的青草，</a:t>
            </a:r>
            <a:endParaRPr lang="zh-CN" altLang="en-US" sz="2800" b="1" dirty="0"/>
          </a:p>
          <a:p>
            <a:r>
              <a:rPr lang="zh-CN" altLang="en-US" sz="2800" b="1" dirty="0"/>
              <a:t>我看</a:t>
            </a:r>
            <a:r>
              <a:rPr lang="zh-CN" altLang="en-US" sz="2800" b="1" dirty="0" smtClean="0"/>
              <a:t>它们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低首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又</a:t>
            </a:r>
            <a:r>
              <a:rPr lang="zh-CN" altLang="en-US" sz="2800" b="1" dirty="0"/>
              <a:t>低首，</a:t>
            </a:r>
            <a:endParaRPr lang="zh-CN" altLang="en-US" sz="2800" b="1" dirty="0"/>
          </a:p>
          <a:p>
            <a:r>
              <a:rPr lang="zh-CN" altLang="en-US" sz="2800" b="1" dirty="0"/>
              <a:t>也许远水荡起了一</a:t>
            </a:r>
            <a:r>
              <a:rPr lang="zh-CN" altLang="en-US" sz="2800" b="1" dirty="0" smtClean="0"/>
              <a:t>片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zh-CN" altLang="en-US" sz="2800" b="1" dirty="0" smtClean="0"/>
              <a:t>绿</a:t>
            </a:r>
            <a:r>
              <a:rPr lang="zh-CN" altLang="en-US" sz="2800" b="1" dirty="0"/>
              <a:t>潮；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zh-CN" altLang="en-US" sz="2800" b="1" dirty="0"/>
              <a:t>我看飞鸟平展着翅翼</a:t>
            </a:r>
            <a:endParaRPr lang="zh-CN" altLang="en-US" sz="2800" b="1" dirty="0"/>
          </a:p>
          <a:p>
            <a:r>
              <a:rPr lang="zh-CN" altLang="en-US" sz="2800" b="1" dirty="0"/>
              <a:t>静静</a:t>
            </a:r>
            <a:r>
              <a:rPr lang="zh-CN" altLang="en-US" sz="2800" b="1" dirty="0" smtClean="0"/>
              <a:t>吸入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深远的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晴空</a:t>
            </a:r>
            <a:r>
              <a:rPr lang="zh-CN" altLang="en-US" sz="2800" b="1" dirty="0"/>
              <a:t>里，</a:t>
            </a:r>
            <a:endParaRPr lang="zh-CN" altLang="en-US" sz="2800" b="1" dirty="0"/>
          </a:p>
          <a:p>
            <a:r>
              <a:rPr lang="zh-CN" altLang="en-US" sz="2800" b="1" dirty="0"/>
              <a:t>我看</a:t>
            </a:r>
            <a:r>
              <a:rPr lang="zh-CN" altLang="en-US" sz="2800" b="1" dirty="0" smtClean="0"/>
              <a:t>流云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慢慢</a:t>
            </a:r>
            <a:r>
              <a:rPr lang="zh-CN" altLang="en-US" sz="2800" b="1" dirty="0"/>
              <a:t>地红晕</a:t>
            </a:r>
            <a:endParaRPr lang="zh-CN" altLang="en-US" sz="2800" b="1" dirty="0"/>
          </a:p>
          <a:p>
            <a:r>
              <a:rPr lang="zh-CN" altLang="en-US" sz="2800" b="1" dirty="0" smtClean="0"/>
              <a:t>无意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沉醉</a:t>
            </a:r>
            <a:r>
              <a:rPr lang="zh-CN" altLang="en-US" sz="2800" b="1" dirty="0"/>
              <a:t>了凝望它</a:t>
            </a:r>
            <a:r>
              <a:rPr lang="zh-CN" altLang="en-US" sz="2800" b="1" dirty="0" smtClean="0"/>
              <a:t>的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大地</a:t>
            </a:r>
            <a:r>
              <a:rPr lang="zh-CN" altLang="en-US" sz="2800" b="1" dirty="0"/>
              <a:t>。</a:t>
            </a:r>
            <a:endParaRPr lang="zh-CN" altLang="en-US" sz="28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5339715" y="-76200"/>
            <a:ext cx="5895340" cy="6985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ym typeface="+mn-ea"/>
              </a:rPr>
              <a:t>哦，逝去的多少欢乐和忧戚，</a:t>
            </a:r>
            <a:endParaRPr lang="zh-CN" altLang="en-US" sz="2800" b="1" dirty="0" smtClean="0"/>
          </a:p>
          <a:p>
            <a:r>
              <a:rPr lang="zh-CN" altLang="en-US" sz="2800" b="1" dirty="0" smtClean="0">
                <a:sym typeface="+mn-ea"/>
              </a:rPr>
              <a:t>我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dirty="0" smtClean="0">
                <a:sym typeface="+mn-ea"/>
              </a:rPr>
              <a:t>枉然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dirty="0" smtClean="0">
                <a:sym typeface="+mn-ea"/>
              </a:rPr>
              <a:t>在你的心胸里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dirty="0" smtClean="0">
                <a:sym typeface="+mn-ea"/>
              </a:rPr>
              <a:t>描画！</a:t>
            </a:r>
            <a:endParaRPr lang="zh-CN" altLang="en-US" sz="2800" b="1" dirty="0" smtClean="0"/>
          </a:p>
          <a:p>
            <a:r>
              <a:rPr lang="zh-CN" altLang="en-US" sz="2800" b="1" dirty="0" smtClean="0">
                <a:sym typeface="+mn-ea"/>
              </a:rPr>
              <a:t>哦！多少年来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dirty="0" smtClean="0">
                <a:sym typeface="+mn-ea"/>
              </a:rPr>
              <a:t>你丰润的生命</a:t>
            </a:r>
            <a:endParaRPr lang="zh-CN" altLang="en-US" sz="2800" b="1" dirty="0" smtClean="0"/>
          </a:p>
          <a:p>
            <a:r>
              <a:rPr lang="zh-CN" altLang="en-US" sz="2800" b="1" dirty="0" smtClean="0">
                <a:sym typeface="+mn-ea"/>
              </a:rPr>
              <a:t>永在寂静的谐奏里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dirty="0" smtClean="0">
                <a:sym typeface="+mn-ea"/>
              </a:rPr>
              <a:t>勃发。</a:t>
            </a:r>
            <a:endParaRPr lang="zh-CN" altLang="en-US" sz="2800" b="1" dirty="0" smtClean="0"/>
          </a:p>
          <a:p>
            <a:endParaRPr lang="zh-CN" altLang="en-US" sz="2800" b="1" dirty="0" smtClean="0"/>
          </a:p>
          <a:p>
            <a:r>
              <a:rPr lang="zh-CN" altLang="en-US" sz="2800" b="1" dirty="0" smtClean="0"/>
              <a:t>也许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远古的哲人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怀着热望，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曾</a:t>
            </a:r>
            <a:r>
              <a:rPr lang="zh-CN" altLang="en-US" sz="2800" b="1" dirty="0"/>
              <a:t>向你舒</a:t>
            </a:r>
            <a:r>
              <a:rPr lang="zh-CN" altLang="en-US" sz="2800" b="1" dirty="0" smtClean="0"/>
              <a:t>出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咏赞</a:t>
            </a:r>
            <a:r>
              <a:rPr lang="zh-CN" altLang="en-US" sz="2800" b="1" dirty="0"/>
              <a:t>的叹息，</a:t>
            </a:r>
            <a:endParaRPr lang="zh-CN" altLang="en-US" sz="2800" b="1" dirty="0"/>
          </a:p>
          <a:p>
            <a:r>
              <a:rPr lang="zh-CN" altLang="en-US" sz="2800" b="1" dirty="0" smtClean="0"/>
              <a:t>如今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却</a:t>
            </a:r>
            <a:r>
              <a:rPr lang="zh-CN" altLang="en-US" sz="2800" b="1" dirty="0"/>
              <a:t>只见他生命的静流</a:t>
            </a:r>
            <a:endParaRPr lang="zh-CN" altLang="en-US" sz="2800" b="1" dirty="0"/>
          </a:p>
          <a:p>
            <a:r>
              <a:rPr lang="zh-CN" altLang="en-US" sz="2800" b="1" dirty="0"/>
              <a:t>随着季节的</a:t>
            </a:r>
            <a:r>
              <a:rPr lang="zh-CN" altLang="en-US" sz="2800" b="1" dirty="0" smtClean="0"/>
              <a:t>起伏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而</a:t>
            </a:r>
            <a:r>
              <a:rPr lang="zh-CN" altLang="en-US" sz="2800" b="1" dirty="0"/>
              <a:t>飘逸。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zh-CN" altLang="en-US" sz="2800" b="1" dirty="0"/>
              <a:t>去吧，去吧，哦生命的飞奔，</a:t>
            </a:r>
            <a:endParaRPr lang="zh-CN" altLang="en-US" sz="2800" b="1" dirty="0"/>
          </a:p>
          <a:p>
            <a:r>
              <a:rPr lang="zh-CN" altLang="en-US" sz="2800" b="1" dirty="0"/>
              <a:t>叫天</a:t>
            </a:r>
            <a:r>
              <a:rPr lang="zh-CN" altLang="en-US" sz="2800" b="1" dirty="0" smtClean="0"/>
              <a:t>风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挽</a:t>
            </a:r>
            <a:r>
              <a:rPr lang="zh-CN" altLang="en-US" sz="2800" b="1" dirty="0"/>
              <a:t>你坦荡地漫游，</a:t>
            </a:r>
            <a:endParaRPr lang="zh-CN" altLang="en-US" sz="2800" b="1" dirty="0"/>
          </a:p>
          <a:p>
            <a:r>
              <a:rPr lang="zh-CN" altLang="en-US" sz="2800" b="1" dirty="0"/>
              <a:t>像鸟的歌唱，云的流盼，树的摇曳；</a:t>
            </a:r>
            <a:endParaRPr lang="zh-CN" altLang="en-US" sz="2800" b="1" dirty="0"/>
          </a:p>
          <a:p>
            <a:r>
              <a:rPr lang="zh-CN" altLang="en-US" sz="2800" b="1" dirty="0"/>
              <a:t>哦，让我的</a:t>
            </a:r>
            <a:r>
              <a:rPr lang="zh-CN" altLang="en-US" sz="2800" b="1" dirty="0" smtClean="0"/>
              <a:t>呼吸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与</a:t>
            </a:r>
            <a:r>
              <a:rPr lang="zh-CN" altLang="en-US" sz="2800" b="1" dirty="0"/>
              <a:t>自然合流！</a:t>
            </a:r>
            <a:endParaRPr lang="zh-CN" altLang="en-US" sz="2800" b="1" dirty="0"/>
          </a:p>
          <a:p>
            <a:r>
              <a:rPr lang="zh-CN" altLang="en-US" sz="2800" b="1" dirty="0"/>
              <a:t>让欢笑和</a:t>
            </a:r>
            <a:r>
              <a:rPr lang="zh-CN" altLang="en-US" sz="2800" b="1" dirty="0" smtClean="0"/>
              <a:t>哀愁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洒</a:t>
            </a:r>
            <a:r>
              <a:rPr lang="zh-CN" altLang="en-US" sz="2800" b="1" dirty="0"/>
              <a:t>向我心里，</a:t>
            </a:r>
            <a:endParaRPr lang="zh-CN" altLang="en-US" sz="2800" b="1" dirty="0"/>
          </a:p>
          <a:p>
            <a:r>
              <a:rPr lang="zh-CN" altLang="en-US" sz="2800" b="1" dirty="0"/>
              <a:t>像</a:t>
            </a:r>
            <a:r>
              <a:rPr lang="zh-CN" altLang="en-US" sz="2800" b="1" dirty="0" smtClean="0"/>
              <a:t>季节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燃起花朵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/>
              <a:t>又</a:t>
            </a:r>
            <a:r>
              <a:rPr lang="zh-CN" altLang="en-US" sz="2800" b="1" dirty="0"/>
              <a:t>把它吹熄。</a:t>
            </a:r>
            <a:endParaRPr lang="zh-CN" altLang="en-US" sz="2800" b="1" dirty="0"/>
          </a:p>
        </p:txBody>
      </p:sp>
      <p:sp>
        <p:nvSpPr>
          <p:cNvPr id="4" name="右大括号 3"/>
          <p:cNvSpPr/>
          <p:nvPr/>
        </p:nvSpPr>
        <p:spPr>
          <a:xfrm>
            <a:off x="3945255" y="2078355"/>
            <a:ext cx="779145" cy="3829685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右大括号 4"/>
          <p:cNvSpPr/>
          <p:nvPr/>
        </p:nvSpPr>
        <p:spPr>
          <a:xfrm>
            <a:off x="10124440" y="263525"/>
            <a:ext cx="1110615" cy="6330950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095" y="160655"/>
            <a:ext cx="4930775" cy="1568450"/>
          </a:xfrm>
          <a:prstGeom prst="rect">
            <a:avLst/>
          </a:prstGeom>
        </p:spPr>
        <p:txBody>
          <a:bodyPr wrap="square">
            <a:spAutoFit/>
          </a:bodyPr>
          <a:p>
            <a:pPr indent="304800" algn="just"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1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从诗人所表达的内容上看，前两节与后三节主要写了什么？</a:t>
            </a:r>
            <a:endParaRPr lang="zh-CN" altLang="en-US" sz="4000" b="1" dirty="0">
              <a:solidFill>
                <a:srgbClr val="0101F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33545" y="2913380"/>
            <a:ext cx="1106170" cy="16154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 anchor="t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所看</a:t>
            </a:r>
            <a:endParaRPr lang="zh-CN" altLang="en-US" sz="6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856595" y="2621280"/>
            <a:ext cx="1106170" cy="16154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none" rtlCol="0" anchor="t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所思</a:t>
            </a:r>
            <a:endParaRPr lang="zh-CN" altLang="en-US" sz="6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935" y="177800"/>
            <a:ext cx="11899900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4000" b="1" kern="100" dirty="0" smtClean="0">
                <a:solidFill>
                  <a:srgbClr val="0101FD"/>
                </a:solidFill>
                <a:latin typeface="Times New Roman" panose="02020603050405020304"/>
              </a:rPr>
              <a:t>2</a:t>
            </a:r>
            <a:r>
              <a:rPr lang="zh-CN" altLang="en-US" sz="4000" b="1" kern="100" dirty="0" smtClean="0">
                <a:solidFill>
                  <a:srgbClr val="0101FD"/>
                </a:solidFill>
                <a:latin typeface="Times New Roman" panose="02020603050405020304"/>
              </a:rPr>
              <a:t>、在反复阅读的基础上，你知道诗人在</a:t>
            </a:r>
            <a:r>
              <a:rPr lang="zh-CN" altLang="zh-CN" sz="4000" b="1" kern="100" dirty="0" smtClean="0">
                <a:solidFill>
                  <a:srgbClr val="0101FD"/>
                </a:solidFill>
                <a:latin typeface="Times New Roman" panose="02020603050405020304"/>
              </a:rPr>
              <a:t>看</a:t>
            </a:r>
            <a:r>
              <a:rPr lang="zh-CN" altLang="zh-CN" sz="4000" b="1" kern="100" dirty="0">
                <a:solidFill>
                  <a:srgbClr val="0101FD"/>
                </a:solidFill>
                <a:latin typeface="Times New Roman" panose="02020603050405020304"/>
              </a:rPr>
              <a:t>什么</a:t>
            </a:r>
            <a:r>
              <a:rPr lang="zh-CN" altLang="zh-CN" sz="4000" b="1" kern="100" dirty="0" smtClean="0">
                <a:solidFill>
                  <a:srgbClr val="0101FD"/>
                </a:solidFill>
                <a:latin typeface="Times New Roman" panose="02020603050405020304"/>
              </a:rPr>
              <a:t>？</a:t>
            </a:r>
            <a:r>
              <a:rPr lang="zh-CN" altLang="en-US" sz="4000" b="1" kern="100" dirty="0" smtClean="0">
                <a:solidFill>
                  <a:srgbClr val="0101FD"/>
                </a:solidFill>
                <a:latin typeface="Times New Roman" panose="02020603050405020304"/>
              </a:rPr>
              <a:t>在思考</a:t>
            </a:r>
            <a:r>
              <a:rPr lang="zh-CN" altLang="zh-CN" sz="4000" b="1" kern="100" dirty="0" smtClean="0">
                <a:solidFill>
                  <a:srgbClr val="0101FD"/>
                </a:solidFill>
                <a:latin typeface="Times New Roman" panose="02020603050405020304"/>
              </a:rPr>
              <a:t>什</a:t>
            </a:r>
            <a:r>
              <a:rPr lang="zh-CN" altLang="zh-CN" sz="4000" b="1" kern="100" dirty="0">
                <a:solidFill>
                  <a:srgbClr val="0101FD"/>
                </a:solidFill>
                <a:latin typeface="Times New Roman" panose="02020603050405020304"/>
              </a:rPr>
              <a:t>么？</a:t>
            </a:r>
            <a:endParaRPr lang="zh-CN" altLang="zh-CN" sz="4000" b="1" kern="100" dirty="0">
              <a:solidFill>
                <a:srgbClr val="0101FD"/>
              </a:solidFill>
              <a:latin typeface="Times New Roman" panose="02020603050405020304"/>
            </a:endParaRP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明确：</a:t>
            </a:r>
            <a:endParaRPr lang="en-US" altLang="zh-CN" sz="4000" b="1" kern="100" dirty="0" smtClean="0">
              <a:solidFill>
                <a:srgbClr val="FF0000"/>
              </a:solidFill>
              <a:latin typeface="Times New Roman" panose="02020603050405020304"/>
            </a:endParaRP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4000" b="1" kern="100" dirty="0" smtClean="0">
                <a:solidFill>
                  <a:srgbClr val="FF0000"/>
                </a:solidFill>
                <a:latin typeface="Times New Roman" panose="02020603050405020304"/>
              </a:rPr>
              <a:t>看</a:t>
            </a:r>
            <a:r>
              <a:rPr lang="en-US" altLang="zh-CN" sz="4000" b="1" kern="100" dirty="0" smtClean="0">
                <a:solidFill>
                  <a:srgbClr val="FF0000"/>
                </a:solidFill>
                <a:latin typeface="Times New Roman" panose="02020603050405020304"/>
              </a:rPr>
              <a:t>----</a:t>
            </a:r>
            <a:r>
              <a:rPr lang="zh-CN" altLang="zh-CN" sz="4000" b="1" kern="100" dirty="0">
                <a:solidFill>
                  <a:srgbClr val="FF0000"/>
                </a:solidFill>
                <a:latin typeface="Times New Roman" panose="02020603050405020304"/>
              </a:rPr>
              <a:t>大自然</a:t>
            </a:r>
            <a:r>
              <a:rPr lang="zh-CN" altLang="zh-CN" sz="4000" b="1" kern="100" dirty="0" smtClean="0">
                <a:solidFill>
                  <a:srgbClr val="FF0000"/>
                </a:solidFill>
                <a:latin typeface="Times New Roman" panose="02020603050405020304"/>
              </a:rPr>
              <a:t>的</a:t>
            </a:r>
            <a:r>
              <a:rPr lang="zh-CN" altLang="en-US" sz="4000" b="1" kern="100" dirty="0" smtClean="0">
                <a:solidFill>
                  <a:srgbClr val="FF0000"/>
                </a:solidFill>
                <a:latin typeface="Times New Roman" panose="02020603050405020304"/>
              </a:rPr>
              <a:t>美景</a:t>
            </a:r>
            <a:r>
              <a:rPr lang="zh-CN" altLang="zh-CN" sz="4000" b="1" kern="100" dirty="0" smtClean="0">
                <a:solidFill>
                  <a:srgbClr val="FF0000"/>
                </a:solidFill>
                <a:latin typeface="Times New Roman" panose="02020603050405020304"/>
              </a:rPr>
              <a:t>。</a:t>
            </a:r>
            <a:endParaRPr lang="zh-CN" altLang="zh-CN" sz="4000" b="1" kern="100" dirty="0">
              <a:solidFill>
                <a:srgbClr val="FF0000"/>
              </a:solidFill>
              <a:latin typeface="Times New Roman" panose="02020603050405020304"/>
            </a:endParaRP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4000" b="1" kern="100" dirty="0" smtClean="0">
                <a:solidFill>
                  <a:srgbClr val="FF0000"/>
                </a:solidFill>
                <a:latin typeface="Times New Roman" panose="02020603050405020304"/>
              </a:rPr>
              <a:t>思</a:t>
            </a:r>
            <a:r>
              <a:rPr lang="en-US" altLang="zh-CN" sz="4000" b="1" kern="100" dirty="0" smtClean="0">
                <a:solidFill>
                  <a:srgbClr val="FF0000"/>
                </a:solidFill>
                <a:latin typeface="Times New Roman" panose="02020603050405020304"/>
              </a:rPr>
              <a:t> ----</a:t>
            </a:r>
            <a:r>
              <a:rPr lang="zh-CN" altLang="zh-CN" sz="4000" b="1" kern="100" dirty="0">
                <a:solidFill>
                  <a:srgbClr val="FF0000"/>
                </a:solidFill>
                <a:latin typeface="Times New Roman" panose="02020603050405020304"/>
              </a:rPr>
              <a:t>人生的意义。</a:t>
            </a:r>
            <a:endParaRPr lang="zh-CN" altLang="zh-CN" sz="4000" b="1" kern="100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pic>
        <p:nvPicPr>
          <p:cNvPr id="4" name="图片 3" descr="t01d45588b1a29da0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6855" y="890270"/>
            <a:ext cx="5907405" cy="5395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115" y="303530"/>
            <a:ext cx="11607165" cy="7067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schemeClr val="tx1"/>
                </a:solidFill>
              </a:rPr>
              <a:t>3</a:t>
            </a:r>
            <a:r>
              <a:rPr lang="zh-CN" altLang="en-US" sz="4000" b="1" dirty="0" smtClean="0">
                <a:solidFill>
                  <a:schemeClr val="tx1"/>
                </a:solidFill>
              </a:rPr>
              <a:t>、作者通过本诗要表达怎样的</a:t>
            </a:r>
            <a:r>
              <a:rPr lang="zh-CN" altLang="en-US" sz="4000" b="1" dirty="0">
                <a:solidFill>
                  <a:schemeClr val="tx1"/>
                </a:solidFill>
              </a:rPr>
              <a:t>思想感情？   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32771" name="矩形 1"/>
          <p:cNvSpPr/>
          <p:nvPr/>
        </p:nvSpPr>
        <p:spPr>
          <a:xfrm>
            <a:off x="553720" y="1426210"/>
            <a:ext cx="11338560" cy="35077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265" b="1" dirty="0">
                <a:solidFill>
                  <a:srgbClr val="0101FD"/>
                </a:solidFill>
                <a:latin typeface="+mn-ea"/>
              </a:rPr>
              <a:t>诗人通过描写看到的自然美景，引发对生命和时间的思考，</a:t>
            </a:r>
            <a:r>
              <a:rPr lang="zh-CN" altLang="en-US" sz="4265" b="1" noProof="0" dirty="0">
                <a:ln>
                  <a:noFill/>
                </a:ln>
                <a:solidFill>
                  <a:srgbClr val="0101FD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  <a:sym typeface="+mn-ea"/>
              </a:rPr>
              <a:t>表达了自己</a:t>
            </a:r>
            <a:r>
              <a:rPr lang="zh-CN" altLang="en-US" sz="4265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  <a:sym typeface="+mn-ea"/>
              </a:rPr>
              <a:t>对大自然的热爱</a:t>
            </a:r>
            <a:r>
              <a:rPr lang="zh-CN" altLang="en-US" sz="4265" b="1" noProof="0" dirty="0">
                <a:ln>
                  <a:noFill/>
                </a:ln>
                <a:solidFill>
                  <a:srgbClr val="0101FD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  <a:sym typeface="+mn-ea"/>
              </a:rPr>
              <a:t>以及要</a:t>
            </a:r>
            <a:r>
              <a:rPr lang="zh-CN" altLang="en-US" sz="4265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  <a:sym typeface="+mn-ea"/>
              </a:rPr>
              <a:t>与大自然合为一体</a:t>
            </a:r>
            <a:r>
              <a:rPr lang="zh-CN" altLang="en-US" sz="4265" b="1" noProof="0" dirty="0">
                <a:ln>
                  <a:noFill/>
                </a:ln>
                <a:solidFill>
                  <a:srgbClr val="0101FD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  <a:sym typeface="+mn-ea"/>
              </a:rPr>
              <a:t>的思想感情，同时也表达了</a:t>
            </a:r>
            <a:r>
              <a:rPr lang="zh-CN" altLang="en-US" sz="4265" b="1" dirty="0">
                <a:solidFill>
                  <a:srgbClr val="FF0000"/>
                </a:solidFill>
                <a:latin typeface="+mn-ea"/>
              </a:rPr>
              <a:t>对自由的热爱和向往</a:t>
            </a:r>
            <a:r>
              <a:rPr lang="zh-CN" altLang="en-US" sz="4265" b="1" dirty="0">
                <a:solidFill>
                  <a:srgbClr val="0101FD"/>
                </a:solidFill>
                <a:latin typeface="+mn-ea"/>
              </a:rPr>
              <a:t>之情。</a:t>
            </a:r>
            <a:endParaRPr lang="zh-CN" altLang="en-US" sz="4265" b="1" dirty="0">
              <a:solidFill>
                <a:srgbClr val="0101FD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2560" y="1332230"/>
            <a:ext cx="116719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用丰富的意象来隐喻和暗示诗人的内心世界</a:t>
            </a:r>
            <a:endParaRPr lang="zh-CN" altLang="zh-CN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42570" y="2432050"/>
            <a:ext cx="1150366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600" b="1" dirty="0">
                <a:latin typeface="宋体" panose="02010600030101010101" pitchFamily="2" charset="-122"/>
              </a:rPr>
              <a:t>这首诗以鲜明深邃的诗歌意象传达情感，阐述思想。诗歌中的大量意象可谓是形神兼备，形情兼备，形理兼备。如：向晚的春风、丰润的青草、展翅的飞鸟、深远的睛空等。</a:t>
            </a:r>
            <a:endParaRPr lang="zh-CN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7" name="文本框 17"/>
          <p:cNvSpPr txBox="1">
            <a:spLocks noChangeArrowheads="1"/>
          </p:cNvSpPr>
          <p:nvPr/>
        </p:nvSpPr>
        <p:spPr bwMode="auto">
          <a:xfrm>
            <a:off x="242570" y="189865"/>
            <a:ext cx="3550920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写作特色</a:t>
            </a:r>
            <a:endParaRPr lang="zh-CN" altLang="en-US" sz="6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6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5"/>
          <p:cNvSpPr txBox="1">
            <a:spLocks noChangeArrowheads="1"/>
          </p:cNvSpPr>
          <p:nvPr/>
        </p:nvSpPr>
        <p:spPr bwMode="auto">
          <a:xfrm>
            <a:off x="285681" y="203607"/>
            <a:ext cx="506253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富有节奏美和音乐美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6405" y="988060"/>
            <a:ext cx="1163256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"/>
            </a:pPr>
            <a:r>
              <a:rPr lang="zh-CN" altLang="zh-CN" sz="3600" b="1" dirty="0">
                <a:latin typeface="宋体" panose="02010600030101010101" pitchFamily="2" charset="-122"/>
              </a:rPr>
              <a:t>全诗一共五节，第一节押ao韵；</a:t>
            </a:r>
            <a:endParaRPr lang="zh-CN" altLang="zh-CN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"/>
            </a:pPr>
            <a:r>
              <a:rPr lang="zh-CN" altLang="zh-CN" sz="3600" b="1" dirty="0">
                <a:latin typeface="宋体" panose="02010600030101010101" pitchFamily="2" charset="-122"/>
              </a:rPr>
              <a:t>第二节押i韵；</a:t>
            </a:r>
            <a:endParaRPr lang="zh-CN" altLang="zh-CN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"/>
            </a:pPr>
            <a:r>
              <a:rPr lang="zh-CN" altLang="zh-CN" sz="3600" b="1" dirty="0">
                <a:latin typeface="宋体" panose="02010600030101010101" pitchFamily="2" charset="-122"/>
              </a:rPr>
              <a:t>第三节第一句承第二节的i韵，又换韵为a韵；</a:t>
            </a:r>
            <a:endParaRPr lang="zh-CN" altLang="zh-CN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"/>
            </a:pPr>
            <a:r>
              <a:rPr lang="zh-CN" altLang="zh-CN" sz="3600" b="1" dirty="0">
                <a:latin typeface="宋体" panose="02010600030101010101" pitchFamily="2" charset="-122"/>
              </a:rPr>
              <a:t>第四节又换韵为i；</a:t>
            </a:r>
            <a:endParaRPr lang="zh-CN" altLang="zh-CN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"/>
            </a:pPr>
            <a:r>
              <a:rPr lang="zh-CN" altLang="zh-CN" sz="3600" b="1" dirty="0">
                <a:latin typeface="宋体" panose="02010600030101010101" pitchFamily="2" charset="-122"/>
              </a:rPr>
              <a:t>第五节又换韵为iu和i。</a:t>
            </a:r>
            <a:endParaRPr lang="zh-CN" altLang="zh-CN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5"/>
          <p:cNvSpPr txBox="1">
            <a:spLocks noChangeArrowheads="1"/>
          </p:cNvSpPr>
          <p:nvPr/>
        </p:nvSpPr>
        <p:spPr bwMode="auto">
          <a:xfrm>
            <a:off x="260985" y="260819"/>
            <a:ext cx="506253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首尾照应，结构严谨。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0985" y="906145"/>
            <a:ext cx="11606530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None/>
            </a:pPr>
            <a:r>
              <a:rPr lang="zh-CN" altLang="zh-CN" sz="3600" b="1">
                <a:latin typeface="宋体" panose="02010600030101010101" pitchFamily="2" charset="-122"/>
              </a:rPr>
              <a:t>①第五节的“天风”“ 鸟的歌唱，云的流盼，树的摇曳”照应了第一节和第二节；</a:t>
            </a:r>
            <a:endParaRPr lang="zh-CN" altLang="zh-CN" sz="3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None/>
            </a:pPr>
            <a:r>
              <a:rPr lang="zh-CN" altLang="zh-CN" sz="3600" b="1">
                <a:latin typeface="宋体" panose="02010600030101010101" pitchFamily="2" charset="-122"/>
              </a:rPr>
              <a:t>②“欢笑和哀愁洒向我心里”又照应了第三节的“逝去的多少欢乐和忧戚”；</a:t>
            </a:r>
            <a:endParaRPr lang="zh-CN" altLang="zh-CN" sz="3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None/>
            </a:pPr>
            <a:r>
              <a:rPr lang="zh-CN" altLang="zh-CN" sz="3600" b="1">
                <a:latin typeface="宋体" panose="02010600030101010101" pitchFamily="2" charset="-122"/>
              </a:rPr>
              <a:t>③“像季节燃起花朵”又照应了第一节的“春”。</a:t>
            </a:r>
            <a:endParaRPr lang="zh-CN" altLang="zh-CN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863" name="TextBox 44"/>
          <p:cNvSpPr txBox="1"/>
          <p:nvPr/>
        </p:nvSpPr>
        <p:spPr>
          <a:xfrm>
            <a:off x="850918" y="502004"/>
            <a:ext cx="236220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265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结构梳理</a:t>
            </a:r>
            <a:endParaRPr lang="zh-CN" altLang="en-US" sz="4265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31847" name="TextBox 5"/>
          <p:cNvSpPr txBox="1"/>
          <p:nvPr/>
        </p:nvSpPr>
        <p:spPr>
          <a:xfrm>
            <a:off x="795867" y="3507317"/>
            <a:ext cx="1068070" cy="624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465" b="1" dirty="0">
                <a:latin typeface="黑体" panose="02010609060101010101" pitchFamily="49" charset="-122"/>
                <a:ea typeface="黑体" panose="02010609060101010101" pitchFamily="49" charset="-122"/>
              </a:rPr>
              <a:t>我看</a:t>
            </a:r>
            <a:endParaRPr lang="zh-CN" altLang="en-US" sz="34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848" name="左大括号 6"/>
          <p:cNvSpPr/>
          <p:nvPr/>
        </p:nvSpPr>
        <p:spPr>
          <a:xfrm>
            <a:off x="1981200" y="2393951"/>
            <a:ext cx="268817" cy="2952749"/>
          </a:xfrm>
          <a:prstGeom prst="leftBrace">
            <a:avLst>
              <a:gd name="adj1" fmla="val 69058"/>
              <a:gd name="adj2" fmla="val 50000"/>
            </a:avLst>
          </a:prstGeom>
          <a:noFill/>
          <a:ln w="158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31849" name="TextBox 7"/>
          <p:cNvSpPr txBox="1"/>
          <p:nvPr/>
        </p:nvSpPr>
        <p:spPr>
          <a:xfrm>
            <a:off x="2184400" y="2017184"/>
            <a:ext cx="625475" cy="624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465" b="1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endParaRPr lang="en-US" altLang="zh-CN" sz="3465" b="1" dirty="0">
              <a:solidFill>
                <a:srgbClr val="66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850" name="TextBox 9"/>
          <p:cNvSpPr txBox="1"/>
          <p:nvPr/>
        </p:nvSpPr>
        <p:spPr>
          <a:xfrm>
            <a:off x="2148417" y="4849284"/>
            <a:ext cx="625475" cy="624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465" b="1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</a:t>
            </a:r>
            <a:endParaRPr lang="zh-CN" altLang="en-US" sz="3465" b="1" dirty="0">
              <a:solidFill>
                <a:srgbClr val="66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14133" y="1718733"/>
            <a:ext cx="3723640" cy="6248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春风、青草、绿潮</a:t>
            </a:r>
            <a:endParaRPr kumimoji="0" lang="zh-CN" altLang="en-US" sz="34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3024717" y="2664884"/>
            <a:ext cx="3723640" cy="6248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飞鸟、流云、大地</a:t>
            </a:r>
            <a:endParaRPr kumimoji="0" lang="zh-CN" altLang="en-US" sz="34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56467" y="3953933"/>
            <a:ext cx="1953260" cy="6248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思索生命</a:t>
            </a:r>
            <a:endParaRPr kumimoji="0" lang="zh-CN" altLang="en-US" sz="34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3035300" y="4747684"/>
            <a:ext cx="1953260" cy="6248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致敬哲人</a:t>
            </a:r>
            <a:endParaRPr kumimoji="0" lang="zh-CN" altLang="en-US" sz="34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3035300" y="5619751"/>
            <a:ext cx="1953260" cy="6248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拥抱自然</a:t>
            </a:r>
            <a:endParaRPr kumimoji="0" lang="zh-CN" altLang="en-US" sz="34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7006167" y="1788584"/>
            <a:ext cx="270933" cy="1498600"/>
          </a:xfrm>
          <a:prstGeom prst="rightBrace">
            <a:avLst>
              <a:gd name="adj1" fmla="val 39410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2" name="右大括号 21"/>
          <p:cNvSpPr/>
          <p:nvPr/>
        </p:nvSpPr>
        <p:spPr>
          <a:xfrm>
            <a:off x="5319184" y="4097867"/>
            <a:ext cx="368300" cy="2139951"/>
          </a:xfrm>
          <a:prstGeom prst="rightBrace">
            <a:avLst>
              <a:gd name="adj1" fmla="val 3943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96151" y="2165351"/>
            <a:ext cx="1953260" cy="624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自然之美</a:t>
            </a:r>
            <a:endParaRPr lang="zh-CN" altLang="en-US" sz="346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78899" y="4812666"/>
            <a:ext cx="1953260" cy="624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人生意义</a:t>
            </a:r>
            <a:endParaRPr lang="zh-CN" altLang="en-US" sz="346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右大括号 23"/>
          <p:cNvSpPr/>
          <p:nvPr/>
        </p:nvSpPr>
        <p:spPr>
          <a:xfrm>
            <a:off x="9150351" y="1843617"/>
            <a:ext cx="446616" cy="4339167"/>
          </a:xfrm>
          <a:prstGeom prst="rightBrace">
            <a:avLst>
              <a:gd name="adj1" fmla="val 39222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596967" y="3024506"/>
            <a:ext cx="1953260" cy="1691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热爱自然</a:t>
            </a:r>
            <a:endParaRPr lang="zh-CN" altLang="en-US" sz="346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热爱生命</a:t>
            </a:r>
            <a:endParaRPr lang="en-US" altLang="zh-CN" sz="346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渴望自由</a:t>
            </a:r>
            <a:endParaRPr lang="zh-CN" altLang="en-US" sz="346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12" grpId="0" bldLvl="0" animBg="1"/>
      <p:bldP spid="20" grpId="0" bldLvl="0" animBg="1"/>
      <p:bldP spid="21" grpId="0" bldLvl="0" animBg="1"/>
      <p:bldP spid="13" grpId="0" bldLvl="0" animBg="1"/>
      <p:bldP spid="22" grpId="0" bldLvl="0" animBg="1"/>
      <p:bldP spid="4" grpId="0"/>
      <p:bldP spid="23" grpId="0"/>
      <p:bldP spid="24" grpId="0" bldLvl="0" animBg="1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3774440" y="1121199"/>
            <a:ext cx="8238067" cy="4925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    穆旦（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1918—1977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诗人，翻译家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。原名查良铮，曾用笔名梁真，出生于天津，祖籍浙江海宁。穆旦的诗风富于象征寓意和思辨色彩，他是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“九叶诗派”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的代表诗人。主要译作有俄国普希金的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青铜骑士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，英国雪莱的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云雀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80" y="1279525"/>
            <a:ext cx="3380740" cy="4966970"/>
          </a:xfrm>
          <a:prstGeom prst="ellipse">
            <a:avLst/>
          </a:prstGeom>
        </p:spPr>
      </p:pic>
      <p:sp>
        <p:nvSpPr>
          <p:cNvPr id="11267" name="TextBox 4"/>
          <p:cNvSpPr txBox="1"/>
          <p:nvPr/>
        </p:nvSpPr>
        <p:spPr>
          <a:xfrm>
            <a:off x="80646" y="14394"/>
            <a:ext cx="3550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走近作者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文本框 1"/>
          <p:cNvSpPr txBox="1">
            <a:spLocks noChangeArrowheads="1"/>
          </p:cNvSpPr>
          <p:nvPr/>
        </p:nvSpPr>
        <p:spPr bwMode="auto">
          <a:xfrm>
            <a:off x="5473700" y="692696"/>
            <a:ext cx="1244600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800"/>
              </a:spcBef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 看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62175" y="1773425"/>
            <a:ext cx="6382097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8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看</a:t>
            </a:r>
            <a:r>
              <a:rPr lang="en-US" altLang="zh-CN" sz="2800" b="1" dirty="0">
                <a:latin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春风　春草　绿潮　飞鸟　流云</a:t>
            </a: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621618" y="1804566"/>
            <a:ext cx="1944216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8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春天之景</a:t>
            </a:r>
            <a:endParaRPr lang="zh-CN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809750" y="1817813"/>
            <a:ext cx="352425" cy="1633537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2162175" y="2775735"/>
            <a:ext cx="7958098" cy="1306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8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想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—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逝去的欢乐、忧戚　哲人的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热望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lvl="0">
              <a:spcBef>
                <a:spcPts val="18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愿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与自然合流 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17"/>
          <p:cNvSpPr txBox="1">
            <a:spLocks noChangeArrowheads="1"/>
          </p:cNvSpPr>
          <p:nvPr/>
        </p:nvSpPr>
        <p:spPr bwMode="auto">
          <a:xfrm>
            <a:off x="-64770" y="238800"/>
            <a:ext cx="3230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rgbClr val="DB2232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6000" b="1" dirty="0">
              <a:solidFill>
                <a:srgbClr val="DB223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5265" y="4180840"/>
            <a:ext cx="11760835" cy="23069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语言上</a:t>
            </a:r>
            <a:r>
              <a:rPr lang="zh-CN" altLang="en-US" sz="3600" b="1" dirty="0">
                <a:solidFill>
                  <a:srgbClr val="0000FF"/>
                </a:solidFill>
              </a:rPr>
              <a:t>的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特点：一方面，对</a:t>
            </a:r>
            <a:r>
              <a:rPr lang="zh-CN" altLang="en-US" sz="3600" b="1" dirty="0">
                <a:solidFill>
                  <a:srgbClr val="0000FF"/>
                </a:solidFill>
              </a:rPr>
              <a:t>春天的着色自然明亮，意象的选择贴近春天的丰满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气质；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另一方面却，布满诗人心灵里的荒寒，使诗中的词句呈现出跌宕之美，丰富张力，具有丰富错落的层次感。 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2" grpId="0"/>
      <p:bldP spid="3" grpId="0"/>
      <p:bldP spid="7" grpId="0" bldLvl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990" y="1828165"/>
            <a:ext cx="1184338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altLang="zh-CN" sz="3200" b="1" dirty="0" smtClean="0">
                <a:solidFill>
                  <a:srgbClr val="0000FF"/>
                </a:solidFill>
              </a:rPr>
              <a:t>①</a:t>
            </a:r>
            <a:r>
              <a:rPr lang="x-none" altLang="zh-CN" sz="3200" b="1" dirty="0">
                <a:solidFill>
                  <a:srgbClr val="0000FF"/>
                </a:solidFill>
              </a:rPr>
              <a:t>千里莺啼绿映红，水村山郭酒旗风。南朝四百八十寺，多少楼台烟雨中</a:t>
            </a:r>
            <a:r>
              <a:rPr lang="x-none" altLang="zh-CN" sz="3200" b="1" dirty="0" smtClean="0">
                <a:solidFill>
                  <a:srgbClr val="0000FF"/>
                </a:solidFill>
              </a:rPr>
              <a:t>。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pPr algn="r"/>
            <a:r>
              <a:rPr lang="x-none" altLang="zh-CN" sz="3200" b="1" dirty="0" smtClean="0"/>
              <a:t> </a:t>
            </a:r>
            <a:r>
              <a:rPr lang="x-none" altLang="zh-CN" sz="3200" b="1" dirty="0"/>
              <a:t>(杜牧《江南春</a:t>
            </a:r>
            <a:r>
              <a:rPr lang="x-none" altLang="zh-CN" sz="3200" b="1" dirty="0" smtClean="0"/>
              <a:t>》)</a:t>
            </a:r>
            <a:endParaRPr lang="en-US" altLang="zh-CN" sz="3200" b="1" dirty="0" smtClean="0"/>
          </a:p>
          <a:p>
            <a:r>
              <a:rPr lang="x-none" altLang="zh-CN" sz="3200" b="1" dirty="0" smtClean="0">
                <a:solidFill>
                  <a:srgbClr val="0000FF"/>
                </a:solidFill>
              </a:rPr>
              <a:t>②</a:t>
            </a:r>
            <a:r>
              <a:rPr lang="x-none" altLang="zh-CN" sz="3200" b="1" dirty="0">
                <a:solidFill>
                  <a:srgbClr val="0000FF"/>
                </a:solidFill>
              </a:rPr>
              <a:t>迟日江山丽，春风花草香。泥融飞燕子，沙暖睡鸳鸯</a:t>
            </a:r>
            <a:r>
              <a:rPr lang="x-none" altLang="zh-CN" sz="3200" b="1" dirty="0" smtClean="0">
                <a:solidFill>
                  <a:srgbClr val="0000FF"/>
                </a:solidFill>
              </a:rPr>
              <a:t>。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pPr algn="r"/>
            <a:r>
              <a:rPr lang="x-none" altLang="zh-CN" sz="3200" b="1" dirty="0" smtClean="0"/>
              <a:t>(</a:t>
            </a:r>
            <a:r>
              <a:rPr lang="x-none" altLang="zh-CN" sz="3200" b="1" dirty="0"/>
              <a:t>杜甫《绝句二首》)</a:t>
            </a:r>
            <a:endParaRPr lang="x-none" altLang="zh-CN" sz="3200" b="1" dirty="0"/>
          </a:p>
          <a:p>
            <a:pPr algn="l"/>
            <a:r>
              <a:rPr lang="x-none" altLang="zh-CN" sz="3200" b="1" dirty="0" smtClean="0">
                <a:solidFill>
                  <a:srgbClr val="0000FF"/>
                </a:solidFill>
              </a:rPr>
              <a:t>③</a:t>
            </a:r>
            <a:r>
              <a:rPr lang="x-none" altLang="zh-CN" sz="3200" b="1" dirty="0">
                <a:solidFill>
                  <a:srgbClr val="0000FF"/>
                </a:solidFill>
              </a:rPr>
              <a:t>人闲桂花落，夜静春山空。  月出惊山鸟，时鸣春涧中</a:t>
            </a:r>
            <a:r>
              <a:rPr lang="x-none" altLang="zh-CN" sz="3200" b="1" dirty="0"/>
              <a:t>。</a:t>
            </a:r>
            <a:endParaRPr lang="x-none" altLang="zh-CN" sz="3200" b="1" dirty="0"/>
          </a:p>
          <a:p>
            <a:pPr algn="r"/>
            <a:r>
              <a:rPr lang="x-none" altLang="zh-CN" sz="3200" b="1" dirty="0"/>
              <a:t>(王维《鸟鸣涧》)</a:t>
            </a:r>
            <a:endParaRPr lang="zh-CN" altLang="zh-CN" sz="3200" b="1" dirty="0"/>
          </a:p>
          <a:p>
            <a:r>
              <a:rPr lang="x-none" altLang="zh-CN" sz="3200" b="1" dirty="0">
                <a:solidFill>
                  <a:srgbClr val="0101FD"/>
                </a:solidFill>
              </a:rPr>
              <a:t>④</a:t>
            </a:r>
            <a:r>
              <a:rPr lang="x-none" altLang="zh-CN" sz="3200" b="1" dirty="0">
                <a:solidFill>
                  <a:srgbClr val="0000FF"/>
                </a:solidFill>
              </a:rPr>
              <a:t>万树江边杏， 新开一夜风。 满园深浅色， 照在绿波中</a:t>
            </a:r>
            <a:r>
              <a:rPr lang="x-none" altLang="zh-CN" sz="3200" b="1" dirty="0" smtClean="0">
                <a:solidFill>
                  <a:srgbClr val="0000FF"/>
                </a:solidFill>
              </a:rPr>
              <a:t>。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pPr algn="r"/>
            <a:r>
              <a:rPr lang="x-none" altLang="zh-CN" sz="3200" b="1" dirty="0" smtClean="0"/>
              <a:t>(</a:t>
            </a:r>
            <a:r>
              <a:rPr lang="x-none" altLang="zh-CN" sz="3200" b="1" dirty="0"/>
              <a:t>王涯《春游曲》)</a:t>
            </a:r>
            <a:endParaRPr lang="zh-CN" altLang="zh-CN" sz="3200" b="1" dirty="0"/>
          </a:p>
        </p:txBody>
      </p:sp>
      <p:sp>
        <p:nvSpPr>
          <p:cNvPr id="4" name="矩形 3"/>
          <p:cNvSpPr/>
          <p:nvPr/>
        </p:nvSpPr>
        <p:spPr>
          <a:xfrm>
            <a:off x="221615" y="1121410"/>
            <a:ext cx="1077976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 smtClean="0">
                <a:solidFill>
                  <a:srgbClr val="FF0000"/>
                </a:solidFill>
              </a:rPr>
              <a:t>说说你所知道的描写</a:t>
            </a:r>
            <a:r>
              <a:rPr lang="x-none" altLang="zh-CN" sz="4000" b="1" dirty="0" smtClean="0">
                <a:solidFill>
                  <a:srgbClr val="FF0000"/>
                </a:solidFill>
              </a:rPr>
              <a:t>春天的诗句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  <p:sp>
        <p:nvSpPr>
          <p:cNvPr id="11267" name="TextBox 4"/>
          <p:cNvSpPr txBox="1"/>
          <p:nvPr/>
        </p:nvSpPr>
        <p:spPr>
          <a:xfrm>
            <a:off x="80646" y="14394"/>
            <a:ext cx="3550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TextBox 4"/>
          <p:cNvSpPr txBox="1"/>
          <p:nvPr/>
        </p:nvSpPr>
        <p:spPr>
          <a:xfrm>
            <a:off x="3928533" y="601133"/>
            <a:ext cx="541866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穆旦的爱国意识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6052" y="1653117"/>
            <a:ext cx="10661649" cy="4577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    穆旦的爱国意识非常浓烈。当时，社会上抵制日货，穆旦就不让母亲买海带、海蜇皮吃，因为这类海鲜大多是从日本进口的。母亲若是买来，他不仅一口也不吃，甚至会把它倒掉。“有一分光，发一分热”，从青年时代起，鲁迅的这句话就是穆旦最喜欢的名言。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1942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年原本在校任教的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Box 6"/>
          <p:cNvSpPr txBox="1"/>
          <p:nvPr/>
        </p:nvSpPr>
        <p:spPr>
          <a:xfrm>
            <a:off x="337608" y="479426"/>
            <a:ext cx="10661651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穆旦响应“青年知识分子入伍”的号召，投笔从戎，以助教的身份报名参加中国入缅远征军。在震惊中外的野人山战役中，他在遮天蔽日的热带雨林中穿山越岭，扶病前行，踏着堆堆白骨最终才侥幸逃出野人山。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6365" y="1003935"/>
            <a:ext cx="1216533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</a:t>
            </a:r>
            <a:r>
              <a:rPr lang="zh-CN" altLang="en-US" sz="3600" b="1" dirty="0" smtClean="0"/>
              <a:t>年轻人</a:t>
            </a:r>
            <a:r>
              <a:rPr lang="zh-CN" altLang="en-US" sz="3600" b="1" dirty="0"/>
              <a:t>往往为赋新诗强说愁。把个人的欢乐忧伤看得天大无比。</a:t>
            </a:r>
            <a:r>
              <a:rPr lang="en-US" altLang="zh-CN" sz="3600" b="1" dirty="0"/>
              <a:t>20</a:t>
            </a:r>
            <a:r>
              <a:rPr lang="zh-CN" altLang="en-US" sz="3600" b="1" dirty="0"/>
              <a:t>岁的诗人穆旦却已经发现，在大自然面前，人生的意义需要重新思考。激情与理性的融合，正是他的诗保持一生的底色。</a:t>
            </a:r>
            <a:endParaRPr lang="zh-CN" altLang="en-US" sz="3600" b="1" dirty="0"/>
          </a:p>
          <a:p>
            <a:r>
              <a:rPr lang="zh-CN" altLang="en-US" sz="3600" b="1" dirty="0" smtClean="0"/>
              <a:t>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有</a:t>
            </a:r>
            <a:r>
              <a:rPr lang="zh-CN" altLang="en-US" sz="3600" b="1" dirty="0">
                <a:solidFill>
                  <a:srgbClr val="FF0000"/>
                </a:solidFill>
              </a:rPr>
              <a:t>激情有思考，有大胸怀大境界。这是青年诗人通过诗歌传递出来的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。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en-US" altLang="zh-CN" sz="3600" b="1" dirty="0"/>
              <a:t> </a:t>
            </a:r>
            <a:r>
              <a:rPr lang="en-US" altLang="zh-CN" sz="3600" b="1" dirty="0" smtClean="0"/>
              <a:t>     </a:t>
            </a:r>
            <a:r>
              <a:rPr lang="zh-CN" altLang="en-US" sz="3600" b="1" dirty="0" smtClean="0"/>
              <a:t>不久</a:t>
            </a:r>
            <a:r>
              <a:rPr lang="zh-CN" altLang="en-US" sz="3600" b="1" dirty="0"/>
              <a:t>，他参加远征</a:t>
            </a:r>
            <a:r>
              <a:rPr lang="zh-CN" altLang="en-US" sz="3600" b="1" dirty="0" smtClean="0"/>
              <a:t>军，为</a:t>
            </a:r>
            <a:r>
              <a:rPr lang="zh-CN" altLang="en-US" sz="3600" b="1" dirty="0"/>
              <a:t>抗战九死一生就是明证。他经历过政治运动的折磨，又是一个九死一生。但他仍一直写诗，当不知不觉中人生</a:t>
            </a:r>
            <a:r>
              <a:rPr lang="zh-CN" altLang="en-US" sz="3600" b="1" dirty="0" smtClean="0"/>
              <a:t>的“冬天” 来</a:t>
            </a:r>
            <a:r>
              <a:rPr lang="zh-CN" altLang="en-US" sz="3600" b="1" dirty="0"/>
              <a:t>临时，他写得更加炉火纯青</a:t>
            </a:r>
            <a:r>
              <a:rPr lang="zh-CN" altLang="en-US" sz="3600" b="1" dirty="0" smtClean="0"/>
              <a:t>。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诗</a:t>
            </a:r>
            <a:r>
              <a:rPr lang="zh-CN" altLang="en-US" sz="3600" b="1" dirty="0">
                <a:solidFill>
                  <a:srgbClr val="FF0000"/>
                </a:solidFill>
              </a:rPr>
              <a:t>伴随了他的一生。他真正做到了诗与生命同在。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文本框 17"/>
          <p:cNvSpPr txBox="1">
            <a:spLocks noChangeArrowheads="1"/>
          </p:cNvSpPr>
          <p:nvPr/>
        </p:nvSpPr>
        <p:spPr bwMode="auto">
          <a:xfrm>
            <a:off x="126365" y="62865"/>
            <a:ext cx="2468880" cy="10147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DB2232"/>
                </a:solidFill>
                <a:latin typeface="微软雅黑" panose="020B0503020204020204" charset="-122"/>
                <a:ea typeface="微软雅黑" panose="020B0503020204020204" charset="-122"/>
              </a:rPr>
              <a:t>结束语</a:t>
            </a:r>
            <a:endParaRPr lang="zh-CN" altLang="en-US" sz="6000" b="1" dirty="0">
              <a:solidFill>
                <a:srgbClr val="DB223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8945" y="562610"/>
            <a:ext cx="1146238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尽管</a:t>
            </a:r>
            <a:r>
              <a:rPr lang="zh-CN" altLang="en-US" sz="6000" b="1" dirty="0">
                <a:solidFill>
                  <a:srgbClr val="FF0000"/>
                </a:solidFill>
              </a:rPr>
              <a:t>人的生命在大自然面前渺小无</a:t>
            </a:r>
            <a:r>
              <a:rPr lang="zh-CN" altLang="en-US" sz="6000" b="1">
                <a:solidFill>
                  <a:srgbClr val="FF0000"/>
                </a:solidFill>
              </a:rPr>
              <a:t>比</a:t>
            </a:r>
            <a:r>
              <a:rPr lang="zh-CN" altLang="en-US" sz="6000" b="1" smtClean="0">
                <a:solidFill>
                  <a:srgbClr val="FF0000"/>
                </a:solidFill>
              </a:rPr>
              <a:t>，但我</a:t>
            </a:r>
            <a:r>
              <a:rPr lang="zh-CN" altLang="en-US" sz="6000" b="1" dirty="0">
                <a:solidFill>
                  <a:srgbClr val="FF0000"/>
                </a:solidFill>
              </a:rPr>
              <a:t>们还是要活出精彩。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pic>
        <p:nvPicPr>
          <p:cNvPr id="6" name="图片 5" descr="139-1603291032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1270"/>
            <a:ext cx="12176125" cy="685609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40815" y="364172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en-US" sz="72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再见</a:t>
            </a:r>
            <a:endParaRPr lang="zh-CN" altLang="en-US" sz="7200" b="1">
              <a:blipFill>
                <a:blip r:embed="rId2"/>
                <a:stretch>
                  <a:fillRect/>
                </a:stretch>
              </a:blip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96258"/>
          <p:cNvSpPr txBox="1">
            <a:spLocks noChangeArrowheads="1"/>
          </p:cNvSpPr>
          <p:nvPr/>
        </p:nvSpPr>
        <p:spPr bwMode="auto">
          <a:xfrm>
            <a:off x="134620" y="-192405"/>
            <a:ext cx="7757795" cy="673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b="1" dirty="0">
                <a:latin typeface="宋体" panose="02010600030101010101" pitchFamily="2" charset="-122"/>
              </a:rPr>
              <a:t>   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zh-CN" sz="3200" b="1" dirty="0">
                <a:latin typeface="+mn-ea"/>
                <a:ea typeface="+mn-ea"/>
                <a:cs typeface="+mn-ea"/>
              </a:rPr>
              <a:t>940年在西南联大毕业后留校任教</a:t>
            </a:r>
            <a:r>
              <a:rPr lang="zh-CN" altLang="zh-CN" sz="3200" b="1" dirty="0" smtClean="0">
                <a:latin typeface="+mn-ea"/>
                <a:ea typeface="+mn-ea"/>
                <a:cs typeface="+mn-ea"/>
              </a:rPr>
              <a:t>。</a:t>
            </a:r>
            <a:r>
              <a:rPr lang="zh-CN" altLang="en-US" sz="3200" b="1" dirty="0" smtClean="0">
                <a:latin typeface="+mn-ea"/>
                <a:ea typeface="+mn-ea"/>
                <a:cs typeface="+mn-ea"/>
              </a:rPr>
              <a:t> </a:t>
            </a:r>
            <a:r>
              <a:rPr lang="en-US" altLang="zh-CN" sz="3200" b="1" dirty="0" smtClean="0">
                <a:latin typeface="+mn-ea"/>
                <a:ea typeface="+mn-ea"/>
                <a:cs typeface="+mn-ea"/>
              </a:rPr>
              <a:t>1942</a:t>
            </a:r>
            <a:r>
              <a:rPr lang="zh-CN" altLang="en-US" sz="3200" b="1" dirty="0" smtClean="0">
                <a:latin typeface="+mn-ea"/>
                <a:ea typeface="+mn-ea"/>
                <a:cs typeface="+mn-ea"/>
              </a:rPr>
              <a:t>年</a:t>
            </a:r>
            <a:r>
              <a:rPr lang="en-US" altLang="zh-CN" sz="3200" b="1" dirty="0" smtClean="0">
                <a:latin typeface="+mn-ea"/>
                <a:ea typeface="+mn-ea"/>
                <a:cs typeface="+mn-ea"/>
              </a:rPr>
              <a:t>2</a:t>
            </a:r>
            <a:r>
              <a:rPr lang="zh-CN" altLang="en-US" sz="3200" b="1" dirty="0" smtClean="0">
                <a:latin typeface="+mn-ea"/>
                <a:ea typeface="+mn-ea"/>
                <a:cs typeface="+mn-ea"/>
              </a:rPr>
              <a:t>月，以翻译之长，从西南联大应召入伍，以中校翻译官的身份随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（远征）军</a:t>
            </a:r>
            <a:r>
              <a:rPr lang="zh-CN" altLang="en-US" sz="3200" b="1" dirty="0" smtClean="0">
                <a:latin typeface="+mn-ea"/>
                <a:ea typeface="+mn-ea"/>
                <a:cs typeface="+mn-ea"/>
              </a:rPr>
              <a:t>进入缅甸抗日战场。同年</a:t>
            </a:r>
            <a:r>
              <a:rPr lang="en-US" altLang="zh-CN" sz="3200" b="1" dirty="0" smtClean="0">
                <a:latin typeface="+mn-ea"/>
                <a:ea typeface="+mn-ea"/>
                <a:cs typeface="+mn-ea"/>
              </a:rPr>
              <a:t>5</a:t>
            </a:r>
            <a:r>
              <a:rPr lang="zh-CN" altLang="en-US" sz="3200" b="1" dirty="0" smtClean="0">
                <a:latin typeface="+mn-ea"/>
                <a:ea typeface="+mn-ea"/>
                <a:cs typeface="+mn-ea"/>
              </a:rPr>
              <a:t>月至</a:t>
            </a:r>
            <a:r>
              <a:rPr lang="en-US" altLang="zh-CN" sz="3200" b="1" dirty="0" smtClean="0">
                <a:latin typeface="+mn-ea"/>
                <a:ea typeface="+mn-ea"/>
                <a:cs typeface="+mn-ea"/>
              </a:rPr>
              <a:t>9</a:t>
            </a:r>
            <a:r>
              <a:rPr lang="zh-CN" altLang="en-US" sz="3200" b="1" dirty="0" smtClean="0">
                <a:latin typeface="+mn-ea"/>
                <a:ea typeface="+mn-ea"/>
                <a:cs typeface="+mn-ea"/>
              </a:rPr>
              <a:t>月，亲历滇缅大撤退。 </a:t>
            </a:r>
            <a:r>
              <a:rPr lang="zh-CN" altLang="zh-CN" sz="3200" b="1" dirty="0" smtClean="0">
                <a:latin typeface="+mn-ea"/>
                <a:ea typeface="+mn-ea"/>
                <a:cs typeface="+mn-ea"/>
              </a:rPr>
              <a:t>1949</a:t>
            </a:r>
            <a:r>
              <a:rPr lang="zh-CN" altLang="zh-CN" sz="3200" b="1" dirty="0">
                <a:latin typeface="+mn-ea"/>
                <a:ea typeface="+mn-ea"/>
                <a:cs typeface="+mn-ea"/>
              </a:rPr>
              <a:t>年赴美国留学，入芝加哥大学英国文学系学习。1952年获文学硕士学位。1953年回国后，任南开大学外文系副教授。1958年受到政治迫害，调图书馆工作。1977年因心脏病突发去世。</a:t>
            </a:r>
            <a:endParaRPr lang="zh-CN" altLang="zh-CN" sz="3200" b="1" dirty="0">
              <a:latin typeface="+mn-ea"/>
              <a:ea typeface="+mn-ea"/>
              <a:cs typeface="+mn-ea"/>
            </a:endParaRP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075" y="489585"/>
            <a:ext cx="3644265" cy="581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4"/>
          <p:cNvSpPr txBox="1"/>
          <p:nvPr/>
        </p:nvSpPr>
        <p:spPr>
          <a:xfrm>
            <a:off x="14082184" y="4169833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645" y="882650"/>
            <a:ext cx="11121390" cy="673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ea"/>
              </a:rPr>
              <a:t>“九叶诗派”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因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九叶集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而得名，这本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位诗人的合集出版于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1981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7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月，但九叶诗派作为中国现代诗歌史上的一个流派却活跃于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20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世纪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40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年代后期的国民党统治区的诗坛。九叶诗派强调“忠实于时代的观察和感受，也忠实于各自心中的诗艺”。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ea"/>
              </a:rPr>
              <a:t>    </a:t>
            </a:r>
            <a:r>
              <a:rPr sz="3200" b="1">
                <a:latin typeface="+mn-ea"/>
                <a:cs typeface="+mn-ea"/>
                <a:sym typeface="+mn-ea"/>
              </a:rPr>
              <a:t>九位诗人分别为曹辛之(杭约赫)、辛笛(王馨迪)、陈敬容、郑敏、唐祈、唐湜、杜运燮、穆旦和袁可嘉。他们于1981年出版了《九叶集》，因此被称为九叶诗人。</a:t>
            </a:r>
            <a:endParaRPr sz="3200" b="1">
              <a:latin typeface="+mn-ea"/>
              <a:cs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ea"/>
            </a:endParaRPr>
          </a:p>
        </p:txBody>
      </p:sp>
      <p:sp>
        <p:nvSpPr>
          <p:cNvPr id="11267" name="TextBox 4"/>
          <p:cNvSpPr txBox="1"/>
          <p:nvPr/>
        </p:nvSpPr>
        <p:spPr>
          <a:xfrm>
            <a:off x="80646" y="14394"/>
            <a:ext cx="3550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资料链接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751455" y="5900102"/>
            <a:ext cx="28575" cy="2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80645" y="987425"/>
            <a:ext cx="6263640" cy="54952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hangingPunct="0">
              <a:lnSpc>
                <a:spcPts val="60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这首诗作于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1938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当时作者年仅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岁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正在昆明西南联合大学外文系读书。诗人以满腔爱国热血和最深的情感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描写了眼中的大自然和万物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在深情的吟唱中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蕴蓄着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希望与新生。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267" name="TextBox 4"/>
          <p:cNvSpPr txBox="1"/>
          <p:nvPr/>
        </p:nvSpPr>
        <p:spPr>
          <a:xfrm>
            <a:off x="80646" y="14394"/>
            <a:ext cx="3550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2355" y="451485"/>
            <a:ext cx="5779135" cy="614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TextBox 4"/>
          <p:cNvSpPr txBox="1"/>
          <p:nvPr/>
        </p:nvSpPr>
        <p:spPr>
          <a:xfrm>
            <a:off x="66676" y="90594"/>
            <a:ext cx="3550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读读写写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20" name="TextBox 43"/>
          <p:cNvSpPr txBox="1"/>
          <p:nvPr/>
        </p:nvSpPr>
        <p:spPr>
          <a:xfrm>
            <a:off x="379095" y="1297305"/>
            <a:ext cx="116325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丰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润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醉（    ）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忧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戚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勃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发（    ） 飘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逸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漫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游（    ）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流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）摇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曳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30451" y="1541992"/>
            <a:ext cx="1104900" cy="82994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FF33CC"/>
                </a:solidFill>
                <a:latin typeface="+mn-ea"/>
                <a:ea typeface="+mn-ea"/>
                <a:cs typeface="+mn-cs"/>
              </a:rPr>
              <a:t>rùn</a:t>
            </a:r>
            <a:endParaRPr kumimoji="0" lang="zh-CN" altLang="en-US" sz="4800" b="1" kern="1200" cap="none" spc="0" normalizeH="0" baseline="0" noProof="0" dirty="0">
              <a:solidFill>
                <a:srgbClr val="FF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1" name="TextBox 44"/>
          <p:cNvSpPr txBox="1"/>
          <p:nvPr/>
        </p:nvSpPr>
        <p:spPr>
          <a:xfrm>
            <a:off x="6253269" y="1541992"/>
            <a:ext cx="1412240" cy="82994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FF33CC"/>
                </a:solidFill>
                <a:latin typeface="+mn-ea"/>
                <a:ea typeface="+mn-ea"/>
                <a:cs typeface="+mn-cs"/>
              </a:rPr>
              <a:t>chén</a:t>
            </a:r>
            <a:endParaRPr kumimoji="0" lang="zh-CN" altLang="en-US" sz="4800" b="1" kern="1200" cap="none" spc="0" normalizeH="0" baseline="0" noProof="0" dirty="0">
              <a:solidFill>
                <a:srgbClr val="FF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837968" y="1541568"/>
            <a:ext cx="797560" cy="82994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FF33CC"/>
                </a:solidFill>
                <a:latin typeface="+mn-ea"/>
                <a:ea typeface="+mn-ea"/>
                <a:cs typeface="+mn-cs"/>
              </a:rPr>
              <a:t>qī</a:t>
            </a:r>
            <a:endParaRPr kumimoji="0" lang="en-US" altLang="zh-CN" sz="4800" b="1" kern="1200" cap="none" spc="0" normalizeH="0" baseline="0" noProof="0" dirty="0" err="1">
              <a:solidFill>
                <a:srgbClr val="FF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TextBox 55"/>
          <p:cNvSpPr txBox="1"/>
          <p:nvPr/>
        </p:nvSpPr>
        <p:spPr>
          <a:xfrm>
            <a:off x="2484332" y="2590377"/>
            <a:ext cx="797560" cy="82994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FF33CC"/>
                </a:solidFill>
                <a:latin typeface="+mn-ea"/>
                <a:ea typeface="+mn-ea"/>
                <a:cs typeface="+mn-cs"/>
              </a:rPr>
              <a:t>bó</a:t>
            </a:r>
            <a:endParaRPr kumimoji="0" lang="zh-CN" altLang="en-US" sz="4800" b="1" kern="1200" cap="none" spc="0" normalizeH="0" baseline="0" noProof="0" dirty="0">
              <a:solidFill>
                <a:srgbClr val="FF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TextBox 55"/>
          <p:cNvSpPr txBox="1"/>
          <p:nvPr/>
        </p:nvSpPr>
        <p:spPr>
          <a:xfrm>
            <a:off x="6560608" y="2590377"/>
            <a:ext cx="797560" cy="82994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FF33CC"/>
                </a:solidFill>
                <a:latin typeface="+mn-ea"/>
                <a:ea typeface="+mn-ea"/>
                <a:cs typeface="+mn-cs"/>
              </a:rPr>
              <a:t>yì</a:t>
            </a:r>
            <a:endParaRPr kumimoji="0" lang="zh-CN" altLang="en-US" sz="4800" b="1" kern="1200" cap="none" spc="0" normalizeH="0" baseline="0" noProof="0" dirty="0">
              <a:solidFill>
                <a:srgbClr val="FF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" name="TextBox 55"/>
          <p:cNvSpPr txBox="1"/>
          <p:nvPr/>
        </p:nvSpPr>
        <p:spPr>
          <a:xfrm>
            <a:off x="10838392" y="2589742"/>
            <a:ext cx="1104900" cy="82994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FF33CC"/>
                </a:solidFill>
                <a:latin typeface="+mn-ea"/>
                <a:ea typeface="+mn-ea"/>
                <a:cs typeface="+mn-cs"/>
              </a:rPr>
              <a:t>màn</a:t>
            </a:r>
            <a:endParaRPr kumimoji="0" lang="zh-CN" altLang="en-US" sz="4800" b="1" kern="1200" cap="none" spc="0" normalizeH="0" baseline="0" noProof="0" dirty="0">
              <a:solidFill>
                <a:srgbClr val="FF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5" name="TextBox 55"/>
          <p:cNvSpPr txBox="1"/>
          <p:nvPr/>
        </p:nvSpPr>
        <p:spPr>
          <a:xfrm>
            <a:off x="2483908" y="3712634"/>
            <a:ext cx="1104900" cy="82994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FF33CC"/>
                </a:solidFill>
                <a:latin typeface="+mn-ea"/>
                <a:ea typeface="+mn-ea"/>
                <a:cs typeface="+mn-cs"/>
              </a:rPr>
              <a:t>pàn</a:t>
            </a:r>
            <a:endParaRPr kumimoji="0" lang="zh-CN" altLang="en-US" sz="4800" b="1" kern="1200" cap="none" spc="0" normalizeH="0" baseline="0" noProof="0" dirty="0">
              <a:solidFill>
                <a:srgbClr val="FF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6" name="TextBox 55"/>
          <p:cNvSpPr txBox="1"/>
          <p:nvPr/>
        </p:nvSpPr>
        <p:spPr>
          <a:xfrm>
            <a:off x="6253480" y="3712845"/>
            <a:ext cx="797560" cy="82994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FF33CC"/>
                </a:solidFill>
                <a:latin typeface="+mn-ea"/>
                <a:ea typeface="+mn-ea"/>
                <a:cs typeface="+mn-cs"/>
              </a:rPr>
              <a:t>yè</a:t>
            </a:r>
            <a:endParaRPr kumimoji="0" lang="zh-CN" altLang="en-US" sz="4800" b="1" kern="1200" cap="none" spc="0" normalizeH="0" baseline="0" noProof="0" dirty="0">
              <a:solidFill>
                <a:srgbClr val="FF33CC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1" grpId="0"/>
      <p:bldP spid="49" grpId="0"/>
      <p:bldP spid="12" grpId="0"/>
      <p:bldP spid="13" grpId="0"/>
      <p:bldP spid="14" grpId="0"/>
      <p:bldP spid="15" grpId="0"/>
      <p:bldP spid="16" grpId="0"/>
      <p:bldP spid="93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TextBox 4"/>
          <p:cNvSpPr txBox="1"/>
          <p:nvPr/>
        </p:nvSpPr>
        <p:spPr>
          <a:xfrm>
            <a:off x="66676" y="90594"/>
            <a:ext cx="3550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字词补充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43"/>
          <p:cNvSpPr txBox="1"/>
          <p:nvPr/>
        </p:nvSpPr>
        <p:spPr>
          <a:xfrm>
            <a:off x="468631" y="1833033"/>
            <a:ext cx="10407649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望（    ）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枉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然（    ）  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31042" y="2023745"/>
            <a:ext cx="1412240" cy="82994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FF33CC"/>
                </a:solidFill>
                <a:latin typeface="+mn-ea"/>
                <a:ea typeface="+mn-ea"/>
                <a:cs typeface="+mn-cs"/>
              </a:rPr>
              <a:t>nínɡ</a:t>
            </a:r>
            <a:endParaRPr kumimoji="0" lang="zh-CN" altLang="en-US" sz="4800" b="1" kern="1200" cap="none" spc="0" normalizeH="0" baseline="0" noProof="0" dirty="0">
              <a:solidFill>
                <a:srgbClr val="FF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121526" y="2099945"/>
            <a:ext cx="1412240" cy="829945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FF33CC"/>
                </a:solidFill>
                <a:latin typeface="+mn-ea"/>
                <a:ea typeface="+mn-ea"/>
                <a:cs typeface="+mn-cs"/>
              </a:rPr>
              <a:t>wǎnɡ</a:t>
            </a:r>
            <a:endParaRPr kumimoji="0" lang="zh-CN" altLang="en-US" sz="4800" b="1" kern="1200" cap="none" spc="0" normalizeH="0" baseline="0" noProof="0" dirty="0">
              <a:solidFill>
                <a:srgbClr val="FF33CC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3530" y="1096010"/>
            <a:ext cx="955167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【</a:t>
            </a:r>
            <a:r>
              <a:rPr lang="zh-CN" altLang="en-US" sz="4000" b="1" dirty="0">
                <a:solidFill>
                  <a:srgbClr val="FF0000"/>
                </a:solidFill>
              </a:rPr>
              <a:t>丰润</a:t>
            </a:r>
            <a:r>
              <a:rPr lang="en-US" altLang="zh-CN" sz="4000" b="1" dirty="0">
                <a:solidFill>
                  <a:srgbClr val="FF0000"/>
                </a:solidFill>
              </a:rPr>
              <a:t>】(</a:t>
            </a:r>
            <a:r>
              <a:rPr lang="zh-CN" altLang="en-US" sz="4000" b="1" dirty="0"/>
              <a:t>肌肤等</a:t>
            </a:r>
            <a:r>
              <a:rPr lang="en-US" altLang="zh-CN" sz="4000" b="1" dirty="0"/>
              <a:t>)</a:t>
            </a:r>
            <a:r>
              <a:rPr lang="zh-CN" altLang="en-US" sz="4000" b="1" dirty="0"/>
              <a:t>丰满滋润</a:t>
            </a:r>
            <a:r>
              <a:rPr lang="zh-CN" altLang="en-US" sz="4000" b="1" dirty="0" smtClean="0"/>
              <a:t>。</a:t>
            </a:r>
            <a:endParaRPr lang="zh-CN" altLang="en-US" sz="4000" b="1" dirty="0" smtClean="0"/>
          </a:p>
          <a:p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【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沉醉</a:t>
            </a:r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】</a:t>
            </a:r>
            <a:r>
              <a:rPr lang="zh-CN" altLang="en-US" sz="4000" b="1" dirty="0">
                <a:solidFill>
                  <a:prstClr val="black"/>
                </a:solidFill>
                <a:sym typeface="+mn-ea"/>
              </a:rPr>
              <a:t>比喻深深地沉浸在某种气氛或思想活动中。</a:t>
            </a:r>
            <a:endParaRPr lang="zh-CN" altLang="en-US" sz="4000" b="1" dirty="0">
              <a:solidFill>
                <a:prstClr val="black"/>
              </a:solidFill>
              <a:sym typeface="+mn-ea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【忧戚】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忧伤烦恼</a:t>
            </a: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40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【枉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wǎng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然】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白白地。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【飘逸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yì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漂浮，飘散。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【流盼】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转动目光观看。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【摇曳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yè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摇荡，晃动。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1" dirty="0"/>
          </a:p>
        </p:txBody>
      </p:sp>
      <p:sp>
        <p:nvSpPr>
          <p:cNvPr id="11267" name="TextBox 4"/>
          <p:cNvSpPr txBox="1"/>
          <p:nvPr/>
        </p:nvSpPr>
        <p:spPr>
          <a:xfrm>
            <a:off x="80646" y="-11006"/>
            <a:ext cx="3550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理解词义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4385</Words>
  <Application>WPS 演示</Application>
  <PresentationFormat>宽屏</PresentationFormat>
  <Paragraphs>375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Times New Roman</vt:lpstr>
      <vt:lpstr>黑体</vt:lpstr>
      <vt:lpstr>楷体</vt:lpstr>
      <vt:lpstr>Times New Roman</vt:lpstr>
      <vt:lpstr>楷体_GB2312</vt:lpstr>
      <vt:lpstr>微软雅黑</vt:lpstr>
      <vt:lpstr>Arial Unicode MS</vt:lpstr>
      <vt:lpstr>Calibri Light</vt:lpstr>
      <vt:lpstr>Lucida Grande</vt:lpstr>
      <vt:lpstr>MingLiU_HKSCS</vt:lpstr>
      <vt:lpstr>Franklin Gothic Medium</vt:lpstr>
      <vt:lpstr>新宋体</vt:lpstr>
      <vt:lpstr>Batang</vt:lpstr>
      <vt:lpstr>BatangChe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lenovo</cp:lastModifiedBy>
  <cp:revision>28</cp:revision>
  <dcterms:created xsi:type="dcterms:W3CDTF">2018-07-25T07:23:00Z</dcterms:created>
  <dcterms:modified xsi:type="dcterms:W3CDTF">2018-09-08T13:40:42Z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