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6"/>
  </p:notesMasterIdLst>
  <p:handoutMasterIdLst>
    <p:handoutMasterId r:id="rId37"/>
  </p:handoutMasterIdLst>
  <p:sldIdLst>
    <p:sldId id="423" r:id="rId2"/>
    <p:sldId id="256" r:id="rId3"/>
    <p:sldId id="642" r:id="rId4"/>
    <p:sldId id="368" r:id="rId5"/>
    <p:sldId id="732" r:id="rId6"/>
    <p:sldId id="571" r:id="rId7"/>
    <p:sldId id="743" r:id="rId8"/>
    <p:sldId id="419" r:id="rId9"/>
    <p:sldId id="416" r:id="rId10"/>
    <p:sldId id="433" r:id="rId11"/>
    <p:sldId id="421" r:id="rId12"/>
    <p:sldId id="684" r:id="rId13"/>
    <p:sldId id="344" r:id="rId14"/>
    <p:sldId id="713" r:id="rId15"/>
    <p:sldId id="345" r:id="rId16"/>
    <p:sldId id="734" r:id="rId17"/>
    <p:sldId id="735" r:id="rId18"/>
    <p:sldId id="736" r:id="rId19"/>
    <p:sldId id="737" r:id="rId20"/>
    <p:sldId id="738" r:id="rId21"/>
    <p:sldId id="739" r:id="rId22"/>
    <p:sldId id="745" r:id="rId23"/>
    <p:sldId id="740" r:id="rId24"/>
    <p:sldId id="741" r:id="rId25"/>
    <p:sldId id="744" r:id="rId26"/>
    <p:sldId id="714" r:id="rId27"/>
    <p:sldId id="434" r:id="rId28"/>
    <p:sldId id="358" r:id="rId29"/>
    <p:sldId id="360" r:id="rId30"/>
    <p:sldId id="641" r:id="rId31"/>
    <p:sldId id="362" r:id="rId32"/>
    <p:sldId id="363" r:id="rId33"/>
    <p:sldId id="365" r:id="rId34"/>
    <p:sldId id="742" r:id="rId35"/>
  </p:sldIdLst>
  <p:sldSz cx="9144000" cy="5143500" type="screen16x9"/>
  <p:notesSz cx="6858000" cy="9144000"/>
  <p:embeddedFontLst>
    <p:embeddedFont>
      <p:font typeface="楷体" pitchFamily="49" charset="-122"/>
      <p:regular r:id="rId38"/>
    </p:embeddedFont>
    <p:embeddedFont>
      <p:font typeface="微软雅黑" pitchFamily="34" charset="-122"/>
      <p:regular r:id="rId39"/>
      <p:bold r:id="rId40"/>
    </p:embeddedFont>
    <p:embeddedFont>
      <p:font typeface="方正新楷体_GBK" charset="-122"/>
      <p:regular r:id="rId41"/>
    </p:embeddedFont>
    <p:embeddedFont>
      <p:font typeface="汉语拼音" charset="0"/>
      <p:regular r:id="rId42"/>
    </p:embeddedFont>
    <p:embeddedFont>
      <p:font typeface="Calibri" pitchFamily="34" charset="0"/>
      <p:regular r:id="rId43"/>
      <p:bold r:id="rId44"/>
      <p:italic r:id="rId45"/>
      <p:boldItalic r:id="rId46"/>
    </p:embeddedFont>
    <p:embeddedFont>
      <p:font typeface="黑体" pitchFamily="49" charset="-122"/>
      <p:regular r:id="rId47"/>
    </p:embeddedFont>
    <p:embeddedFont>
      <p:font typeface="楷体_GB2312" charset="-122"/>
      <p:regular r:id="rId48"/>
    </p:embeddedFont>
    <p:embeddedFont>
      <p:font typeface="幼圆" pitchFamily="49" charset="-122"/>
      <p:regular r:id="rId49"/>
    </p:embeddedFont>
  </p:embeddedFont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CCFFFF"/>
    <a:srgbClr val="FF3399"/>
    <a:srgbClr val="FFFFFF"/>
    <a:srgbClr val="FFE09E"/>
    <a:srgbClr val="FFFF00"/>
    <a:srgbClr val="D60093"/>
    <a:srgbClr val="FFAF01"/>
    <a:srgbClr val="A0A2E2"/>
    <a:srgbClr val="FFE0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p:scale>
          <a:sx n="100" d="100"/>
          <a:sy n="100" d="100"/>
        </p:scale>
        <p:origin x="-924" y="-480"/>
      </p:cViewPr>
      <p:guideLst>
        <p:guide orient="horz" pos="1739"/>
        <p:guide pos="290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4.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8" Type="http://schemas.openxmlformats.org/officeDocument/2006/relationships/slide" Target="slides/slide7.xml"/><Relationship Id="rId51"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9-06-05T14:48:55.359" idx="10">
    <p:pos x="1852" y="452"/>
    <p:text>板书框架图</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2021/3/4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extLst>
      <p:ext uri="{BB962C8B-B14F-4D97-AF65-F5344CB8AC3E}">
        <p14:creationId xmlns:p14="http://schemas.microsoft.com/office/powerpoint/2010/main" val="21271587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楷体_GB2312" panose="0201060903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楷体_GB2312" panose="02010609030101010101" charset="-122"/>
              </a:defRPr>
            </a:lvl1pPr>
          </a:lstStyle>
          <a:p>
            <a:fld id="{D2A48B96-639E-45A3-A0BA-2464DFDB1FAA}" type="datetimeFigureOut">
              <a:rPr lang="zh-CN" altLang="en-US" smtClean="0"/>
              <a:pPr/>
              <a:t>2021/3/4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楷体_GB2312" panose="0201060903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楷体_GB2312" panose="02010609030101010101" charset="-122"/>
              </a:defRPr>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3872779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楷体_GB2312" panose="02010609030101010101" charset="-122"/>
        <a:cs typeface="+mn-cs"/>
      </a:defRPr>
    </a:lvl1pPr>
    <a:lvl2pPr marL="457200" algn="l" defTabSz="914400" rtl="0" eaLnBrk="1" latinLnBrk="0" hangingPunct="1">
      <a:defRPr sz="1200" kern="1200">
        <a:solidFill>
          <a:schemeClr val="tx1"/>
        </a:solidFill>
        <a:latin typeface="+mn-lt"/>
        <a:ea typeface="楷体_GB2312" panose="02010609030101010101" charset="-122"/>
        <a:cs typeface="+mn-cs"/>
      </a:defRPr>
    </a:lvl2pPr>
    <a:lvl3pPr marL="914400" algn="l" defTabSz="914400" rtl="0" eaLnBrk="1" latinLnBrk="0" hangingPunct="1">
      <a:defRPr sz="1200" kern="1200">
        <a:solidFill>
          <a:schemeClr val="tx1"/>
        </a:solidFill>
        <a:latin typeface="+mn-lt"/>
        <a:ea typeface="楷体_GB2312" panose="02010609030101010101" charset="-122"/>
        <a:cs typeface="+mn-cs"/>
      </a:defRPr>
    </a:lvl3pPr>
    <a:lvl4pPr marL="1371600" algn="l" defTabSz="914400" rtl="0" eaLnBrk="1" latinLnBrk="0" hangingPunct="1">
      <a:defRPr sz="1200" kern="1200">
        <a:solidFill>
          <a:schemeClr val="tx1"/>
        </a:solidFill>
        <a:latin typeface="+mn-lt"/>
        <a:ea typeface="楷体_GB2312" panose="02010609030101010101" charset="-122"/>
        <a:cs typeface="+mn-cs"/>
      </a:defRPr>
    </a:lvl4pPr>
    <a:lvl5pPr marL="1828800" algn="l" defTabSz="914400" rtl="0" eaLnBrk="1" latinLnBrk="0" hangingPunct="1">
      <a:defRPr sz="1200" kern="1200">
        <a:solidFill>
          <a:schemeClr val="tx1"/>
        </a:solidFill>
        <a:latin typeface="+mn-lt"/>
        <a:ea typeface="楷体_GB2312" panose="02010609030101010101"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t>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ea typeface="楷体_GB2312" panose="02010609030101010101" charset="-122"/>
              </a:defRPr>
            </a:lvl1p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lvl1pPr>
              <a:defRPr>
                <a:ea typeface="楷体_GB2312" panose="02010609030101010101" charset="-122"/>
              </a:defRPr>
            </a:lvl1pPr>
            <a:lvl2pPr>
              <a:defRPr>
                <a:ea typeface="楷体_GB2312" panose="02010609030101010101" charset="-122"/>
              </a:defRPr>
            </a:lvl2pPr>
            <a:lvl3pPr>
              <a:defRPr>
                <a:ea typeface="楷体_GB2312" panose="02010609030101010101" charset="-122"/>
              </a:defRPr>
            </a:lvl3pPr>
            <a:lvl4pPr>
              <a:defRPr>
                <a:ea typeface="楷体_GB2312" panose="02010609030101010101" charset="-122"/>
              </a:defRPr>
            </a:lvl4pPr>
            <a:lvl5pPr>
              <a:defRPr>
                <a:ea typeface="楷体_GB2312" panose="02010609030101010101" charset="-122"/>
              </a:defRPr>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a:xfrm>
            <a:off x="457200" y="4683919"/>
            <a:ext cx="2133600" cy="357188"/>
          </a:xfrm>
          <a:prstGeom prst="rect">
            <a:avLst/>
          </a:prstGeom>
        </p:spPr>
        <p:txBody>
          <a:bodyPr/>
          <a:lstStyle>
            <a:lvl1pPr>
              <a:defRPr>
                <a:ea typeface="楷体_GB2312" panose="0201060903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cs typeface="+mn-cs"/>
            </a:endParaRPr>
          </a:p>
        </p:txBody>
      </p:sp>
      <p:sp>
        <p:nvSpPr>
          <p:cNvPr id="5" name="页脚占位符 4"/>
          <p:cNvSpPr>
            <a:spLocks noGrp="1"/>
          </p:cNvSpPr>
          <p:nvPr>
            <p:ph type="ftr" sz="quarter" idx="11"/>
          </p:nvPr>
        </p:nvSpPr>
        <p:spPr>
          <a:xfrm>
            <a:off x="3124200" y="4683919"/>
            <a:ext cx="2895600" cy="357188"/>
          </a:xfrm>
          <a:prstGeom prst="rect">
            <a:avLst/>
          </a:prstGeom>
        </p:spPr>
        <p:txBody>
          <a:bodyPr/>
          <a:lstStyle>
            <a:lvl1pPr>
              <a:defRPr>
                <a:ea typeface="楷体_GB2312" panose="0201060903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cs typeface="+mn-cs"/>
            </a:endParaRPr>
          </a:p>
        </p:txBody>
      </p:sp>
      <p:sp>
        <p:nvSpPr>
          <p:cNvPr id="6" name="灯片编号占位符 5"/>
          <p:cNvSpPr>
            <a:spLocks noGrp="1"/>
          </p:cNvSpPr>
          <p:nvPr>
            <p:ph type="sldNum" sz="quarter" idx="12"/>
          </p:nvPr>
        </p:nvSpPr>
        <p:spPr>
          <a:xfrm>
            <a:off x="6553200" y="4683919"/>
            <a:ext cx="2133600" cy="357188"/>
          </a:xfrm>
          <a:prstGeom prst="rect">
            <a:avLst/>
          </a:prstGeom>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3049762"/>
      </p:ext>
    </p:extLst>
  </p:cSld>
  <p:clrMapOvr>
    <a:masterClrMapping/>
  </p:clrMapOvr>
  <p:transition spd="slow"/>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3577093"/>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ea typeface="楷体_GB2312" panose="02010609030101010101" charset="-122"/>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ea typeface="楷体_GB2312" panose="02010609030101010101" charset="-122"/>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p:cNvSpPr>
          <p:nvPr>
            <p:ph type="dt" sz="half" idx="10"/>
          </p:nvPr>
        </p:nvSpPr>
        <p:spPr>
          <a:xfrm>
            <a:off x="457200" y="4683919"/>
            <a:ext cx="2133600" cy="357188"/>
          </a:xfrm>
          <a:prstGeom prst="rect">
            <a:avLst/>
          </a:prstGeom>
        </p:spPr>
        <p:txBody>
          <a:bodyPr/>
          <a:lstStyle>
            <a:lvl1pPr>
              <a:defRPr>
                <a:ea typeface="楷体_GB2312" panose="0201060903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cs typeface="+mn-cs"/>
            </a:endParaRPr>
          </a:p>
        </p:txBody>
      </p:sp>
      <p:sp>
        <p:nvSpPr>
          <p:cNvPr id="5" name="页脚占位符 4"/>
          <p:cNvSpPr>
            <a:spLocks noGrp="1"/>
          </p:cNvSpPr>
          <p:nvPr>
            <p:ph type="ftr" sz="quarter" idx="11"/>
          </p:nvPr>
        </p:nvSpPr>
        <p:spPr>
          <a:xfrm>
            <a:off x="3124200" y="4683919"/>
            <a:ext cx="2895600" cy="357188"/>
          </a:xfrm>
          <a:prstGeom prst="rect">
            <a:avLst/>
          </a:prstGeom>
        </p:spPr>
        <p:txBody>
          <a:bodyPr/>
          <a:lstStyle>
            <a:lvl1pPr>
              <a:defRPr>
                <a:ea typeface="楷体_GB2312" panose="0201060903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cs typeface="+mn-cs"/>
            </a:endParaRPr>
          </a:p>
        </p:txBody>
      </p:sp>
      <p:sp>
        <p:nvSpPr>
          <p:cNvPr id="6" name="灯片编号占位符 5"/>
          <p:cNvSpPr>
            <a:spLocks noGrp="1"/>
          </p:cNvSpPr>
          <p:nvPr>
            <p:ph type="sldNum" sz="quarter" idx="12"/>
          </p:nvPr>
        </p:nvSpPr>
        <p:spPr>
          <a:xfrm>
            <a:off x="6553200" y="4683919"/>
            <a:ext cx="2133600" cy="357188"/>
          </a:xfrm>
          <a:prstGeom prst="rect">
            <a:avLst/>
          </a:prstGeom>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ea typeface="楷体_GB2312" panose="02010609030101010101" charset="-122"/>
              </a:defRPr>
            </a:lvl1p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ea typeface="楷体_GB2312" panose="02010609030101010101" charset="-122"/>
              </a:defRPr>
            </a:lvl1pPr>
            <a:lvl2pPr>
              <a:defRPr sz="2400">
                <a:ea typeface="楷体_GB2312" panose="02010609030101010101" charset="-122"/>
              </a:defRPr>
            </a:lvl2pPr>
            <a:lvl3pPr>
              <a:defRPr sz="2000">
                <a:ea typeface="楷体_GB2312" panose="02010609030101010101" charset="-122"/>
              </a:defRPr>
            </a:lvl3pPr>
            <a:lvl4pPr>
              <a:defRPr sz="1800">
                <a:ea typeface="楷体_GB2312" panose="02010609030101010101" charset="-122"/>
              </a:defRPr>
            </a:lvl4pPr>
            <a:lvl5pPr>
              <a:defRPr sz="1800">
                <a:ea typeface="楷体_GB2312" panose="02010609030101010101" charset="-122"/>
              </a:defRPr>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ea typeface="楷体_GB2312" panose="02010609030101010101" charset="-122"/>
              </a:defRPr>
            </a:lvl1pPr>
            <a:lvl2pPr>
              <a:defRPr sz="2400">
                <a:ea typeface="楷体_GB2312" panose="02010609030101010101" charset="-122"/>
              </a:defRPr>
            </a:lvl2pPr>
            <a:lvl3pPr>
              <a:defRPr sz="2000">
                <a:ea typeface="楷体_GB2312" panose="02010609030101010101" charset="-122"/>
              </a:defRPr>
            </a:lvl3pPr>
            <a:lvl4pPr>
              <a:defRPr sz="1800">
                <a:ea typeface="楷体_GB2312" panose="02010609030101010101" charset="-122"/>
              </a:defRPr>
            </a:lvl4pPr>
            <a:lvl5pPr>
              <a:defRPr sz="1800">
                <a:ea typeface="楷体_GB2312" panose="02010609030101010101" charset="-122"/>
              </a:defRPr>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4"/>
          <p:cNvSpPr>
            <a:spLocks noGrp="1"/>
          </p:cNvSpPr>
          <p:nvPr>
            <p:ph type="dt" sz="half" idx="10"/>
          </p:nvPr>
        </p:nvSpPr>
        <p:spPr>
          <a:xfrm>
            <a:off x="457200" y="4683919"/>
            <a:ext cx="2133600" cy="357188"/>
          </a:xfrm>
          <a:prstGeom prst="rect">
            <a:avLst/>
          </a:prstGeom>
        </p:spPr>
        <p:txBody>
          <a:bodyPr/>
          <a:lstStyle>
            <a:lvl1pPr>
              <a:defRPr>
                <a:ea typeface="楷体_GB2312" panose="0201060903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cs typeface="+mn-cs"/>
            </a:endParaRPr>
          </a:p>
        </p:txBody>
      </p:sp>
      <p:sp>
        <p:nvSpPr>
          <p:cNvPr id="6" name="页脚占位符 5"/>
          <p:cNvSpPr>
            <a:spLocks noGrp="1"/>
          </p:cNvSpPr>
          <p:nvPr>
            <p:ph type="ftr" sz="quarter" idx="11"/>
          </p:nvPr>
        </p:nvSpPr>
        <p:spPr>
          <a:xfrm>
            <a:off x="3124200" y="4683919"/>
            <a:ext cx="2895600" cy="357188"/>
          </a:xfrm>
          <a:prstGeom prst="rect">
            <a:avLst/>
          </a:prstGeom>
        </p:spPr>
        <p:txBody>
          <a:bodyPr/>
          <a:lstStyle>
            <a:lvl1pPr>
              <a:defRPr>
                <a:ea typeface="楷体_GB2312" panose="0201060903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cs typeface="+mn-cs"/>
            </a:endParaRPr>
          </a:p>
        </p:txBody>
      </p:sp>
      <p:sp>
        <p:nvSpPr>
          <p:cNvPr id="7" name="灯片编号占位符 6"/>
          <p:cNvSpPr>
            <a:spLocks noGrp="1"/>
          </p:cNvSpPr>
          <p:nvPr>
            <p:ph type="sldNum" sz="quarter" idx="12"/>
          </p:nvPr>
        </p:nvSpPr>
        <p:spPr>
          <a:xfrm>
            <a:off x="6553200" y="4683919"/>
            <a:ext cx="2133600" cy="357188"/>
          </a:xfrm>
          <a:prstGeom prst="rect">
            <a:avLst/>
          </a:prstGeom>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ea typeface="楷体_GB2312" panose="02010609030101010101" charset="-122"/>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ea typeface="楷体_GB2312" panose="0201060903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ea typeface="楷体_GB2312" panose="02010609030101010101" charset="-122"/>
              </a:defRPr>
            </a:lvl1pPr>
            <a:lvl2pPr>
              <a:defRPr sz="2000">
                <a:ea typeface="楷体_GB2312" panose="02010609030101010101" charset="-122"/>
              </a:defRPr>
            </a:lvl2pPr>
            <a:lvl3pPr>
              <a:defRPr sz="1800">
                <a:ea typeface="楷体_GB2312" panose="02010609030101010101" charset="-122"/>
              </a:defRPr>
            </a:lvl3pPr>
            <a:lvl4pPr>
              <a:defRPr sz="1600">
                <a:ea typeface="楷体_GB2312" panose="02010609030101010101" charset="-122"/>
              </a:defRPr>
            </a:lvl4pPr>
            <a:lvl5pPr>
              <a:defRPr sz="1600">
                <a:ea typeface="楷体_GB2312" panose="02010609030101010101" charset="-122"/>
              </a:defRPr>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ea typeface="楷体_GB2312" panose="0201060903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ea typeface="楷体_GB2312" panose="02010609030101010101" charset="-122"/>
              </a:defRPr>
            </a:lvl1pPr>
            <a:lvl2pPr>
              <a:defRPr sz="2000">
                <a:ea typeface="楷体_GB2312" panose="02010609030101010101" charset="-122"/>
              </a:defRPr>
            </a:lvl2pPr>
            <a:lvl3pPr>
              <a:defRPr sz="1800">
                <a:ea typeface="楷体_GB2312" panose="02010609030101010101" charset="-122"/>
              </a:defRPr>
            </a:lvl3pPr>
            <a:lvl4pPr>
              <a:defRPr sz="1600">
                <a:ea typeface="楷体_GB2312" panose="02010609030101010101" charset="-122"/>
              </a:defRPr>
            </a:lvl4pPr>
            <a:lvl5pPr>
              <a:defRPr sz="1600">
                <a:ea typeface="楷体_GB2312" panose="02010609030101010101" charset="-122"/>
              </a:defRPr>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6"/>
          <p:cNvSpPr>
            <a:spLocks noGrp="1"/>
          </p:cNvSpPr>
          <p:nvPr>
            <p:ph type="dt" sz="half" idx="10"/>
          </p:nvPr>
        </p:nvSpPr>
        <p:spPr>
          <a:xfrm>
            <a:off x="457200" y="4683919"/>
            <a:ext cx="2133600" cy="357188"/>
          </a:xfrm>
          <a:prstGeom prst="rect">
            <a:avLst/>
          </a:prstGeom>
        </p:spPr>
        <p:txBody>
          <a:bodyPr/>
          <a:lstStyle>
            <a:lvl1pPr>
              <a:defRPr>
                <a:ea typeface="楷体_GB2312" panose="0201060903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cs typeface="+mn-cs"/>
            </a:endParaRPr>
          </a:p>
        </p:txBody>
      </p:sp>
      <p:sp>
        <p:nvSpPr>
          <p:cNvPr id="8" name="页脚占位符 7"/>
          <p:cNvSpPr>
            <a:spLocks noGrp="1"/>
          </p:cNvSpPr>
          <p:nvPr>
            <p:ph type="ftr" sz="quarter" idx="11"/>
          </p:nvPr>
        </p:nvSpPr>
        <p:spPr>
          <a:xfrm>
            <a:off x="3124200" y="4683919"/>
            <a:ext cx="2895600" cy="357188"/>
          </a:xfrm>
          <a:prstGeom prst="rect">
            <a:avLst/>
          </a:prstGeom>
        </p:spPr>
        <p:txBody>
          <a:bodyPr/>
          <a:lstStyle>
            <a:lvl1pPr>
              <a:defRPr>
                <a:ea typeface="楷体_GB2312" panose="0201060903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cs typeface="+mn-cs"/>
            </a:endParaRPr>
          </a:p>
        </p:txBody>
      </p:sp>
      <p:sp>
        <p:nvSpPr>
          <p:cNvPr id="9" name="灯片编号占位符 8"/>
          <p:cNvSpPr>
            <a:spLocks noGrp="1"/>
          </p:cNvSpPr>
          <p:nvPr>
            <p:ph type="sldNum" sz="quarter" idx="12"/>
          </p:nvPr>
        </p:nvSpPr>
        <p:spPr>
          <a:xfrm>
            <a:off x="6553200" y="4683919"/>
            <a:ext cx="2133600" cy="357188"/>
          </a:xfrm>
          <a:prstGeom prst="rect">
            <a:avLst/>
          </a:prstGeom>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ea typeface="楷体_GB2312" panose="02010609030101010101" charset="-122"/>
              </a:defRPr>
            </a:lvl1p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a:xfrm>
            <a:off x="457200" y="4683919"/>
            <a:ext cx="2133600" cy="357188"/>
          </a:xfrm>
          <a:prstGeom prst="rect">
            <a:avLst/>
          </a:prstGeom>
        </p:spPr>
        <p:txBody>
          <a:bodyPr/>
          <a:lstStyle>
            <a:lvl1pPr>
              <a:defRPr>
                <a:ea typeface="楷体_GB2312" panose="0201060903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cs typeface="+mn-cs"/>
            </a:endParaRPr>
          </a:p>
        </p:txBody>
      </p:sp>
      <p:sp>
        <p:nvSpPr>
          <p:cNvPr id="4" name="页脚占位符 3"/>
          <p:cNvSpPr>
            <a:spLocks noGrp="1"/>
          </p:cNvSpPr>
          <p:nvPr>
            <p:ph type="ftr" sz="quarter" idx="11"/>
          </p:nvPr>
        </p:nvSpPr>
        <p:spPr>
          <a:xfrm>
            <a:off x="3124200" y="4683919"/>
            <a:ext cx="2895600" cy="357188"/>
          </a:xfrm>
          <a:prstGeom prst="rect">
            <a:avLst/>
          </a:prstGeom>
        </p:spPr>
        <p:txBody>
          <a:bodyPr/>
          <a:lstStyle>
            <a:lvl1pPr>
              <a:defRPr>
                <a:ea typeface="楷体_GB2312" panose="0201060903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cs typeface="+mn-cs"/>
            </a:endParaRPr>
          </a:p>
        </p:txBody>
      </p:sp>
      <p:sp>
        <p:nvSpPr>
          <p:cNvPr id="5" name="灯片编号占位符 4"/>
          <p:cNvSpPr>
            <a:spLocks noGrp="1"/>
          </p:cNvSpPr>
          <p:nvPr>
            <p:ph type="sldNum" sz="quarter" idx="12"/>
          </p:nvPr>
        </p:nvSpPr>
        <p:spPr>
          <a:xfrm>
            <a:off x="6553200" y="4683919"/>
            <a:ext cx="2133600" cy="357188"/>
          </a:xfrm>
          <a:prstGeom prst="rect">
            <a:avLst/>
          </a:prstGeom>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683919"/>
            <a:ext cx="2133600" cy="357188"/>
          </a:xfrm>
          <a:prstGeom prst="rect">
            <a:avLst/>
          </a:prstGeom>
        </p:spPr>
        <p:txBody>
          <a:bodyPr/>
          <a:lstStyle>
            <a:lvl1pPr>
              <a:defRPr>
                <a:ea typeface="楷体_GB2312" panose="0201060903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cs typeface="+mn-cs"/>
            </a:endParaRPr>
          </a:p>
        </p:txBody>
      </p:sp>
      <p:sp>
        <p:nvSpPr>
          <p:cNvPr id="3" name="页脚占位符 2"/>
          <p:cNvSpPr>
            <a:spLocks noGrp="1"/>
          </p:cNvSpPr>
          <p:nvPr>
            <p:ph type="ftr" sz="quarter" idx="11"/>
          </p:nvPr>
        </p:nvSpPr>
        <p:spPr>
          <a:xfrm>
            <a:off x="3124200" y="4683919"/>
            <a:ext cx="2895600" cy="357188"/>
          </a:xfrm>
          <a:prstGeom prst="rect">
            <a:avLst/>
          </a:prstGeom>
        </p:spPr>
        <p:txBody>
          <a:bodyPr/>
          <a:lstStyle>
            <a:lvl1pPr>
              <a:defRPr>
                <a:ea typeface="楷体_GB2312" panose="0201060903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cs typeface="+mn-cs"/>
            </a:endParaRPr>
          </a:p>
        </p:txBody>
      </p:sp>
      <p:sp>
        <p:nvSpPr>
          <p:cNvPr id="4" name="灯片编号占位符 3"/>
          <p:cNvSpPr>
            <a:spLocks noGrp="1"/>
          </p:cNvSpPr>
          <p:nvPr>
            <p:ph type="sldNum" sz="quarter" idx="12"/>
          </p:nvPr>
        </p:nvSpPr>
        <p:spPr>
          <a:xfrm>
            <a:off x="6553200" y="4683919"/>
            <a:ext cx="2133600" cy="357188"/>
          </a:xfrm>
          <a:prstGeom prst="rect">
            <a:avLst/>
          </a:prstGeom>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ea typeface="楷体_GB2312" panose="02010609030101010101" charset="-122"/>
              </a:defRPr>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ea typeface="楷体_GB2312" panose="02010609030101010101" charset="-122"/>
              </a:defRPr>
            </a:lvl1pPr>
            <a:lvl2pPr>
              <a:defRPr sz="2800">
                <a:ea typeface="楷体_GB2312" panose="02010609030101010101" charset="-122"/>
              </a:defRPr>
            </a:lvl2pPr>
            <a:lvl3pPr>
              <a:defRPr sz="2400">
                <a:ea typeface="楷体_GB2312" panose="02010609030101010101" charset="-122"/>
              </a:defRPr>
            </a:lvl3pPr>
            <a:lvl4pPr>
              <a:defRPr sz="2000">
                <a:ea typeface="楷体_GB2312" panose="02010609030101010101" charset="-122"/>
              </a:defRPr>
            </a:lvl4pPr>
            <a:lvl5pPr>
              <a:defRPr sz="2000">
                <a:ea typeface="楷体_GB2312" panose="02010609030101010101" charset="-122"/>
              </a:defRPr>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ea typeface="楷体_GB2312" panose="02010609030101010101"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4"/>
          <p:cNvSpPr>
            <a:spLocks noGrp="1"/>
          </p:cNvSpPr>
          <p:nvPr>
            <p:ph type="dt" sz="half" idx="10"/>
          </p:nvPr>
        </p:nvSpPr>
        <p:spPr>
          <a:xfrm>
            <a:off x="457200" y="4683919"/>
            <a:ext cx="2133600" cy="357188"/>
          </a:xfrm>
          <a:prstGeom prst="rect">
            <a:avLst/>
          </a:prstGeom>
        </p:spPr>
        <p:txBody>
          <a:bodyPr/>
          <a:lstStyle>
            <a:lvl1pPr>
              <a:defRPr>
                <a:ea typeface="楷体_GB2312" panose="0201060903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cs typeface="+mn-cs"/>
            </a:endParaRPr>
          </a:p>
        </p:txBody>
      </p:sp>
      <p:sp>
        <p:nvSpPr>
          <p:cNvPr id="6" name="页脚占位符 5"/>
          <p:cNvSpPr>
            <a:spLocks noGrp="1"/>
          </p:cNvSpPr>
          <p:nvPr>
            <p:ph type="ftr" sz="quarter" idx="11"/>
          </p:nvPr>
        </p:nvSpPr>
        <p:spPr>
          <a:xfrm>
            <a:off x="3124200" y="4683919"/>
            <a:ext cx="2895600" cy="357188"/>
          </a:xfrm>
          <a:prstGeom prst="rect">
            <a:avLst/>
          </a:prstGeom>
        </p:spPr>
        <p:txBody>
          <a:bodyPr/>
          <a:lstStyle>
            <a:lvl1pPr>
              <a:defRPr>
                <a:ea typeface="楷体_GB2312" panose="0201060903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cs typeface="+mn-cs"/>
            </a:endParaRPr>
          </a:p>
        </p:txBody>
      </p:sp>
      <p:sp>
        <p:nvSpPr>
          <p:cNvPr id="7" name="灯片编号占位符 6"/>
          <p:cNvSpPr>
            <a:spLocks noGrp="1"/>
          </p:cNvSpPr>
          <p:nvPr>
            <p:ph type="sldNum" sz="quarter" idx="12"/>
          </p:nvPr>
        </p:nvSpPr>
        <p:spPr>
          <a:xfrm>
            <a:off x="6553200" y="4683919"/>
            <a:ext cx="2133600" cy="357188"/>
          </a:xfrm>
          <a:prstGeom prst="rect">
            <a:avLst/>
          </a:prstGeom>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ea typeface="楷体_GB2312" panose="02010609030101010101" charset="-122"/>
              </a:defRPr>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459581"/>
            <a:ext cx="5486400" cy="3086100"/>
          </a:xfrm>
          <a:prstGeom prst="rect">
            <a:avLst/>
          </a:prstGeo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ea typeface="楷体_GB2312" panose="02010609030101010101"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4"/>
          <p:cNvSpPr>
            <a:spLocks noGrp="1"/>
          </p:cNvSpPr>
          <p:nvPr>
            <p:ph type="dt" sz="half" idx="10"/>
          </p:nvPr>
        </p:nvSpPr>
        <p:spPr>
          <a:xfrm>
            <a:off x="457200" y="4683919"/>
            <a:ext cx="2133600" cy="357188"/>
          </a:xfrm>
          <a:prstGeom prst="rect">
            <a:avLst/>
          </a:prstGeom>
        </p:spPr>
        <p:txBody>
          <a:bodyPr/>
          <a:lstStyle>
            <a:lvl1pPr>
              <a:defRPr>
                <a:ea typeface="楷体_GB2312" panose="02010609030101010101"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cs typeface="+mn-cs"/>
            </a:endParaRPr>
          </a:p>
        </p:txBody>
      </p:sp>
      <p:sp>
        <p:nvSpPr>
          <p:cNvPr id="6" name="页脚占位符 5"/>
          <p:cNvSpPr>
            <a:spLocks noGrp="1"/>
          </p:cNvSpPr>
          <p:nvPr>
            <p:ph type="ftr" sz="quarter" idx="11"/>
          </p:nvPr>
        </p:nvSpPr>
        <p:spPr>
          <a:xfrm>
            <a:off x="3124200" y="4683919"/>
            <a:ext cx="2895600" cy="357188"/>
          </a:xfrm>
          <a:prstGeom prst="rect">
            <a:avLst/>
          </a:prstGeom>
        </p:spPr>
        <p:txBody>
          <a:bodyPr/>
          <a:lstStyle>
            <a:lvl1pPr>
              <a:defRPr>
                <a:ea typeface="楷体_GB2312" panose="02010609030101010101"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cs typeface="+mn-cs"/>
            </a:endParaRPr>
          </a:p>
        </p:txBody>
      </p:sp>
      <p:sp>
        <p:nvSpPr>
          <p:cNvPr id="7" name="灯片编号占位符 6"/>
          <p:cNvSpPr>
            <a:spLocks noGrp="1"/>
          </p:cNvSpPr>
          <p:nvPr>
            <p:ph type="sldNum" sz="quarter" idx="12"/>
          </p:nvPr>
        </p:nvSpPr>
        <p:spPr>
          <a:xfrm>
            <a:off x="6553200" y="4683919"/>
            <a:ext cx="2133600" cy="357188"/>
          </a:xfrm>
          <a:prstGeom prst="rect">
            <a:avLst/>
          </a:prstGeom>
        </p:spPr>
        <p:txBody>
          <a:bodyPr/>
          <a:lstStyle/>
          <a:p>
            <a:pPr lvl="0" eaLnBrk="1" hangingPunct="1"/>
            <a:fld id="{9A0DB2DC-4C9A-4742-B13C-FB6460FD3503}" type="slidenum">
              <a:rPr lang="en-US" altLang="zh-CN" dirty="0">
                <a:latin typeface="Arial" panose="020B0604020202020204" pitchFamily="34" charset="0"/>
              </a:rPr>
              <a:pPr lvl="0" eaLnBrk="1" hangingPunct="1"/>
              <a:t>‹#›</a:t>
            </a:fld>
            <a:endParaRPr lang="en-US" altLang="zh-CN"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2.jpeg"/><Relationship Id="rId2" Type="http://schemas.openxmlformats.org/officeDocument/2006/relationships/audio" Target="file:///C:\Users\Administrator\Desktop\REC20190308231814.mp3" TargetMode="External"/><Relationship Id="rId1" Type="http://schemas.microsoft.com/office/2007/relationships/media" Target="file:///C:\Users\Administrator\Desktop\REC20190308231814.mp3" TargetMode="External"/><Relationship Id="rId6" Type="http://schemas.openxmlformats.org/officeDocument/2006/relationships/image" Target="../media/image11.png"/><Relationship Id="rId5" Type="http://schemas.openxmlformats.org/officeDocument/2006/relationships/image" Target="../media/image1.jpeg"/><Relationship Id="rId4" Type="http://schemas.openxmlformats.org/officeDocument/2006/relationships/notesSlide" Target="../notesSlides/notesSlide3.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hyperlink" Target="&#22235;&#19979;&#29983;&#23383;&#35270;&#39057;3&#22825;&#31383;.mp4"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11560" y="699542"/>
            <a:ext cx="3456384" cy="3539430"/>
          </a:xfrm>
          <a:prstGeom prst="rect">
            <a:avLst/>
          </a:prstGeom>
          <a:noFill/>
          <a:ln w="9525">
            <a:noFill/>
          </a:ln>
        </p:spPr>
        <p:txBody>
          <a:bodyPr wrap="square" rtlCol="0">
            <a:spAutoFit/>
          </a:bodyPr>
          <a:lstStyle/>
          <a:p>
            <a:pPr eaLnBrk="1" hangingPunct="1"/>
            <a:r>
              <a:rPr lang="zh-CN" altLang="en-US" sz="2800" b="1" dirty="0" smtClean="0">
                <a:solidFill>
                  <a:srgbClr val="FF00FF"/>
                </a:solidFill>
                <a:latin typeface="楷体" pitchFamily="49" charset="-122"/>
                <a:ea typeface="楷体" pitchFamily="49" charset="-122"/>
              </a:rPr>
              <a:t>    </a:t>
            </a:r>
            <a:r>
              <a:rPr lang="zh-CN" altLang="en-US" sz="3200" b="1" dirty="0" smtClean="0">
                <a:latin typeface="楷体" pitchFamily="49" charset="-122"/>
                <a:ea typeface="楷体" pitchFamily="49" charset="-122"/>
              </a:rPr>
              <a:t>我们每个人都有快乐而美好的童年，今天我们一起来学习文学大师矛盾先生以自身的童年生活为题材写的一篇散文</a:t>
            </a:r>
            <a:r>
              <a:rPr lang="en-US" altLang="zh-CN" sz="3200" b="1" dirty="0" smtClean="0">
                <a:latin typeface="楷体" pitchFamily="49" charset="-122"/>
                <a:ea typeface="楷体" pitchFamily="49" charset="-122"/>
              </a:rPr>
              <a:t>——</a:t>
            </a:r>
            <a:r>
              <a:rPr lang="zh-CN" altLang="en-US" sz="3200" b="1" dirty="0" smtClean="0">
                <a:latin typeface="楷体" pitchFamily="49" charset="-122"/>
                <a:ea typeface="楷体" pitchFamily="49" charset="-122"/>
              </a:rPr>
              <a:t>天窗</a:t>
            </a:r>
            <a:r>
              <a:rPr lang="zh-CN" altLang="en-US" sz="3200" b="1" dirty="0" smtClean="0">
                <a:solidFill>
                  <a:srgbClr val="FF00FF"/>
                </a:solidFill>
                <a:latin typeface="楷体" pitchFamily="49" charset="-122"/>
                <a:ea typeface="楷体" pitchFamily="49" charset="-122"/>
              </a:rPr>
              <a:t>。</a:t>
            </a:r>
            <a:endParaRPr lang="zh-CN" altLang="en-US" sz="3200" b="1" dirty="0">
              <a:solidFill>
                <a:srgbClr val="FF00FF"/>
              </a:solidFill>
              <a:latin typeface="楷体" pitchFamily="49" charset="-122"/>
              <a:ea typeface="楷体" pitchFamily="49" charset="-122"/>
            </a:endParaRPr>
          </a:p>
        </p:txBody>
      </p:sp>
      <p:pic>
        <p:nvPicPr>
          <p:cNvPr id="40964" name="Picture 4"/>
          <p:cNvPicPr>
            <a:picLocks noChangeAspect="1" noChangeArrowheads="1"/>
          </p:cNvPicPr>
          <p:nvPr/>
        </p:nvPicPr>
        <p:blipFill>
          <a:blip r:embed="rId3" cstate="print">
            <a:lum contrast="40000"/>
          </a:blip>
          <a:srcRect/>
          <a:stretch>
            <a:fillRect/>
          </a:stretch>
        </p:blipFill>
        <p:spPr bwMode="auto">
          <a:xfrm>
            <a:off x="3995936" y="843558"/>
            <a:ext cx="4864883" cy="35448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plus(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40964"/>
                                        </p:tgtEl>
                                        <p:attrNameLst>
                                          <p:attrName>style.visibility</p:attrName>
                                        </p:attrNameLst>
                                      </p:cBhvr>
                                      <p:to>
                                        <p:strVal val="visible"/>
                                      </p:to>
                                    </p:set>
                                    <p:anim calcmode="lin" valueType="num">
                                      <p:cBhvr>
                                        <p:cTn id="12" dur="1000" fill="hold"/>
                                        <p:tgtEl>
                                          <p:spTgt spid="40964"/>
                                        </p:tgtEl>
                                        <p:attrNameLst>
                                          <p:attrName>ppt_w</p:attrName>
                                        </p:attrNameLst>
                                      </p:cBhvr>
                                      <p:tavLst>
                                        <p:tav tm="0">
                                          <p:val>
                                            <p:fltVal val="0"/>
                                          </p:val>
                                        </p:tav>
                                        <p:tav tm="100000">
                                          <p:val>
                                            <p:strVal val="#ppt_w"/>
                                          </p:val>
                                        </p:tav>
                                      </p:tavLst>
                                    </p:anim>
                                    <p:anim calcmode="lin" valueType="num">
                                      <p:cBhvr>
                                        <p:cTn id="13" dur="1000" fill="hold"/>
                                        <p:tgtEl>
                                          <p:spTgt spid="40964"/>
                                        </p:tgtEl>
                                        <p:attrNameLst>
                                          <p:attrName>ppt_h</p:attrName>
                                        </p:attrNameLst>
                                      </p:cBhvr>
                                      <p:tavLst>
                                        <p:tav tm="0">
                                          <p:val>
                                            <p:fltVal val="0"/>
                                          </p:val>
                                        </p:tav>
                                        <p:tav tm="100000">
                                          <p:val>
                                            <p:strVal val="#ppt_h"/>
                                          </p:val>
                                        </p:tav>
                                      </p:tavLst>
                                    </p:anim>
                                    <p:anim calcmode="lin" valueType="num">
                                      <p:cBhvr>
                                        <p:cTn id="14" dur="1000" fill="hold"/>
                                        <p:tgtEl>
                                          <p:spTgt spid="40964"/>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4096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4" name="圆角矩形 3"/>
          <p:cNvSpPr/>
          <p:nvPr/>
        </p:nvSpPr>
        <p:spPr>
          <a:xfrm>
            <a:off x="642620" y="746125"/>
            <a:ext cx="7538720" cy="1802130"/>
          </a:xfrm>
          <a:prstGeom prst="roundRect">
            <a:avLst/>
          </a:prstGeom>
          <a:solidFill>
            <a:srgbClr val="FFCB74"/>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楷体_GB2312" panose="02010609030101010101" charset="-122"/>
            </a:endParaRPr>
          </a:p>
        </p:txBody>
      </p:sp>
      <p:sp>
        <p:nvSpPr>
          <p:cNvPr id="5" name="圆角矩形 4"/>
          <p:cNvSpPr/>
          <p:nvPr/>
        </p:nvSpPr>
        <p:spPr>
          <a:xfrm>
            <a:off x="642620" y="2694305"/>
            <a:ext cx="7538720" cy="1761490"/>
          </a:xfrm>
          <a:prstGeom prst="roundRect">
            <a:avLst/>
          </a:prstGeom>
          <a:solidFill>
            <a:srgbClr val="FFCB74"/>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楷体_GB2312" panose="02010609030101010101" charset="-122"/>
            </a:endParaRPr>
          </a:p>
        </p:txBody>
      </p:sp>
      <p:sp>
        <p:nvSpPr>
          <p:cNvPr id="31" name="TextBox 30"/>
          <p:cNvSpPr txBox="1"/>
          <p:nvPr/>
        </p:nvSpPr>
        <p:spPr>
          <a:xfrm>
            <a:off x="2745075" y="1166882"/>
            <a:ext cx="1785950" cy="52197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慰藉</a:t>
            </a:r>
            <a:r>
              <a:rPr lang="en-US" altLang="zh-CN" sz="28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32" name="TextBox 31"/>
          <p:cNvSpPr txBox="1"/>
          <p:nvPr/>
        </p:nvSpPr>
        <p:spPr>
          <a:xfrm>
            <a:off x="4074458" y="1166882"/>
            <a:ext cx="1143008" cy="521970"/>
          </a:xfrm>
          <a:prstGeom prst="rect">
            <a:avLst/>
          </a:prstGeom>
          <a:noFill/>
        </p:spPr>
        <p:txBody>
          <a:bodyPr wrap="square" rtlCol="0">
            <a:spAutoFit/>
          </a:bodyPr>
          <a:lstStyle/>
          <a:p>
            <a:r>
              <a:rPr lang="zh-CN" altLang="en-US" sz="2800" dirty="0" smtClean="0">
                <a:solidFill>
                  <a:srgbClr val="FF0000"/>
                </a:solidFill>
                <a:latin typeface="楷体" panose="02010609060101010101" pitchFamily="49" charset="-122"/>
                <a:ea typeface="楷体" panose="02010609060101010101" pitchFamily="49" charset="-122"/>
              </a:rPr>
              <a:t>安慰</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33" name="TextBox 32"/>
          <p:cNvSpPr txBox="1"/>
          <p:nvPr/>
        </p:nvSpPr>
        <p:spPr>
          <a:xfrm>
            <a:off x="5364088" y="1166882"/>
            <a:ext cx="1785950"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猛厉</a:t>
            </a:r>
            <a:r>
              <a:rPr lang="en-US" altLang="zh-CN" sz="28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34" name="TextBox 33"/>
          <p:cNvSpPr txBox="1"/>
          <p:nvPr/>
        </p:nvSpPr>
        <p:spPr>
          <a:xfrm>
            <a:off x="6722046" y="1166882"/>
            <a:ext cx="1143008" cy="523220"/>
          </a:xfrm>
          <a:prstGeom prst="rect">
            <a:avLst/>
          </a:prstGeom>
          <a:noFill/>
        </p:spPr>
        <p:txBody>
          <a:bodyPr wrap="square" rtlCol="0">
            <a:spAutoFit/>
          </a:bodyPr>
          <a:lstStyle/>
          <a:p>
            <a:r>
              <a:rPr lang="zh-CN" altLang="en-US" sz="2800" dirty="0" smtClean="0">
                <a:solidFill>
                  <a:srgbClr val="FF0000"/>
                </a:solidFill>
                <a:latin typeface="楷体" panose="02010609060101010101" pitchFamily="49" charset="-122"/>
                <a:ea typeface="楷体" panose="02010609060101010101" pitchFamily="49" charset="-122"/>
              </a:rPr>
              <a:t>猛烈</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35" name="TextBox 34"/>
          <p:cNvSpPr txBox="1"/>
          <p:nvPr/>
        </p:nvSpPr>
        <p:spPr>
          <a:xfrm>
            <a:off x="2764125" y="1760948"/>
            <a:ext cx="1785950" cy="52197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锐利</a:t>
            </a:r>
            <a:r>
              <a:rPr lang="en-US" altLang="zh-CN" sz="28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36" name="TextBox 35"/>
          <p:cNvSpPr txBox="1"/>
          <p:nvPr/>
        </p:nvSpPr>
        <p:spPr>
          <a:xfrm>
            <a:off x="4074458" y="1756246"/>
            <a:ext cx="1143008" cy="521970"/>
          </a:xfrm>
          <a:prstGeom prst="rect">
            <a:avLst/>
          </a:prstGeom>
          <a:noFill/>
        </p:spPr>
        <p:txBody>
          <a:bodyPr wrap="square" rtlCol="0">
            <a:spAutoFit/>
          </a:bodyPr>
          <a:lstStyle/>
          <a:p>
            <a:r>
              <a:rPr lang="zh-CN" altLang="en-US" sz="2800" dirty="0" smtClean="0">
                <a:solidFill>
                  <a:srgbClr val="FF0000"/>
                </a:solidFill>
                <a:latin typeface="楷体" panose="02010609060101010101" pitchFamily="49" charset="-122"/>
                <a:ea typeface="楷体" panose="02010609060101010101" pitchFamily="49" charset="-122"/>
              </a:rPr>
              <a:t>锋利</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37" name="TextBox 36"/>
          <p:cNvSpPr txBox="1"/>
          <p:nvPr/>
        </p:nvSpPr>
        <p:spPr>
          <a:xfrm>
            <a:off x="5383138" y="1756246"/>
            <a:ext cx="1785950" cy="523220"/>
          </a:xfrm>
          <a:prstGeom prst="rect">
            <a:avLst/>
          </a:prstGeom>
          <a:noFill/>
        </p:spPr>
        <p:txBody>
          <a:bodyPr wrap="square" rtlCol="0">
            <a:spAutoFit/>
          </a:bodyPr>
          <a:lstStyle/>
          <a:p>
            <a:r>
              <a:rPr lang="zh-CN" altLang="en-US" sz="2800" dirty="0" smtClean="0">
                <a:latin typeface="楷体" panose="02010609060101010101" pitchFamily="49" charset="-122"/>
                <a:ea typeface="楷体" panose="02010609060101010101" pitchFamily="49" charset="-122"/>
              </a:rPr>
              <a:t>神奇</a:t>
            </a:r>
            <a:r>
              <a:rPr lang="en-US" altLang="zh-CN" sz="28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38" name="TextBox 37"/>
          <p:cNvSpPr txBox="1"/>
          <p:nvPr/>
        </p:nvSpPr>
        <p:spPr>
          <a:xfrm>
            <a:off x="6722046" y="1756246"/>
            <a:ext cx="1143008" cy="523220"/>
          </a:xfrm>
          <a:prstGeom prst="rect">
            <a:avLst/>
          </a:prstGeom>
          <a:noFill/>
        </p:spPr>
        <p:txBody>
          <a:bodyPr wrap="square" rtlCol="0">
            <a:spAutoFit/>
          </a:bodyPr>
          <a:lstStyle/>
          <a:p>
            <a:r>
              <a:rPr lang="zh-CN" altLang="en-US" sz="2800" dirty="0" smtClean="0">
                <a:solidFill>
                  <a:srgbClr val="FF0000"/>
                </a:solidFill>
                <a:latin typeface="楷体" panose="02010609060101010101" pitchFamily="49" charset="-122"/>
                <a:ea typeface="楷体" panose="02010609060101010101" pitchFamily="49" charset="-122"/>
              </a:rPr>
              <a:t>奇妙</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41" name="TextBox 40"/>
          <p:cNvSpPr txBox="1"/>
          <p:nvPr/>
        </p:nvSpPr>
        <p:spPr>
          <a:xfrm>
            <a:off x="2726025" y="2983819"/>
            <a:ext cx="1785950"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暖和</a:t>
            </a:r>
            <a:r>
              <a:rPr lang="en-US" altLang="zh-CN"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42" name="TextBox 41"/>
          <p:cNvSpPr txBox="1"/>
          <p:nvPr/>
        </p:nvSpPr>
        <p:spPr>
          <a:xfrm>
            <a:off x="4074458" y="2983819"/>
            <a:ext cx="1143008" cy="523220"/>
          </a:xfrm>
          <a:prstGeom prst="rect">
            <a:avLst/>
          </a:prstGeom>
          <a:noFill/>
        </p:spPr>
        <p:txBody>
          <a:bodyPr wrap="square" rtlCol="0">
            <a:spAutoFit/>
          </a:bodyPr>
          <a:lstStyle/>
          <a:p>
            <a:r>
              <a:rPr lang="zh-CN" altLang="en-US" sz="2800" dirty="0" smtClean="0">
                <a:solidFill>
                  <a:srgbClr val="FF0000"/>
                </a:solidFill>
                <a:latin typeface="楷体" panose="02010609060101010101" pitchFamily="49" charset="-122"/>
                <a:ea typeface="楷体" panose="02010609060101010101" pitchFamily="49" charset="-122"/>
              </a:rPr>
              <a:t>寒冷</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43" name="TextBox 42"/>
          <p:cNvSpPr txBox="1"/>
          <p:nvPr/>
        </p:nvSpPr>
        <p:spPr>
          <a:xfrm>
            <a:off x="5436096" y="2983819"/>
            <a:ext cx="1785950"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关闭</a:t>
            </a:r>
            <a:r>
              <a:rPr lang="en-US" altLang="zh-CN"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44" name="TextBox 43"/>
          <p:cNvSpPr txBox="1"/>
          <p:nvPr/>
        </p:nvSpPr>
        <p:spPr>
          <a:xfrm>
            <a:off x="6813104" y="2983819"/>
            <a:ext cx="1143008" cy="523220"/>
          </a:xfrm>
          <a:prstGeom prst="rect">
            <a:avLst/>
          </a:prstGeom>
          <a:noFill/>
        </p:spPr>
        <p:txBody>
          <a:bodyPr wrap="square" rtlCol="0">
            <a:spAutoFit/>
          </a:bodyPr>
          <a:lstStyle/>
          <a:p>
            <a:r>
              <a:rPr lang="zh-CN" altLang="en-US" sz="2800" dirty="0" smtClean="0">
                <a:solidFill>
                  <a:srgbClr val="FF0000"/>
                </a:solidFill>
                <a:latin typeface="楷体" panose="02010609060101010101" pitchFamily="49" charset="-122"/>
                <a:ea typeface="楷体" panose="02010609060101010101" pitchFamily="49" charset="-122"/>
              </a:rPr>
              <a:t>打开</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45" name="TextBox 44"/>
          <p:cNvSpPr txBox="1"/>
          <p:nvPr/>
        </p:nvSpPr>
        <p:spPr>
          <a:xfrm>
            <a:off x="2745075" y="3573183"/>
            <a:ext cx="1785950"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猛厉</a:t>
            </a:r>
            <a:r>
              <a:rPr lang="en-US" altLang="zh-CN"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46" name="TextBox 45"/>
          <p:cNvSpPr txBox="1"/>
          <p:nvPr/>
        </p:nvSpPr>
        <p:spPr>
          <a:xfrm>
            <a:off x="4074458" y="3573183"/>
            <a:ext cx="1143008" cy="523220"/>
          </a:xfrm>
          <a:prstGeom prst="rect">
            <a:avLst/>
          </a:prstGeom>
          <a:noFill/>
        </p:spPr>
        <p:txBody>
          <a:bodyPr wrap="square" rtlCol="0">
            <a:spAutoFit/>
          </a:bodyPr>
          <a:lstStyle/>
          <a:p>
            <a:r>
              <a:rPr lang="zh-CN" altLang="en-US" sz="2800" dirty="0" smtClean="0">
                <a:solidFill>
                  <a:srgbClr val="FF0000"/>
                </a:solidFill>
                <a:latin typeface="楷体" panose="02010609060101010101" pitchFamily="49" charset="-122"/>
                <a:ea typeface="楷体" panose="02010609060101010101" pitchFamily="49" charset="-122"/>
              </a:rPr>
              <a:t>温柔</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47" name="TextBox 46"/>
          <p:cNvSpPr txBox="1"/>
          <p:nvPr/>
        </p:nvSpPr>
        <p:spPr>
          <a:xfrm>
            <a:off x="5455146" y="3573183"/>
            <a:ext cx="1785950"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真切</a:t>
            </a:r>
            <a:r>
              <a:rPr lang="en-US" altLang="zh-CN"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48" name="TextBox 47"/>
          <p:cNvSpPr txBox="1"/>
          <p:nvPr/>
        </p:nvSpPr>
        <p:spPr>
          <a:xfrm>
            <a:off x="6813104" y="3573183"/>
            <a:ext cx="1143008" cy="523220"/>
          </a:xfrm>
          <a:prstGeom prst="rect">
            <a:avLst/>
          </a:prstGeom>
          <a:noFill/>
        </p:spPr>
        <p:txBody>
          <a:bodyPr wrap="square" rtlCol="0">
            <a:spAutoFit/>
          </a:bodyPr>
          <a:lstStyle/>
          <a:p>
            <a:r>
              <a:rPr lang="zh-CN" altLang="en-US" sz="2800" dirty="0" smtClean="0">
                <a:solidFill>
                  <a:srgbClr val="FF0000"/>
                </a:solidFill>
                <a:latin typeface="楷体" panose="02010609060101010101" pitchFamily="49" charset="-122"/>
                <a:ea typeface="楷体" panose="02010609060101010101" pitchFamily="49" charset="-122"/>
              </a:rPr>
              <a:t>模糊</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2" name="文本框 1"/>
          <p:cNvSpPr txBox="1"/>
          <p:nvPr/>
        </p:nvSpPr>
        <p:spPr>
          <a:xfrm>
            <a:off x="714665" y="713411"/>
            <a:ext cx="1560195" cy="645160"/>
          </a:xfrm>
          <a:prstGeom prst="rect">
            <a:avLst/>
          </a:prstGeom>
          <a:noFill/>
          <a:ln w="9525">
            <a:noFill/>
          </a:ln>
        </p:spPr>
        <p:txBody>
          <a:bodyPr wrap="none" anchor="t">
            <a:spAutoFit/>
          </a:bodyPr>
          <a:lstStyle/>
          <a:p>
            <a:pPr eaLnBrk="1" hangingPunct="1"/>
            <a:r>
              <a:rPr lang="zh-CN" altLang="en-US" sz="3600" b="1" u="dbl" dirty="0" smtClean="0">
                <a:solidFill>
                  <a:schemeClr val="accent6"/>
                </a:solidFill>
                <a:uFillTx/>
                <a:latin typeface="方正新楷体_GBK" panose="02000000000000000000" charset="-122"/>
                <a:ea typeface="方正新楷体_GBK" panose="02000000000000000000" charset="-122"/>
                <a:sym typeface="+mn-ea"/>
              </a:rPr>
              <a:t>近义词</a:t>
            </a:r>
            <a:endParaRPr lang="zh-CN" altLang="en-US" sz="3600" b="1" u="dbl" dirty="0" smtClean="0">
              <a:solidFill>
                <a:srgbClr val="92D050"/>
              </a:solidFill>
              <a:uFillTx/>
              <a:latin typeface="楷体_GB2312" panose="02010609030101010101" charset="-122"/>
              <a:ea typeface="楷体_GB2312" panose="02010609030101010101" charset="-122"/>
              <a:sym typeface="+mn-ea"/>
            </a:endParaRPr>
          </a:p>
        </p:txBody>
      </p:sp>
      <p:sp>
        <p:nvSpPr>
          <p:cNvPr id="3" name="文本框 2"/>
          <p:cNvSpPr txBox="1"/>
          <p:nvPr/>
        </p:nvSpPr>
        <p:spPr>
          <a:xfrm>
            <a:off x="714348" y="2717164"/>
            <a:ext cx="1560195" cy="645160"/>
          </a:xfrm>
          <a:prstGeom prst="rect">
            <a:avLst/>
          </a:prstGeom>
          <a:noFill/>
          <a:ln w="9525">
            <a:noFill/>
          </a:ln>
        </p:spPr>
        <p:txBody>
          <a:bodyPr wrap="none" anchor="t">
            <a:spAutoFit/>
          </a:bodyPr>
          <a:lstStyle/>
          <a:p>
            <a:pPr eaLnBrk="1" hangingPunct="1"/>
            <a:r>
              <a:rPr lang="zh-CN" altLang="en-US" sz="3600" b="1" u="dbl" dirty="0" smtClean="0">
                <a:solidFill>
                  <a:schemeClr val="accent6"/>
                </a:solidFill>
                <a:uFillTx/>
                <a:latin typeface="方正新楷体_GBK" panose="02000000000000000000" charset="-122"/>
                <a:ea typeface="方正新楷体_GBK" panose="02000000000000000000" charset="-122"/>
                <a:sym typeface="+mn-ea"/>
              </a:rPr>
              <a:t>反义词</a:t>
            </a:r>
            <a:endParaRPr lang="zh-CN" altLang="en-US" sz="3600" b="1" u="dbl" dirty="0" smtClean="0">
              <a:solidFill>
                <a:srgbClr val="92D050"/>
              </a:solidFill>
              <a:uFillTx/>
              <a:latin typeface="楷体_GB2312" panose="02010609030101010101" charset="-122"/>
              <a:ea typeface="楷体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left)">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wipe(left)">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wipe(left)">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left)">
                                      <p:cBhvr>
                                        <p:cTn id="47" dur="500"/>
                                        <p:tgtEl>
                                          <p:spTgt spid="4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wipe(left)">
                                      <p:cBhvr>
                                        <p:cTn id="62" dur="500"/>
                                        <p:tgtEl>
                                          <p:spTgt spid="4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wipe(left)">
                                      <p:cBhvr>
                                        <p:cTn id="67" dur="500"/>
                                        <p:tgtEl>
                                          <p:spTgt spid="4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wipe(left)">
                                      <p:cBhvr>
                                        <p:cTn id="72" dur="500"/>
                                        <p:tgtEl>
                                          <p:spTgt spid="4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wipe(left)">
                                      <p:cBhvr>
                                        <p:cTn id="77" dur="500"/>
                                        <p:tgtEl>
                                          <p:spTgt spid="47"/>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wipe(left)">
                                      <p:cBhvr>
                                        <p:cTn id="8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41" grpId="0"/>
      <p:bldP spid="42" grpId="0"/>
      <p:bldP spid="43" grpId="0"/>
      <p:bldP spid="44" grpId="0"/>
      <p:bldP spid="45" grpId="0"/>
      <p:bldP spid="46" grpId="0"/>
      <p:bldP spid="47" grpId="0"/>
      <p:bldP spid="4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7" name="圆角矩形 6"/>
          <p:cNvSpPr/>
          <p:nvPr/>
        </p:nvSpPr>
        <p:spPr>
          <a:xfrm>
            <a:off x="1259632" y="1264921"/>
            <a:ext cx="6624736" cy="2530966"/>
          </a:xfrm>
          <a:prstGeom prst="roundRect">
            <a:avLst/>
          </a:prstGeom>
          <a:solidFill>
            <a:srgbClr val="FFCB74"/>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楷体_GB2312" panose="02010609030101010101" charset="-122"/>
            </a:endParaRPr>
          </a:p>
        </p:txBody>
      </p:sp>
      <p:sp>
        <p:nvSpPr>
          <p:cNvPr id="11" name="文本框 10"/>
          <p:cNvSpPr txBox="1"/>
          <p:nvPr/>
        </p:nvSpPr>
        <p:spPr>
          <a:xfrm>
            <a:off x="1038860" y="568221"/>
            <a:ext cx="2019300" cy="645160"/>
          </a:xfrm>
          <a:prstGeom prst="rect">
            <a:avLst/>
          </a:prstGeom>
          <a:noFill/>
        </p:spPr>
        <p:txBody>
          <a:bodyPr wrap="none" rtlCol="0">
            <a:spAutoFit/>
          </a:bodyPr>
          <a:lstStyle/>
          <a:p>
            <a:pPr algn="l"/>
            <a:r>
              <a:rPr lang="zh-CN" altLang="en-US" sz="3600" b="1" u="dbl" dirty="0" smtClean="0">
                <a:solidFill>
                  <a:schemeClr val="accent6"/>
                </a:solidFill>
                <a:uFillTx/>
                <a:latin typeface="方正新楷体_GBK" panose="02000000000000000000" charset="-122"/>
                <a:ea typeface="方正新楷体_GBK" panose="02000000000000000000" charset="-122"/>
              </a:rPr>
              <a:t>词语</a:t>
            </a:r>
            <a:r>
              <a:rPr lang="zh-CN" altLang="en-US" sz="3600" b="1" u="dbl" dirty="0" smtClean="0">
                <a:solidFill>
                  <a:schemeClr val="accent6"/>
                </a:solidFill>
                <a:uFillTx/>
                <a:latin typeface="方正新楷体_GBK" panose="02000000000000000000" charset="-122"/>
                <a:ea typeface="方正新楷体_GBK" panose="02000000000000000000" charset="-122"/>
                <a:sym typeface="+mn-ea"/>
              </a:rPr>
              <a:t>积累</a:t>
            </a:r>
            <a:endParaRPr lang="zh-CN" altLang="en-US" sz="3600" b="1" u="dbl" dirty="0" smtClean="0">
              <a:solidFill>
                <a:srgbClr val="92D050"/>
              </a:solidFill>
              <a:latin typeface="楷体_GB2312" panose="02010609030101010101" charset="-122"/>
              <a:ea typeface="楷体_GB2312" panose="02010609030101010101" charset="-122"/>
            </a:endParaRPr>
          </a:p>
        </p:txBody>
      </p:sp>
      <p:sp>
        <p:nvSpPr>
          <p:cNvPr id="128" name="TextBox 127"/>
          <p:cNvSpPr txBox="1"/>
          <p:nvPr/>
        </p:nvSpPr>
        <p:spPr>
          <a:xfrm>
            <a:off x="1929108" y="1405245"/>
            <a:ext cx="5572164" cy="2015936"/>
          </a:xfrm>
          <a:prstGeom prst="rect">
            <a:avLst/>
          </a:prstGeom>
          <a:noFill/>
          <a:ln w="9525">
            <a:noFill/>
          </a:ln>
        </p:spPr>
        <p:txBody>
          <a:bodyPr wrap="square" rtlCol="0">
            <a:spAutoFit/>
          </a:bodyPr>
          <a:lstStyle/>
          <a:p>
            <a:pPr eaLnBrk="1" hangingPunct="1">
              <a:lnSpc>
                <a:spcPts val="5000"/>
              </a:lnSpc>
            </a:pPr>
            <a:r>
              <a:rPr lang="zh-CN" altLang="en-US" sz="28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rPr>
              <a:t>描写</a:t>
            </a: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星星</a:t>
            </a:r>
            <a:r>
              <a:rPr lang="zh-CN" altLang="en-US" sz="28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rPr>
              <a:t>的词语：</a:t>
            </a:r>
            <a:endParaRPr lang="en-US" altLang="zh-CN" sz="2800" b="1" dirty="0" smtClean="0">
              <a:solidFill>
                <a:srgbClr val="00B0F0"/>
              </a:solidFill>
              <a:latin typeface="楷体" panose="02010609060101010101" pitchFamily="49" charset="-122"/>
              <a:ea typeface="楷体" panose="02010609060101010101" pitchFamily="49" charset="-122"/>
              <a:cs typeface="楷体" panose="02010609060101010101" pitchFamily="49" charset="-122"/>
            </a:endParaRPr>
          </a:p>
          <a:p>
            <a:pPr>
              <a:lnSpc>
                <a:spcPts val="5000"/>
              </a:lnSpc>
            </a:pPr>
            <a:r>
              <a:rPr lang="zh-CN" altLang="en-US"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闪闪烁烁</a:t>
            </a:r>
            <a:r>
              <a:rPr lang="en-US" altLang="zh-CN" sz="2800" b="1" dirty="0" smtClean="0">
                <a:solidFill>
                  <a:srgbClr val="FF0000"/>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星光灿烂</a:t>
            </a:r>
            <a:r>
              <a:rPr lang="en-US" altLang="zh-CN" sz="2800" b="1" dirty="0" smtClean="0">
                <a:latin typeface="楷体" panose="02010609060101010101" pitchFamily="49" charset="-122"/>
                <a:ea typeface="楷体" panose="02010609060101010101" pitchFamily="49" charset="-122"/>
                <a:cs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星星点点</a:t>
            </a:r>
            <a:r>
              <a:rPr lang="en-US" altLang="zh-CN" sz="2800" b="1" dirty="0" smtClean="0">
                <a:latin typeface="楷体" panose="02010609060101010101" pitchFamily="49" charset="-122"/>
                <a:ea typeface="楷体" panose="02010609060101010101" pitchFamily="49" charset="-122"/>
                <a:cs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星罗棋布  星转斗移  群</a:t>
            </a:r>
            <a:r>
              <a:rPr lang="zh-CN" altLang="en-US" sz="2800" b="1" dirty="0" smtClean="0">
                <a:solidFill>
                  <a:srgbClr val="150118"/>
                </a:solidFill>
                <a:latin typeface="楷体" panose="02010609060101010101" pitchFamily="49" charset="-122"/>
                <a:ea typeface="楷体" panose="02010609060101010101" pitchFamily="49" charset="-122"/>
                <a:cs typeface="楷体" panose="02010609060101010101" pitchFamily="49" charset="-122"/>
              </a:rPr>
              <a:t>星密布</a:t>
            </a:r>
            <a:endParaRPr lang="en-US" altLang="zh-CN" sz="2800" b="1" dirty="0" smtClean="0">
              <a:solidFill>
                <a:srgbClr val="150118"/>
              </a:solidFill>
              <a:latin typeface="楷体" panose="02010609060101010101" pitchFamily="49" charset="-122"/>
              <a:ea typeface="楷体" panose="02010609060101010101" pitchFamily="49" charset="-122"/>
              <a:cs typeface="楷体" panose="02010609060101010101" pitchFamily="49" charset="-122"/>
            </a:endParaRPr>
          </a:p>
        </p:txBody>
      </p:sp>
      <p:sp>
        <p:nvSpPr>
          <p:cNvPr id="2" name="椭圆 1"/>
          <p:cNvSpPr/>
          <p:nvPr/>
        </p:nvSpPr>
        <p:spPr>
          <a:xfrm>
            <a:off x="370312" y="682625"/>
            <a:ext cx="458046" cy="458046"/>
          </a:xfrm>
          <a:prstGeom prst="ellipse">
            <a:avLst/>
          </a:prstGeom>
          <a:solidFill>
            <a:schemeClr val="accent4"/>
          </a:solidFill>
          <a:ln>
            <a:solidFill>
              <a:schemeClr val="accent4"/>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endParaRPr lang="zh-CN" altLang="en-US">
              <a:ln>
                <a:solidFill>
                  <a:schemeClr val="accent4">
                    <a:lumMod val="60000"/>
                    <a:lumOff val="40000"/>
                  </a:schemeClr>
                </a:solidFill>
              </a:ln>
              <a:solidFill>
                <a:schemeClr val="accent4"/>
              </a:solidFill>
              <a:effectLst/>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nvSpPr>
        <p:spPr>
          <a:xfrm>
            <a:off x="538587" y="679817"/>
            <a:ext cx="463307" cy="463307"/>
          </a:xfrm>
          <a:prstGeom prst="ellipse">
            <a:avLst/>
          </a:prstGeom>
          <a:solidFill>
            <a:schemeClr val="bg1">
              <a:lumMod val="95000"/>
            </a:schemeClr>
          </a:soli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fade">
                                      <p:cBhvr>
                                        <p:cTn id="7" dur="1000"/>
                                        <p:tgtEl>
                                          <p:spTgt spid="128"/>
                                        </p:tgtEl>
                                      </p:cBhvr>
                                    </p:animEffect>
                                    <p:anim calcmode="lin" valueType="num">
                                      <p:cBhvr>
                                        <p:cTn id="8" dur="1000" fill="hold"/>
                                        <p:tgtEl>
                                          <p:spTgt spid="128"/>
                                        </p:tgtEl>
                                        <p:attrNameLst>
                                          <p:attrName>ppt_x</p:attrName>
                                        </p:attrNameLst>
                                      </p:cBhvr>
                                      <p:tavLst>
                                        <p:tav tm="0">
                                          <p:val>
                                            <p:strVal val="#ppt_x"/>
                                          </p:val>
                                        </p:tav>
                                        <p:tav tm="100000">
                                          <p:val>
                                            <p:strVal val="#ppt_x"/>
                                          </p:val>
                                        </p:tav>
                                      </p:tavLst>
                                    </p:anim>
                                    <p:anim calcmode="lin" valueType="num">
                                      <p:cBhvr>
                                        <p:cTn id="9" dur="1000" fill="hold"/>
                                        <p:tgtEl>
                                          <p:spTgt spid="1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sp>
        <p:nvSpPr>
          <p:cNvPr id="3" name="圆角矩形 2"/>
          <p:cNvSpPr/>
          <p:nvPr/>
        </p:nvSpPr>
        <p:spPr>
          <a:xfrm>
            <a:off x="538480" y="1362075"/>
            <a:ext cx="7713345" cy="2934335"/>
          </a:xfrm>
          <a:prstGeom prst="roundRect">
            <a:avLst/>
          </a:prstGeom>
          <a:solidFill>
            <a:srgbClr val="FFCB74"/>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楷体_GB2312" panose="02010609030101010101" charset="-122"/>
            </a:endParaRPr>
          </a:p>
        </p:txBody>
      </p:sp>
      <p:sp>
        <p:nvSpPr>
          <p:cNvPr id="13" name="文本框 5"/>
          <p:cNvSpPr txBox="1"/>
          <p:nvPr/>
        </p:nvSpPr>
        <p:spPr>
          <a:xfrm>
            <a:off x="571789" y="2076756"/>
            <a:ext cx="5512379" cy="499110"/>
          </a:xfrm>
          <a:prstGeom prst="rect">
            <a:avLst/>
          </a:prstGeom>
          <a:noFill/>
        </p:spPr>
        <p:txBody>
          <a:bodyPr wrap="square" lIns="68580" tIns="34290" rIns="68580" bIns="34290">
            <a:spAutoFit/>
          </a:bodyPr>
          <a:lstStyle/>
          <a:p>
            <a:pPr marR="0" defTabSz="914400" eaLnBrk="1" hangingPunct="1">
              <a:spcBef>
                <a:spcPts val="1800"/>
              </a:spcBef>
              <a:buClrTx/>
              <a:buSzTx/>
              <a:buFont typeface="Wingdings" panose="05000000000000000000" pitchFamily="2" charset="2"/>
              <a:defRPr/>
            </a:pPr>
            <a:r>
              <a:rPr kumimoji="0" lang="en-US" altLang="zh-CN" sz="2800" b="1" kern="1200" cap="none" spc="0" normalizeH="0" baseline="0" noProof="0" dirty="0">
                <a:latin typeface="楷体_GB2312" panose="02010609030101010101" charset="-122"/>
                <a:ea typeface="楷体_GB2312" panose="02010609030101010101" charset="-122"/>
                <a:cs typeface="楷体_GB2312" panose="02010609030101010101" charset="-122"/>
              </a:rPr>
              <a:t>1</a:t>
            </a:r>
            <a:r>
              <a:rPr kumimoji="0" lang="en-US" altLang="zh-CN" sz="2800" b="1" kern="1200" cap="none" spc="0" normalizeH="0" baseline="0" noProof="0" dirty="0" smtClean="0">
                <a:latin typeface="楷体_GB2312" panose="02010609030101010101" charset="-122"/>
                <a:ea typeface="楷体_GB2312" panose="02010609030101010101" charset="-122"/>
                <a:cs typeface="楷体_GB2312" panose="02010609030101010101" charset="-122"/>
              </a:rPr>
              <a:t>.</a:t>
            </a:r>
            <a:r>
              <a:rPr kumimoji="0" lang="zh-CN" altLang="en-US" sz="2800" b="1" kern="1200" cap="none" spc="0" normalizeH="0" baseline="0" noProof="0" dirty="0" smtClean="0">
                <a:latin typeface="楷体_GB2312" panose="02010609030101010101" charset="-122"/>
                <a:ea typeface="楷体_GB2312" panose="02010609030101010101" charset="-122"/>
                <a:cs typeface="楷体_GB2312" panose="02010609030101010101" charset="-122"/>
              </a:rPr>
              <a:t>天窗给乡下的孩子带来了什么？</a:t>
            </a:r>
            <a:endParaRPr kumimoji="0" lang="zh-CN" altLang="en-US" sz="2800" b="1" kern="1200" cap="none" spc="0" normalizeH="0" baseline="0" noProof="0" dirty="0">
              <a:latin typeface="楷体_GB2312" panose="02010609030101010101" charset="-122"/>
              <a:ea typeface="楷体_GB2312" panose="02010609030101010101" charset="-122"/>
              <a:cs typeface="楷体_GB2312" panose="02010609030101010101" charset="-122"/>
            </a:endParaRPr>
          </a:p>
        </p:txBody>
      </p:sp>
      <p:sp>
        <p:nvSpPr>
          <p:cNvPr id="10256" name="TextBox 3"/>
          <p:cNvSpPr txBox="1"/>
          <p:nvPr/>
        </p:nvSpPr>
        <p:spPr>
          <a:xfrm>
            <a:off x="1143292" y="2791136"/>
            <a:ext cx="4508828" cy="523220"/>
          </a:xfrm>
          <a:prstGeom prst="rect">
            <a:avLst/>
          </a:prstGeom>
          <a:solidFill>
            <a:schemeClr val="accent4"/>
          </a:solidFill>
        </p:spPr>
        <p:style>
          <a:lnRef idx="3">
            <a:schemeClr val="lt1"/>
          </a:lnRef>
          <a:fillRef idx="1">
            <a:schemeClr val="accent5"/>
          </a:fillRef>
          <a:effectRef idx="1">
            <a:schemeClr val="accent5"/>
          </a:effectRef>
          <a:fontRef idx="minor">
            <a:schemeClr val="lt1"/>
          </a:fontRef>
        </p:style>
        <p:txBody>
          <a:bodyPr wrap="square">
            <a:spAutoFit/>
          </a:bodyPr>
          <a:lstStyle/>
          <a:p>
            <a:pPr eaLnBrk="1" hangingPunct="1"/>
            <a:r>
              <a:rPr lang="zh-CN" altLang="en-US" sz="2800" b="1" dirty="0" smtClean="0">
                <a:solidFill>
                  <a:srgbClr val="FF0000"/>
                </a:solidFill>
                <a:latin typeface="楷体_GB2312" panose="02010609030101010101" charset="-122"/>
                <a:ea typeface="楷体_GB2312" panose="02010609030101010101" charset="-122"/>
              </a:rPr>
              <a:t>小小的天窗是你唯一的慰藉。</a:t>
            </a:r>
            <a:endParaRPr lang="zh-CN" altLang="en-US" sz="2800" b="1" dirty="0">
              <a:solidFill>
                <a:srgbClr val="FF0000"/>
              </a:solidFill>
              <a:latin typeface="楷体_GB2312" panose="02010609030101010101" charset="-122"/>
              <a:ea typeface="楷体_GB2312" panose="02010609030101010101" charset="-122"/>
            </a:endParaRPr>
          </a:p>
        </p:txBody>
      </p:sp>
      <p:sp>
        <p:nvSpPr>
          <p:cNvPr id="2" name="文本框 1"/>
          <p:cNvSpPr txBox="1"/>
          <p:nvPr/>
        </p:nvSpPr>
        <p:spPr>
          <a:xfrm>
            <a:off x="1015365" y="571976"/>
            <a:ext cx="2019300" cy="645160"/>
          </a:xfrm>
          <a:prstGeom prst="rect">
            <a:avLst/>
          </a:prstGeom>
          <a:noFill/>
        </p:spPr>
        <p:txBody>
          <a:bodyPr wrap="none" rtlCol="0">
            <a:spAutoFit/>
          </a:bodyPr>
          <a:lstStyle/>
          <a:p>
            <a:r>
              <a:rPr lang="zh-CN" altLang="en-US" sz="3600" b="1" u="dbl" dirty="0" smtClean="0">
                <a:solidFill>
                  <a:schemeClr val="accent6"/>
                </a:solidFill>
                <a:uFillTx/>
                <a:latin typeface="方正新楷体_GBK" panose="02000000000000000000" charset="-122"/>
                <a:ea typeface="方正新楷体_GBK" panose="02000000000000000000" charset="-122"/>
              </a:rPr>
              <a:t>初读感知</a:t>
            </a:r>
            <a:endParaRPr lang="zh-CN" altLang="zh-CN" sz="3600" b="1" u="dbl" dirty="0" smtClean="0">
              <a:solidFill>
                <a:srgbClr val="92D050"/>
              </a:solidFill>
              <a:uFillTx/>
              <a:latin typeface="楷体_GB2312" panose="02010609030101010101" charset="-122"/>
              <a:ea typeface="楷体_GB2312" panose="02010609030101010101" charset="-122"/>
            </a:endParaRPr>
          </a:p>
        </p:txBody>
      </p:sp>
      <p:pic>
        <p:nvPicPr>
          <p:cNvPr id="14" name="REC20190308231814.mp3">
            <a:hlinkClick r:id="" action="ppaction://media"/>
          </p:cNvPr>
          <p:cNvPicPr>
            <a:picLocks noRot="1"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1002020" y="1362376"/>
            <a:ext cx="723904" cy="723904"/>
          </a:xfrm>
          <a:prstGeom prst="rect">
            <a:avLst/>
          </a:prstGeom>
        </p:spPr>
      </p:pic>
      <p:sp>
        <p:nvSpPr>
          <p:cNvPr id="4" name="椭圆 3"/>
          <p:cNvSpPr/>
          <p:nvPr/>
        </p:nvSpPr>
        <p:spPr>
          <a:xfrm>
            <a:off x="370312" y="682625"/>
            <a:ext cx="458046" cy="458046"/>
          </a:xfrm>
          <a:prstGeom prst="ellipse">
            <a:avLst/>
          </a:prstGeom>
          <a:solidFill>
            <a:schemeClr val="accent4"/>
          </a:solidFill>
          <a:ln>
            <a:solidFill>
              <a:schemeClr val="accent4"/>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endParaRPr lang="zh-CN" altLang="en-US">
              <a:ln>
                <a:solidFill>
                  <a:schemeClr val="accent4">
                    <a:lumMod val="60000"/>
                    <a:lumOff val="40000"/>
                  </a:schemeClr>
                </a:solidFill>
              </a:ln>
              <a:solidFill>
                <a:schemeClr val="accent4"/>
              </a:solidFill>
              <a:effectLst/>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nvSpPr>
        <p:spPr>
          <a:xfrm>
            <a:off x="538587" y="679817"/>
            <a:ext cx="463307" cy="463307"/>
          </a:xfrm>
          <a:prstGeom prst="ellipse">
            <a:avLst/>
          </a:prstGeom>
          <a:solidFill>
            <a:schemeClr val="bg1">
              <a:lumMod val="95000"/>
            </a:schemeClr>
          </a:soli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7" name="圆角矩形 6"/>
          <p:cNvSpPr/>
          <p:nvPr/>
        </p:nvSpPr>
        <p:spPr>
          <a:xfrm>
            <a:off x="1654175" y="1435735"/>
            <a:ext cx="1871980" cy="576580"/>
          </a:xfrm>
          <a:prstGeom prst="roundRect">
            <a:avLst/>
          </a:prstGeom>
          <a:solidFill>
            <a:srgbClr val="FFB367"/>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ea typeface="楷体_GB2312" panose="02010609030101010101" charset="-122"/>
            </a:endParaRPr>
          </a:p>
        </p:txBody>
      </p:sp>
      <p:sp>
        <p:nvSpPr>
          <p:cNvPr id="11" name="文本框 10"/>
          <p:cNvSpPr txBox="1"/>
          <p:nvPr/>
        </p:nvSpPr>
        <p:spPr>
          <a:xfrm>
            <a:off x="1725930" y="1463040"/>
            <a:ext cx="1700530" cy="521970"/>
          </a:xfrm>
          <a:prstGeom prst="rect">
            <a:avLst/>
          </a:prstGeom>
          <a:noFill/>
          <a:ln w="9525">
            <a:noFill/>
          </a:ln>
        </p:spPr>
        <p:txBody>
          <a:bodyPr wrap="square">
            <a:spAutoFit/>
          </a:bodyPr>
          <a:lstStyle/>
          <a:p>
            <a:pPr algn="l" eaLnBrk="1" hangingPunct="1"/>
            <a:r>
              <a:rPr lang="zh-CN" altLang="en-US" sz="2800" b="1" i="1" u="sng" dirty="0">
                <a:solidFill>
                  <a:schemeClr val="tx1"/>
                </a:solidFill>
                <a:latin typeface="楷体_GB2312" panose="02010609030101010101" charset="-122"/>
                <a:ea typeface="楷体_GB2312" panose="02010609030101010101" charset="-122"/>
                <a:sym typeface="+mn-ea"/>
              </a:rPr>
              <a:t>点我朗读</a:t>
            </a:r>
          </a:p>
        </p:txBody>
      </p:sp>
      <p:pic>
        <p:nvPicPr>
          <p:cNvPr id="15" name="Picture 4" descr="https://timgsa.baidu.com/timg?image&amp;quality=80&amp;size=b9999_10000&amp;sec=1560264227401&amp;di=6d1818cb2762eb41157ae989ee36833f&amp;imgtype=0&amp;src=http%3A%2F%2Fpic74.nipic.com%2Ffile%2F20150807%2F11647194_160158064593_2.jpg"/>
          <p:cNvPicPr>
            <a:picLocks noChangeAspect="1" noChangeArrowheads="1"/>
          </p:cNvPicPr>
          <p:nvPr/>
        </p:nvPicPr>
        <p:blipFill>
          <a:blip r:embed="rId7" cstate="print">
            <a:clrChange>
              <a:clrFrom>
                <a:srgbClr val="FFFFFF"/>
              </a:clrFrom>
              <a:clrTo>
                <a:srgbClr val="FFFFFF">
                  <a:alpha val="0"/>
                </a:srgbClr>
              </a:clrTo>
            </a:clrChange>
            <a:lum contrast="40000"/>
          </a:blip>
          <a:srcRect l="19840" r="20640" b="2781"/>
          <a:stretch>
            <a:fillRect/>
          </a:stretch>
        </p:blipFill>
        <p:spPr bwMode="auto">
          <a:xfrm rot="18365434">
            <a:off x="6297082" y="879503"/>
            <a:ext cx="1577515" cy="257670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4744" fill="hold"/>
                                        <p:tgtEl>
                                          <p:spTgt spid="14"/>
                                        </p:tgtEl>
                                      </p:cBhvr>
                                    </p:cmd>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10256"/>
                                        </p:tgtEl>
                                        <p:attrNameLst>
                                          <p:attrName>style.visibility</p:attrName>
                                        </p:attrNameLst>
                                      </p:cBhvr>
                                      <p:to>
                                        <p:strVal val="visible"/>
                                      </p:to>
                                    </p:set>
                                    <p:animEffect transition="in" filter="diamond(in)">
                                      <p:cBhvr>
                                        <p:cTn id="16" dur="2000"/>
                                        <p:tgtEl>
                                          <p:spTgt spid="1025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7"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bldLst>
      <p:bldP spid="13" grpId="0"/>
      <p:bldP spid="1025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611560" y="1131590"/>
            <a:ext cx="7632848" cy="2203680"/>
          </a:xfrm>
          <a:prstGeom prst="rect">
            <a:avLst/>
          </a:prstGeom>
          <a:noFill/>
          <a:ln w="9525">
            <a:noFill/>
          </a:ln>
        </p:spPr>
        <p:txBody>
          <a:bodyPr wrap="square">
            <a:spAutoFit/>
          </a:bodyPr>
          <a:lstStyle/>
          <a:p>
            <a:pPr algn="l" eaLnBrk="1" hangingPunct="1"/>
            <a:r>
              <a:rPr lang="en-US" altLang="zh-CN" sz="2800" b="1" dirty="0">
                <a:solidFill>
                  <a:schemeClr val="tx1"/>
                </a:solidFill>
                <a:latin typeface="楷体_GB2312" panose="02010609030101010101" charset="-122"/>
                <a:ea typeface="楷体_GB2312" panose="02010609030101010101" charset="-122"/>
                <a:cs typeface="楷体_GB2312" panose="02010609030101010101" charset="-122"/>
              </a:rPr>
              <a:t>2.</a:t>
            </a:r>
            <a:r>
              <a:rPr lang="zh-CN" altLang="en-US" sz="2800" b="1" dirty="0">
                <a:solidFill>
                  <a:schemeClr val="tx1"/>
                </a:solidFill>
                <a:latin typeface="楷体_GB2312" panose="02010609030101010101" charset="-122"/>
                <a:ea typeface="楷体_GB2312" panose="02010609030101010101" charset="-122"/>
                <a:cs typeface="楷体_GB2312" panose="02010609030101010101" charset="-122"/>
              </a:rPr>
              <a:t>根据课文内容填空。</a:t>
            </a:r>
            <a:endParaRPr lang="zh-CN" altLang="en-US" sz="2800" b="1" dirty="0">
              <a:solidFill>
                <a:schemeClr val="tx1"/>
              </a:solidFill>
              <a:latin typeface="楷体" panose="02010609060101010101" pitchFamily="49" charset="-122"/>
              <a:ea typeface="楷体" panose="02010609060101010101" pitchFamily="49" charset="-122"/>
            </a:endParaRPr>
          </a:p>
          <a:p>
            <a:pPr algn="l" eaLnBrk="1" hangingPunct="1">
              <a:lnSpc>
                <a:spcPct val="130000"/>
              </a:lnSpc>
            </a:pPr>
            <a:r>
              <a:rPr lang="zh-CN" altLang="en-US" sz="2800" dirty="0">
                <a:latin typeface="楷体" panose="02010609060101010101" pitchFamily="49" charset="-122"/>
                <a:ea typeface="楷体" panose="02010609060101010101" pitchFamily="49" charset="-122"/>
                <a:sym typeface="+mn-ea"/>
              </a:rPr>
              <a:t>    </a:t>
            </a:r>
            <a:r>
              <a:rPr lang="en-US" altLang="zh-CN" sz="2800" b="1" dirty="0" smtClean="0">
                <a:latin typeface="楷体_GB2312" panose="02010609030101010101" charset="-122"/>
                <a:ea typeface="楷体_GB2312" panose="02010609030101010101" charset="-122"/>
                <a:cs typeface="楷体_GB2312" panose="02010609030101010101" charset="-122"/>
                <a:sym typeface="+mn-ea"/>
              </a:rPr>
              <a:t>“</a:t>
            </a:r>
            <a:r>
              <a:rPr lang="zh-CN" altLang="en-US" sz="2800" b="1" dirty="0" smtClean="0">
                <a:latin typeface="楷体_GB2312" panose="02010609030101010101" charset="-122"/>
                <a:ea typeface="楷体_GB2312" panose="02010609030101010101" charset="-122"/>
                <a:cs typeface="楷体_GB2312" panose="02010609030101010101" charset="-122"/>
                <a:sym typeface="+mn-ea"/>
              </a:rPr>
              <a:t>这时候，小小的天窗是你唯一的慰藉。</a:t>
            </a:r>
            <a:r>
              <a:rPr lang="en-US" altLang="zh-CN" sz="2800" b="1" dirty="0" smtClean="0">
                <a:latin typeface="楷体_GB2312" panose="02010609030101010101" charset="-122"/>
                <a:ea typeface="楷体_GB2312" panose="02010609030101010101" charset="-122"/>
                <a:cs typeface="楷体_GB2312" panose="02010609030101010101" charset="-122"/>
                <a:sym typeface="+mn-ea"/>
              </a:rPr>
              <a:t>”</a:t>
            </a:r>
            <a:r>
              <a:rPr lang="zh-CN" altLang="en-US" sz="2800" b="1" dirty="0" smtClean="0">
                <a:latin typeface="楷体_GB2312" panose="02010609030101010101" charset="-122"/>
                <a:ea typeface="楷体_GB2312" panose="02010609030101010101" charset="-122"/>
                <a:cs typeface="楷体_GB2312" panose="02010609030101010101" charset="-122"/>
                <a:sym typeface="+mn-ea"/>
              </a:rPr>
              <a:t>在文中出现了两次，两次的这时候分别指的是</a:t>
            </a:r>
            <a:r>
              <a:rPr lang="en-US" altLang="zh-CN" sz="2800" b="1" dirty="0" smtClean="0">
                <a:latin typeface="楷体" panose="02010609060101010101" pitchFamily="49" charset="-122"/>
                <a:ea typeface="楷体" panose="02010609060101010101" pitchFamily="49" charset="-122"/>
                <a:cs typeface="楷体_GB2312" panose="02010609030101010101" charset="-122"/>
                <a:sym typeface="+mn-ea"/>
              </a:rPr>
              <a:t>____________</a:t>
            </a:r>
            <a:r>
              <a:rPr lang="zh-CN" altLang="en-US" sz="2800" b="1" dirty="0" smtClean="0">
                <a:latin typeface="楷体" panose="02010609060101010101" pitchFamily="49" charset="-122"/>
                <a:ea typeface="楷体" panose="02010609060101010101" pitchFamily="49" charset="-122"/>
                <a:cs typeface="楷体_GB2312" panose="02010609030101010101" charset="-122"/>
                <a:sym typeface="+mn-ea"/>
              </a:rPr>
              <a:t>，</a:t>
            </a:r>
            <a:r>
              <a:rPr lang="en-US" altLang="zh-CN" sz="2800" b="1" dirty="0" smtClean="0">
                <a:latin typeface="楷体" panose="02010609060101010101" pitchFamily="49" charset="-122"/>
                <a:ea typeface="楷体" panose="02010609060101010101" pitchFamily="49" charset="-122"/>
                <a:cs typeface="楷体_GB2312" panose="02010609030101010101" charset="-122"/>
                <a:sym typeface="+mn-ea"/>
              </a:rPr>
              <a:t>___________________</a:t>
            </a:r>
            <a:r>
              <a:rPr lang="zh-CN" altLang="en-US" sz="2800" b="1" dirty="0" smtClean="0">
                <a:latin typeface="楷体" panose="02010609060101010101" pitchFamily="49" charset="-122"/>
                <a:ea typeface="楷体" panose="02010609060101010101" pitchFamily="49" charset="-122"/>
                <a:cs typeface="楷体_GB2312" panose="02010609030101010101" charset="-122"/>
                <a:sym typeface="+mn-ea"/>
              </a:rPr>
              <a:t>。</a:t>
            </a:r>
            <a:endParaRPr lang="zh-CN" altLang="en-US" sz="2800" b="1" u="sng" dirty="0">
              <a:solidFill>
                <a:schemeClr val="tx1"/>
              </a:solidFill>
              <a:latin typeface="楷体_GB2312" panose="02010609030101010101" charset="-122"/>
              <a:ea typeface="楷体_GB2312" panose="02010609030101010101" charset="-122"/>
              <a:cs typeface="楷体_GB2312" panose="02010609030101010101" charset="-122"/>
              <a:sym typeface="+mn-ea"/>
            </a:endParaRPr>
          </a:p>
        </p:txBody>
      </p:sp>
      <p:sp>
        <p:nvSpPr>
          <p:cNvPr id="11" name="文本框 3"/>
          <p:cNvSpPr txBox="1"/>
          <p:nvPr/>
        </p:nvSpPr>
        <p:spPr>
          <a:xfrm>
            <a:off x="3347864" y="2643758"/>
            <a:ext cx="3168352" cy="584775"/>
          </a:xfrm>
          <a:prstGeom prst="rect">
            <a:avLst/>
          </a:prstGeom>
          <a:noFill/>
          <a:ln w="9525">
            <a:noFill/>
          </a:ln>
        </p:spPr>
        <p:txBody>
          <a:bodyPr wrap="square">
            <a:spAutoFit/>
          </a:bodyPr>
          <a:lstStyle/>
          <a:p>
            <a:r>
              <a:rPr lang="zh-CN" altLang="en-US" sz="3200" b="1" dirty="0" smtClean="0">
                <a:solidFill>
                  <a:srgbClr val="FF0000"/>
                </a:solidFill>
                <a:latin typeface="楷体" pitchFamily="49" charset="-122"/>
                <a:ea typeface="楷体" pitchFamily="49" charset="-122"/>
              </a:rPr>
              <a:t>晚上被逼休息时</a:t>
            </a:r>
            <a:endParaRPr lang="zh-CN" altLang="en-US" sz="3200" b="1" dirty="0">
              <a:solidFill>
                <a:srgbClr val="FF0000"/>
              </a:solidFill>
              <a:latin typeface="楷体" pitchFamily="49" charset="-122"/>
              <a:ea typeface="楷体" pitchFamily="49" charset="-122"/>
            </a:endParaRPr>
          </a:p>
        </p:txBody>
      </p:sp>
      <p:sp>
        <p:nvSpPr>
          <p:cNvPr id="12" name="文本框 3"/>
          <p:cNvSpPr txBox="1"/>
          <p:nvPr/>
        </p:nvSpPr>
        <p:spPr>
          <a:xfrm>
            <a:off x="721668" y="2609850"/>
            <a:ext cx="2304256" cy="584775"/>
          </a:xfrm>
          <a:prstGeom prst="rect">
            <a:avLst/>
          </a:prstGeom>
          <a:noFill/>
          <a:ln w="9525">
            <a:noFill/>
          </a:ln>
        </p:spPr>
        <p:txBody>
          <a:bodyPr wrap="square">
            <a:spAutoFit/>
          </a:bodyPr>
          <a:lstStyle/>
          <a:p>
            <a:r>
              <a:rPr lang="zh-CN" altLang="en-US" sz="3200" b="1" dirty="0" smtClean="0">
                <a:solidFill>
                  <a:srgbClr val="FF0000"/>
                </a:solidFill>
                <a:latin typeface="楷体" pitchFamily="49" charset="-122"/>
                <a:ea typeface="楷体" pitchFamily="49" charset="-122"/>
              </a:rPr>
              <a:t>夏天阵雨时</a:t>
            </a:r>
            <a:endParaRPr lang="zh-CN" altLang="en-US" sz="3200" b="1" dirty="0">
              <a:solidFill>
                <a:srgbClr val="FF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4" name="文本框 3"/>
          <p:cNvSpPr txBox="1"/>
          <p:nvPr/>
        </p:nvSpPr>
        <p:spPr>
          <a:xfrm>
            <a:off x="982674" y="578485"/>
            <a:ext cx="2019300" cy="645160"/>
          </a:xfrm>
          <a:prstGeom prst="rect">
            <a:avLst/>
          </a:prstGeom>
          <a:noFill/>
        </p:spPr>
        <p:txBody>
          <a:bodyPr wrap="none" rtlCol="0">
            <a:spAutoFit/>
          </a:bodyPr>
          <a:lstStyle/>
          <a:p>
            <a:pPr algn="ctr"/>
            <a:r>
              <a:rPr lang="zh-CN" altLang="en-US" sz="3600" b="1" u="dbl" dirty="0" smtClean="0">
                <a:solidFill>
                  <a:schemeClr val="accent6"/>
                </a:solidFill>
                <a:uFillTx/>
                <a:latin typeface="方正新楷体_GBK" panose="02000000000000000000" charset="-122"/>
                <a:ea typeface="方正新楷体_GBK" panose="02000000000000000000" charset="-122"/>
              </a:rPr>
              <a:t>段落划分</a:t>
            </a:r>
            <a:endParaRPr lang="zh-CN" altLang="en-US" sz="3600" b="1" u="dbl" dirty="0" smtClean="0">
              <a:solidFill>
                <a:srgbClr val="92D050"/>
              </a:solidFill>
              <a:uFillTx/>
              <a:latin typeface="楷体_GB2312" panose="02010609030101010101" charset="-122"/>
              <a:ea typeface="楷体_GB2312" panose="02010609030101010101" charset="-122"/>
            </a:endParaRPr>
          </a:p>
        </p:txBody>
      </p:sp>
      <p:sp>
        <p:nvSpPr>
          <p:cNvPr id="6" name="文本框 5"/>
          <p:cNvSpPr txBox="1"/>
          <p:nvPr/>
        </p:nvSpPr>
        <p:spPr>
          <a:xfrm>
            <a:off x="611560" y="1059582"/>
            <a:ext cx="8072494" cy="2893100"/>
          </a:xfrm>
          <a:prstGeom prst="rect">
            <a:avLst/>
          </a:prstGeom>
          <a:noFill/>
          <a:ln w="9525">
            <a:noFill/>
          </a:ln>
        </p:spPr>
        <p:txBody>
          <a:bodyPr wrap="square">
            <a:spAutoFit/>
          </a:bodyPr>
          <a:lstStyle/>
          <a:p>
            <a:pPr>
              <a:lnSpc>
                <a:spcPct val="130000"/>
              </a:lnSpc>
            </a:pPr>
            <a:r>
              <a:rPr lang="zh-CN" altLang="en-US" sz="2800" b="1" dirty="0" smtClean="0">
                <a:solidFill>
                  <a:srgbClr val="FF0000"/>
                </a:solidFill>
                <a:latin typeface="楷体" panose="02010609060101010101" pitchFamily="49" charset="-122"/>
                <a:ea typeface="楷体" panose="02010609060101010101" pitchFamily="49" charset="-122"/>
                <a:cs typeface="楷体_GB2312" panose="02010609030101010101" charset="-122"/>
              </a:rPr>
              <a:t>    第一部分</a:t>
            </a:r>
            <a:r>
              <a:rPr lang="zh-CN" altLang="en-US" sz="2800" b="1" dirty="0" smtClean="0">
                <a:latin typeface="楷体" panose="02010609060101010101" pitchFamily="49" charset="-122"/>
                <a:ea typeface="楷体" panose="02010609060101010101" pitchFamily="49" charset="-122"/>
                <a:cs typeface="楷体_GB2312" panose="02010609030101010101" charset="-122"/>
              </a:rPr>
              <a:t>（</a:t>
            </a:r>
            <a:r>
              <a:rPr lang="en-US" altLang="zh-CN" sz="2800" b="1" dirty="0" smtClean="0">
                <a:latin typeface="楷体" panose="02010609060101010101" pitchFamily="49" charset="-122"/>
                <a:ea typeface="楷体" panose="02010609060101010101" pitchFamily="49" charset="-122"/>
                <a:cs typeface="楷体_GB2312" panose="02010609030101010101" charset="-122"/>
              </a:rPr>
              <a:t>1-2</a:t>
            </a:r>
            <a:r>
              <a:rPr lang="zh-CN" altLang="en-US" sz="2800" b="1" dirty="0" smtClean="0">
                <a:latin typeface="楷体" panose="02010609060101010101" pitchFamily="49" charset="-122"/>
                <a:ea typeface="楷体" panose="02010609060101010101" pitchFamily="49" charset="-122"/>
                <a:cs typeface="楷体_GB2312" panose="02010609030101010101" charset="-122"/>
              </a:rPr>
              <a:t>）：写天窗的来历。</a:t>
            </a:r>
          </a:p>
          <a:p>
            <a:pPr>
              <a:lnSpc>
                <a:spcPct val="130000"/>
              </a:lnSpc>
            </a:pPr>
            <a:r>
              <a:rPr lang="zh-CN" altLang="en-US" sz="2800" b="1" dirty="0" smtClean="0">
                <a:solidFill>
                  <a:srgbClr val="FF0000"/>
                </a:solidFill>
                <a:latin typeface="楷体" panose="02010609060101010101" pitchFamily="49" charset="-122"/>
                <a:ea typeface="楷体" panose="02010609060101010101" pitchFamily="49" charset="-122"/>
                <a:cs typeface="楷体_GB2312" panose="02010609030101010101" charset="-122"/>
              </a:rPr>
              <a:t>    第二部分</a:t>
            </a:r>
            <a:r>
              <a:rPr lang="zh-CN" altLang="en-US" sz="2800" b="1" dirty="0" smtClean="0">
                <a:latin typeface="楷体" panose="02010609060101010101" pitchFamily="49" charset="-122"/>
                <a:ea typeface="楷体" panose="02010609060101010101" pitchFamily="49" charset="-122"/>
                <a:cs typeface="楷体_GB2312" panose="02010609030101010101" charset="-122"/>
              </a:rPr>
              <a:t>（</a:t>
            </a:r>
            <a:r>
              <a:rPr lang="en-US" altLang="zh-CN" sz="2800" b="1" dirty="0" smtClean="0">
                <a:latin typeface="楷体" panose="02010609060101010101" pitchFamily="49" charset="-122"/>
                <a:ea typeface="楷体" panose="02010609060101010101" pitchFamily="49" charset="-122"/>
                <a:cs typeface="楷体_GB2312" panose="02010609030101010101" charset="-122"/>
              </a:rPr>
              <a:t>3-6</a:t>
            </a:r>
            <a:r>
              <a:rPr lang="zh-CN" altLang="en-US" sz="2800" b="1" dirty="0" smtClean="0">
                <a:latin typeface="楷体" panose="02010609060101010101" pitchFamily="49" charset="-122"/>
                <a:ea typeface="楷体" panose="02010609060101010101" pitchFamily="49" charset="-122"/>
                <a:cs typeface="楷体_GB2312" panose="02010609030101010101" charset="-122"/>
              </a:rPr>
              <a:t>）：写小小的天窗是孩子们唯一的慰藉。</a:t>
            </a:r>
            <a:endParaRPr lang="zh-CN" altLang="en-US" sz="2800" b="1" dirty="0" smtClean="0">
              <a:latin typeface="楷体" panose="02010609060101010101" pitchFamily="49" charset="-122"/>
              <a:ea typeface="楷体" panose="02010609060101010101" pitchFamily="49" charset="-122"/>
              <a:cs typeface="楷体_GB2312" panose="02010609030101010101" charset="-122"/>
              <a:sym typeface="+mn-ea"/>
            </a:endParaRPr>
          </a:p>
          <a:p>
            <a:pPr>
              <a:lnSpc>
                <a:spcPct val="130000"/>
              </a:lnSpc>
            </a:pPr>
            <a:r>
              <a:rPr lang="zh-CN" altLang="en-US" sz="2800" b="1" dirty="0" smtClean="0">
                <a:solidFill>
                  <a:srgbClr val="FF0000"/>
                </a:solidFill>
                <a:latin typeface="楷体" panose="02010609060101010101" pitchFamily="49" charset="-122"/>
                <a:ea typeface="楷体" panose="02010609060101010101" pitchFamily="49" charset="-122"/>
                <a:cs typeface="楷体_GB2312" panose="02010609030101010101" charset="-122"/>
              </a:rPr>
              <a:t>    第三部分</a:t>
            </a:r>
            <a:r>
              <a:rPr lang="zh-CN" altLang="en-US" sz="2800" b="1" dirty="0" smtClean="0">
                <a:latin typeface="楷体" panose="02010609060101010101" pitchFamily="49" charset="-122"/>
                <a:ea typeface="楷体" panose="02010609060101010101" pitchFamily="49" charset="-122"/>
                <a:cs typeface="楷体_GB2312" panose="02010609030101010101" charset="-122"/>
              </a:rPr>
              <a:t>（</a:t>
            </a:r>
            <a:r>
              <a:rPr lang="en-US" altLang="zh-CN" sz="2800" b="1" dirty="0" smtClean="0">
                <a:latin typeface="楷体" panose="02010609060101010101" pitchFamily="49" charset="-122"/>
                <a:ea typeface="楷体" panose="02010609060101010101" pitchFamily="49" charset="-122"/>
                <a:cs typeface="楷体_GB2312" panose="02010609030101010101" charset="-122"/>
              </a:rPr>
              <a:t>7-8</a:t>
            </a:r>
            <a:r>
              <a:rPr lang="zh-CN" altLang="en-US" sz="2800" b="1" dirty="0" smtClean="0">
                <a:latin typeface="楷体" panose="02010609060101010101" pitchFamily="49" charset="-122"/>
                <a:ea typeface="楷体" panose="02010609060101010101" pitchFamily="49" charset="-122"/>
                <a:cs typeface="楷体_GB2312" panose="02010609030101010101" charset="-122"/>
              </a:rPr>
              <a:t>）：写从天窗的神奇，悟出的深刻人生哲理。</a:t>
            </a:r>
            <a:endParaRPr lang="zh-CN" altLang="en-US" sz="2800" b="1" dirty="0">
              <a:solidFill>
                <a:schemeClr val="tx1"/>
              </a:solidFill>
              <a:latin typeface="楷体" panose="02010609060101010101" pitchFamily="49" charset="-122"/>
              <a:ea typeface="楷体" panose="02010609060101010101" pitchFamily="49" charset="-122"/>
              <a:cs typeface="楷体_GB2312" panose="02010609030101010101" charset="-122"/>
            </a:endParaRPr>
          </a:p>
        </p:txBody>
      </p:sp>
      <p:sp>
        <p:nvSpPr>
          <p:cNvPr id="2" name="椭圆 1"/>
          <p:cNvSpPr/>
          <p:nvPr/>
        </p:nvSpPr>
        <p:spPr>
          <a:xfrm>
            <a:off x="370312" y="682625"/>
            <a:ext cx="458046" cy="458046"/>
          </a:xfrm>
          <a:prstGeom prst="ellipse">
            <a:avLst/>
          </a:prstGeom>
          <a:solidFill>
            <a:schemeClr val="accent4"/>
          </a:solidFill>
          <a:ln>
            <a:solidFill>
              <a:schemeClr val="accent4"/>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endParaRPr lang="zh-CN" altLang="en-US">
              <a:ln>
                <a:solidFill>
                  <a:schemeClr val="accent4">
                    <a:lumMod val="60000"/>
                    <a:lumOff val="40000"/>
                  </a:schemeClr>
                </a:solidFill>
              </a:ln>
              <a:solidFill>
                <a:schemeClr val="accent4"/>
              </a:solidFill>
              <a:effectLst/>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nvSpPr>
        <p:spPr>
          <a:xfrm>
            <a:off x="538587" y="679817"/>
            <a:ext cx="463307" cy="463307"/>
          </a:xfrm>
          <a:prstGeom prst="ellipse">
            <a:avLst/>
          </a:prstGeom>
          <a:solidFill>
            <a:schemeClr val="bg1">
              <a:lumMod val="95000"/>
            </a:schemeClr>
          </a:soli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ppt_w*0.05"/>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anim calcmode="lin" valueType="num">
                                      <p:cBhvr>
                                        <p:cTn id="9" dur="500" fill="hold"/>
                                        <p:tgtEl>
                                          <p:spTgt spid="6"/>
                                        </p:tgtEl>
                                        <p:attrNameLst>
                                          <p:attrName>ppt_x</p:attrName>
                                        </p:attrNameLst>
                                      </p:cBhvr>
                                      <p:tavLst>
                                        <p:tav tm="0">
                                          <p:val>
                                            <p:strVal val="#ppt_x-.2"/>
                                          </p:val>
                                        </p:tav>
                                        <p:tav tm="100000">
                                          <p:val>
                                            <p:strVal val="#ppt_x"/>
                                          </p:val>
                                        </p:tav>
                                      </p:tavLst>
                                    </p:anim>
                                    <p:anim calcmode="lin" valueType="num">
                                      <p:cBhvr>
                                        <p:cTn id="10" dur="500" fill="hold"/>
                                        <p:tgtEl>
                                          <p:spTgt spid="6"/>
                                        </p:tgtEl>
                                        <p:attrNameLst>
                                          <p:attrName>ppt_y</p:attrName>
                                        </p:attrNameLst>
                                      </p:cBhvr>
                                      <p:tavLst>
                                        <p:tav tm="0">
                                          <p:val>
                                            <p:strVal val="#ppt_y"/>
                                          </p:val>
                                        </p:tav>
                                        <p:tav tm="100000">
                                          <p:val>
                                            <p:strVal val="#ppt_y"/>
                                          </p:val>
                                        </p:tav>
                                      </p:tavLst>
                                    </p:anim>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6" name="圆角矩形 5"/>
          <p:cNvSpPr/>
          <p:nvPr/>
        </p:nvSpPr>
        <p:spPr>
          <a:xfrm>
            <a:off x="467544" y="1275606"/>
            <a:ext cx="7898760" cy="3240360"/>
          </a:xfrm>
          <a:prstGeom prst="roundRect">
            <a:avLst/>
          </a:prstGeom>
          <a:solidFill>
            <a:srgbClr val="FFCB74"/>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楷体_GB2312" panose="02010609030101010101" charset="-122"/>
            </a:endParaRPr>
          </a:p>
        </p:txBody>
      </p:sp>
      <p:sp>
        <p:nvSpPr>
          <p:cNvPr id="11367" name="TextBox 1"/>
          <p:cNvSpPr txBox="1"/>
          <p:nvPr/>
        </p:nvSpPr>
        <p:spPr>
          <a:xfrm>
            <a:off x="611560" y="1347614"/>
            <a:ext cx="7344816" cy="1384995"/>
          </a:xfrm>
          <a:prstGeom prst="rect">
            <a:avLst/>
          </a:prstGeom>
          <a:noFill/>
          <a:ln w="9525">
            <a:noFill/>
          </a:ln>
        </p:spPr>
        <p:txBody>
          <a:bodyPr wrap="square">
            <a:spAutoFit/>
          </a:bodyPr>
          <a:lstStyle/>
          <a:p>
            <a:pPr eaLnBrk="1" hangingPunct="1"/>
            <a:r>
              <a:rPr lang="zh-CN" altLang="en-US" sz="2800" b="1" dirty="0">
                <a:solidFill>
                  <a:srgbClr val="0000FF"/>
                </a:solidFill>
                <a:latin typeface="Arial" panose="020B0604020202020204" pitchFamily="34" charset="0"/>
                <a:ea typeface="楷体_GB2312" panose="02010609030101010101" charset="-122"/>
              </a:rPr>
              <a:t>     </a:t>
            </a:r>
            <a:r>
              <a:rPr lang="zh-CN" altLang="en-US" sz="2800" b="1" dirty="0">
                <a:solidFill>
                  <a:srgbClr val="0000FF"/>
                </a:solidFill>
                <a:latin typeface="楷体_GB2312" panose="02010609030101010101" charset="-122"/>
                <a:ea typeface="楷体_GB2312" panose="02010609030101010101" charset="-122"/>
                <a:cs typeface="楷体_GB2312" panose="02010609030101010101" charset="-122"/>
              </a:rPr>
              <a:t> </a:t>
            </a:r>
            <a:r>
              <a:rPr lang="zh-CN" altLang="en-US" sz="2800" b="1" dirty="0" smtClean="0">
                <a:latin typeface="楷体_GB2312" panose="02010609030101010101" charset="-122"/>
                <a:ea typeface="楷体_GB2312" panose="02010609030101010101" charset="-122"/>
                <a:cs typeface="楷体_GB2312" panose="02010609030101010101" charset="-122"/>
              </a:rPr>
              <a:t>默</a:t>
            </a:r>
            <a:r>
              <a:rPr lang="zh-CN" altLang="en-US" sz="2800" b="1" dirty="0" smtClean="0">
                <a:solidFill>
                  <a:schemeClr val="tx1">
                    <a:lumMod val="95000"/>
                    <a:lumOff val="5000"/>
                  </a:schemeClr>
                </a:solidFill>
                <a:latin typeface="楷体_GB2312" panose="02010609030101010101" charset="-122"/>
                <a:ea typeface="楷体_GB2312" panose="02010609030101010101" charset="-122"/>
                <a:cs typeface="楷体_GB2312" panose="02010609030101010101" charset="-122"/>
              </a:rPr>
              <a:t>读</a:t>
            </a:r>
            <a:r>
              <a:rPr lang="zh-CN" altLang="en-US" sz="2800" b="1" dirty="0">
                <a:solidFill>
                  <a:schemeClr val="tx1">
                    <a:lumMod val="95000"/>
                    <a:lumOff val="5000"/>
                  </a:schemeClr>
                </a:solidFill>
                <a:latin typeface="楷体_GB2312" panose="02010609030101010101" charset="-122"/>
                <a:ea typeface="楷体_GB2312" panose="02010609030101010101" charset="-122"/>
                <a:cs typeface="楷体_GB2312" panose="02010609030101010101" charset="-122"/>
              </a:rPr>
              <a:t>课文</a:t>
            </a:r>
            <a:r>
              <a:rPr lang="zh-CN" altLang="en-US" sz="2800" b="1" dirty="0" smtClean="0">
                <a:solidFill>
                  <a:schemeClr val="tx1">
                    <a:lumMod val="95000"/>
                    <a:lumOff val="5000"/>
                  </a:schemeClr>
                </a:solidFill>
                <a:latin typeface="楷体_GB2312" panose="02010609030101010101" charset="-122"/>
                <a:ea typeface="楷体_GB2312" panose="02010609030101010101" charset="-122"/>
                <a:cs typeface="楷体_GB2312" panose="02010609030101010101" charset="-122"/>
              </a:rPr>
              <a:t>，思考：为什么要安天窗，透过天窗孩子们都看到了什么，从中悟出了什么道理？</a:t>
            </a:r>
            <a:endParaRPr lang="zh-CN" altLang="en-US" sz="2800" b="1" dirty="0">
              <a:solidFill>
                <a:schemeClr val="tx1">
                  <a:lumMod val="95000"/>
                  <a:lumOff val="5000"/>
                </a:schemeClr>
              </a:solidFill>
              <a:latin typeface="楷体_GB2312" panose="02010609030101010101" charset="-122"/>
              <a:ea typeface="楷体_GB2312" panose="02010609030101010101" charset="-122"/>
              <a:cs typeface="楷体_GB2312" panose="02010609030101010101" charset="-122"/>
            </a:endParaRPr>
          </a:p>
        </p:txBody>
      </p:sp>
      <p:sp>
        <p:nvSpPr>
          <p:cNvPr id="2" name="文本框 1"/>
          <p:cNvSpPr txBox="1"/>
          <p:nvPr/>
        </p:nvSpPr>
        <p:spPr>
          <a:xfrm>
            <a:off x="1049655" y="626428"/>
            <a:ext cx="2019300" cy="645160"/>
          </a:xfrm>
          <a:prstGeom prst="rect">
            <a:avLst/>
          </a:prstGeom>
          <a:noFill/>
        </p:spPr>
        <p:txBody>
          <a:bodyPr wrap="none" rtlCol="0">
            <a:spAutoFit/>
          </a:bodyPr>
          <a:lstStyle/>
          <a:p>
            <a:r>
              <a:rPr lang="zh-CN" altLang="en-US" sz="3600" b="1" u="dbl" dirty="0" smtClean="0">
                <a:solidFill>
                  <a:schemeClr val="accent6"/>
                </a:solidFill>
                <a:uFillTx/>
                <a:latin typeface="方正新楷体_GBK" panose="02000000000000000000" charset="-122"/>
                <a:ea typeface="方正新楷体_GBK" panose="02000000000000000000" charset="-122"/>
              </a:rPr>
              <a:t>课文解读</a:t>
            </a:r>
            <a:endParaRPr lang="zh-CN" altLang="en-US" sz="3600" b="1" u="dbl" dirty="0" smtClean="0">
              <a:solidFill>
                <a:srgbClr val="92D050"/>
              </a:solidFill>
              <a:uFillTx/>
              <a:latin typeface="楷体_GB2312" panose="02010609030101010101" charset="-122"/>
              <a:ea typeface="楷体_GB2312" panose="02010609030101010101" charset="-122"/>
            </a:endParaRPr>
          </a:p>
        </p:txBody>
      </p:sp>
      <p:sp>
        <p:nvSpPr>
          <p:cNvPr id="4" name="文本框 3"/>
          <p:cNvSpPr txBox="1"/>
          <p:nvPr/>
        </p:nvSpPr>
        <p:spPr>
          <a:xfrm>
            <a:off x="899592" y="3075806"/>
            <a:ext cx="7200800" cy="1384995"/>
          </a:xfrm>
          <a:prstGeom prst="rect">
            <a:avLst/>
          </a:prstGeom>
          <a:noFill/>
          <a:ln w="9525">
            <a:noFill/>
          </a:ln>
        </p:spPr>
        <p:txBody>
          <a:bodyPr wrap="square">
            <a:spAutoFit/>
          </a:bodyPr>
          <a:lstStyle/>
          <a:p>
            <a:r>
              <a:rPr lang="zh-CN" altLang="en-US" sz="2800" b="1" dirty="0" smtClean="0">
                <a:latin typeface="楷体" panose="02010609060101010101" pitchFamily="49" charset="-122"/>
                <a:ea typeface="楷体" panose="02010609060101010101" pitchFamily="49" charset="-122"/>
                <a:sym typeface="+mn-ea"/>
              </a:rPr>
              <a:t>    碰着大风大雨，或者北风呼呼叫的冬天，木板窗只好关起来，屋子里就黑得像地洞里似的。</a:t>
            </a:r>
            <a:endParaRPr lang="zh-CN" altLang="en-US" sz="3200" b="1" dirty="0">
              <a:latin typeface="楷体_GB2312" panose="02010609030101010101" charset="-122"/>
              <a:ea typeface="楷体_GB2312" panose="02010609030101010101" charset="-122"/>
            </a:endParaRPr>
          </a:p>
        </p:txBody>
      </p:sp>
      <p:sp>
        <p:nvSpPr>
          <p:cNvPr id="8" name="椭圆 7"/>
          <p:cNvSpPr/>
          <p:nvPr/>
        </p:nvSpPr>
        <p:spPr>
          <a:xfrm>
            <a:off x="539552" y="2499742"/>
            <a:ext cx="2376264" cy="71438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eaLnBrk="1" hangingPunct="1"/>
            <a:r>
              <a:rPr lang="zh-CN" altLang="en-US" sz="2800" b="1" dirty="0" smtClean="0">
                <a:solidFill>
                  <a:schemeClr val="tx1"/>
                </a:solidFill>
                <a:latin typeface="楷体_GB2312" panose="02010609030101010101" charset="-122"/>
                <a:ea typeface="楷体_GB2312" panose="02010609030101010101" charset="-122"/>
                <a:sym typeface="+mn-ea"/>
              </a:rPr>
              <a:t>为了采光</a:t>
            </a:r>
            <a:endParaRPr lang="zh-CN" altLang="en-US" sz="2800" b="1" dirty="0">
              <a:solidFill>
                <a:schemeClr val="tx1"/>
              </a:solidFill>
              <a:latin typeface="楷体_GB2312" panose="02010609030101010101" charset="-122"/>
              <a:ea typeface="楷体_GB2312" panose="02010609030101010101" charset="-122"/>
              <a:sym typeface="+mn-ea"/>
            </a:endParaRPr>
          </a:p>
        </p:txBody>
      </p:sp>
      <p:cxnSp>
        <p:nvCxnSpPr>
          <p:cNvPr id="10" name="直接连接符 9"/>
          <p:cNvCxnSpPr/>
          <p:nvPr/>
        </p:nvCxnSpPr>
        <p:spPr>
          <a:xfrm>
            <a:off x="2555776" y="3579862"/>
            <a:ext cx="1296144" cy="0"/>
          </a:xfrm>
          <a:prstGeom prst="line">
            <a:avLst/>
          </a:prstGeom>
          <a:ln w="28575">
            <a:solidFill>
              <a:srgbClr val="FF0066"/>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370312" y="682625"/>
            <a:ext cx="458046" cy="458046"/>
          </a:xfrm>
          <a:prstGeom prst="ellipse">
            <a:avLst/>
          </a:prstGeom>
          <a:solidFill>
            <a:schemeClr val="accent4"/>
          </a:solidFill>
          <a:ln>
            <a:solidFill>
              <a:schemeClr val="accent4"/>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endParaRPr lang="zh-CN" altLang="en-US">
              <a:ln>
                <a:solidFill>
                  <a:schemeClr val="accent4">
                    <a:lumMod val="60000"/>
                    <a:lumOff val="40000"/>
                  </a:schemeClr>
                </a:solidFill>
              </a:ln>
              <a:solidFill>
                <a:schemeClr val="accent4"/>
              </a:solidFill>
              <a:effectLst/>
              <a:latin typeface="Arial" panose="020B0604020202020204" pitchFamily="34" charset="0"/>
              <a:ea typeface="微软雅黑" panose="020B0503020204020204" charset="-122"/>
              <a:sym typeface="Arial" panose="020B0604020202020204" pitchFamily="34" charset="0"/>
            </a:endParaRPr>
          </a:p>
        </p:txBody>
      </p:sp>
      <p:sp>
        <p:nvSpPr>
          <p:cNvPr id="7" name="椭圆 6"/>
          <p:cNvSpPr/>
          <p:nvPr/>
        </p:nvSpPr>
        <p:spPr>
          <a:xfrm>
            <a:off x="538587" y="679817"/>
            <a:ext cx="463307" cy="463307"/>
          </a:xfrm>
          <a:prstGeom prst="ellipse">
            <a:avLst/>
          </a:prstGeom>
          <a:solidFill>
            <a:schemeClr val="bg1">
              <a:lumMod val="95000"/>
            </a:schemeClr>
          </a:soli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p:txBody>
      </p:sp>
      <p:cxnSp>
        <p:nvCxnSpPr>
          <p:cNvPr id="24" name="直接连接符 23"/>
          <p:cNvCxnSpPr/>
          <p:nvPr/>
        </p:nvCxnSpPr>
        <p:spPr>
          <a:xfrm>
            <a:off x="4932040" y="3579862"/>
            <a:ext cx="2880320" cy="0"/>
          </a:xfrm>
          <a:prstGeom prst="line">
            <a:avLst/>
          </a:prstGeom>
          <a:ln w="28575">
            <a:solidFill>
              <a:srgbClr val="FF0066"/>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283968" y="4011910"/>
            <a:ext cx="3456384" cy="0"/>
          </a:xfrm>
          <a:prstGeom prst="line">
            <a:avLst/>
          </a:prstGeom>
          <a:ln w="28575">
            <a:solidFill>
              <a:srgbClr val="FF0066"/>
            </a:solidFill>
          </a:ln>
        </p:spPr>
        <p:style>
          <a:lnRef idx="1">
            <a:schemeClr val="accent1"/>
          </a:lnRef>
          <a:fillRef idx="0">
            <a:schemeClr val="accent1"/>
          </a:fillRef>
          <a:effectRef idx="0">
            <a:schemeClr val="accent1"/>
          </a:effectRef>
          <a:fontRef idx="minor">
            <a:schemeClr val="tx1"/>
          </a:fontRef>
        </p:style>
      </p:cxnSp>
      <p:sp>
        <p:nvSpPr>
          <p:cNvPr id="28" name="线形标注 3 27"/>
          <p:cNvSpPr/>
          <p:nvPr/>
        </p:nvSpPr>
        <p:spPr>
          <a:xfrm>
            <a:off x="3491880" y="2427734"/>
            <a:ext cx="3240360" cy="720080"/>
          </a:xfrm>
          <a:prstGeom prst="borderCallout3">
            <a:avLst>
              <a:gd name="adj1" fmla="val 18750"/>
              <a:gd name="adj2" fmla="val -8333"/>
              <a:gd name="adj3" fmla="val 18750"/>
              <a:gd name="adj4" fmla="val -16667"/>
              <a:gd name="adj5" fmla="val 100000"/>
              <a:gd name="adj6" fmla="val -16667"/>
              <a:gd name="adj7" fmla="val 216140"/>
              <a:gd name="adj8" fmla="val 25974"/>
            </a:avLst>
          </a:prstGeom>
          <a:solidFill>
            <a:srgbClr val="CC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FF0000"/>
                </a:solidFill>
                <a:latin typeface="楷体" pitchFamily="49" charset="-122"/>
                <a:ea typeface="楷体" pitchFamily="49" charset="-122"/>
              </a:rPr>
              <a:t>环境恶劣，孩子们对外面的世界更加渴望。</a:t>
            </a:r>
            <a:endParaRPr lang="zh-CN" altLang="en-US" sz="2400" dirty="0">
              <a:solidFill>
                <a:srgbClr val="FF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367"/>
                                        </p:tgtEl>
                                        <p:attrNameLst>
                                          <p:attrName>style.visibility</p:attrName>
                                        </p:attrNameLst>
                                      </p:cBhvr>
                                      <p:to>
                                        <p:strVal val="visible"/>
                                      </p:to>
                                    </p:set>
                                    <p:animEffect transition="in" filter="blinds(horizontal)">
                                      <p:cBhvr>
                                        <p:cTn id="7" dur="500"/>
                                        <p:tgtEl>
                                          <p:spTgt spid="113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6"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barn(inHorizontal)">
                                      <p:cBhvr>
                                        <p:cTn id="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7" grpId="0"/>
      <p:bldP spid="4" grpId="0"/>
      <p:bldP spid="8" grpId="0" bldLvl="0" animBg="1"/>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3568" y="1275606"/>
            <a:ext cx="7560840" cy="954107"/>
          </a:xfrm>
          <a:prstGeom prst="rect">
            <a:avLst/>
          </a:prstGeom>
          <a:noFill/>
          <a:ln w="9525">
            <a:noFill/>
          </a:ln>
        </p:spPr>
        <p:txBody>
          <a:bodyPr wrap="square" rtlCol="0">
            <a:spAutoFit/>
          </a:bodyPr>
          <a:lstStyle/>
          <a:p>
            <a:pPr eaLnBrk="1" hangingPunct="1"/>
            <a:r>
              <a:rPr lang="zh-CN" altLang="en-US" sz="2800" b="1" dirty="0" smtClean="0">
                <a:latin typeface="楷体" pitchFamily="49" charset="-122"/>
                <a:ea typeface="楷体" pitchFamily="49" charset="-122"/>
              </a:rPr>
              <a:t>   于是乡下人在屋顶开一个小方洞，装一块玻璃，叫作</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天窗</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a:t>
            </a:r>
            <a:endParaRPr lang="zh-CN" altLang="en-US" sz="2800" b="1" dirty="0">
              <a:latin typeface="楷体" pitchFamily="49" charset="-122"/>
              <a:ea typeface="楷体" pitchFamily="49" charset="-122"/>
            </a:endParaRPr>
          </a:p>
        </p:txBody>
      </p:sp>
      <p:cxnSp>
        <p:nvCxnSpPr>
          <p:cNvPr id="6" name="直接连接符 5"/>
          <p:cNvCxnSpPr/>
          <p:nvPr/>
        </p:nvCxnSpPr>
        <p:spPr>
          <a:xfrm>
            <a:off x="3131840" y="1779662"/>
            <a:ext cx="3168352" cy="0"/>
          </a:xfrm>
          <a:prstGeom prst="line">
            <a:avLst/>
          </a:prstGeom>
          <a:ln w="28575">
            <a:solidFill>
              <a:srgbClr val="FF0066"/>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732240" y="1779662"/>
            <a:ext cx="1368152" cy="0"/>
          </a:xfrm>
          <a:prstGeom prst="line">
            <a:avLst/>
          </a:prstGeom>
          <a:ln w="28575">
            <a:solidFill>
              <a:srgbClr val="FF0066"/>
            </a:solidFill>
          </a:ln>
        </p:spPr>
        <p:style>
          <a:lnRef idx="1">
            <a:schemeClr val="accent1"/>
          </a:lnRef>
          <a:fillRef idx="0">
            <a:schemeClr val="accent1"/>
          </a:fillRef>
          <a:effectRef idx="0">
            <a:schemeClr val="accent1"/>
          </a:effectRef>
          <a:fontRef idx="minor">
            <a:schemeClr val="tx1"/>
          </a:fontRef>
        </p:style>
      </p:cxnSp>
      <p:sp>
        <p:nvSpPr>
          <p:cNvPr id="14" name="圆角矩形标注 13"/>
          <p:cNvSpPr/>
          <p:nvPr/>
        </p:nvSpPr>
        <p:spPr>
          <a:xfrm>
            <a:off x="899592" y="2571750"/>
            <a:ext cx="2520280" cy="792088"/>
          </a:xfrm>
          <a:prstGeom prst="wedgeRoundRectCallout">
            <a:avLst>
              <a:gd name="adj1" fmla="val -44841"/>
              <a:gd name="adj2" fmla="val -91935"/>
              <a:gd name="adj3" fmla="val 16667"/>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smtClean="0">
                <a:solidFill>
                  <a:srgbClr val="0070C0"/>
                </a:solidFill>
                <a:latin typeface="楷体" panose="02010609060101010101" pitchFamily="49" charset="-122"/>
                <a:ea typeface="楷体" panose="02010609060101010101" pitchFamily="49" charset="-122"/>
                <a:sym typeface="+mn-ea"/>
              </a:rPr>
              <a:t>介绍什么是天窗。</a:t>
            </a:r>
            <a:endParaRPr lang="zh-CN" altLang="en-US" sz="2400" b="1" dirty="0">
              <a:solidFill>
                <a:srgbClr val="0070C0"/>
              </a:solidFill>
              <a:latin typeface="楷体" panose="02010609060101010101" pitchFamily="49" charset="-122"/>
              <a:ea typeface="楷体" panose="02010609060101010101" pitchFamily="49" charset="-122"/>
              <a:sym typeface="+mn-ea"/>
            </a:endParaRPr>
          </a:p>
        </p:txBody>
      </p:sp>
      <p:cxnSp>
        <p:nvCxnSpPr>
          <p:cNvPr id="17" name="直接连接符 16"/>
          <p:cNvCxnSpPr/>
          <p:nvPr/>
        </p:nvCxnSpPr>
        <p:spPr>
          <a:xfrm>
            <a:off x="755576" y="2211710"/>
            <a:ext cx="432048" cy="0"/>
          </a:xfrm>
          <a:prstGeom prst="line">
            <a:avLst/>
          </a:prstGeom>
          <a:ln w="28575">
            <a:solidFill>
              <a:srgbClr val="FF0066"/>
            </a:solidFill>
          </a:ln>
        </p:spPr>
        <p:style>
          <a:lnRef idx="1">
            <a:schemeClr val="accent1"/>
          </a:lnRef>
          <a:fillRef idx="0">
            <a:schemeClr val="accent1"/>
          </a:fillRef>
          <a:effectRef idx="0">
            <a:schemeClr val="accent1"/>
          </a:effectRef>
          <a:fontRef idx="minor">
            <a:schemeClr val="tx1"/>
          </a:fontRef>
        </p:style>
      </p:cxnSp>
      <p:pic>
        <p:nvPicPr>
          <p:cNvPr id="19458" name="Picture 2"/>
          <p:cNvPicPr>
            <a:picLocks noChangeAspect="1" noChangeArrowheads="1"/>
          </p:cNvPicPr>
          <p:nvPr/>
        </p:nvPicPr>
        <p:blipFill>
          <a:blip r:embed="rId2" cstate="print">
            <a:lum contrast="40000"/>
          </a:blip>
          <a:srcRect/>
          <a:stretch>
            <a:fillRect/>
          </a:stretch>
        </p:blipFill>
        <p:spPr bwMode="auto">
          <a:xfrm>
            <a:off x="4427984" y="2067694"/>
            <a:ext cx="3219450" cy="2762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ssolv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5" presetClass="entr" presetSubtype="0" fill="hold" nodeType="clickEffect">
                                  <p:stCondLst>
                                    <p:cond delay="0"/>
                                  </p:stCondLst>
                                  <p:childTnLst>
                                    <p:set>
                                      <p:cBhvr>
                                        <p:cTn id="26" dur="1" fill="hold">
                                          <p:stCondLst>
                                            <p:cond delay="0"/>
                                          </p:stCondLst>
                                        </p:cTn>
                                        <p:tgtEl>
                                          <p:spTgt spid="19458"/>
                                        </p:tgtEl>
                                        <p:attrNameLst>
                                          <p:attrName>style.visibility</p:attrName>
                                        </p:attrNameLst>
                                      </p:cBhvr>
                                      <p:to>
                                        <p:strVal val="visible"/>
                                      </p:to>
                                    </p:set>
                                    <p:anim calcmode="lin" valueType="num">
                                      <p:cBhvr>
                                        <p:cTn id="27" dur="1000" fill="hold"/>
                                        <p:tgtEl>
                                          <p:spTgt spid="19458"/>
                                        </p:tgtEl>
                                        <p:attrNameLst>
                                          <p:attrName>ppt_w</p:attrName>
                                        </p:attrNameLst>
                                      </p:cBhvr>
                                      <p:tavLst>
                                        <p:tav tm="0">
                                          <p:val>
                                            <p:fltVal val="0"/>
                                          </p:val>
                                        </p:tav>
                                        <p:tav tm="100000">
                                          <p:val>
                                            <p:strVal val="#ppt_w"/>
                                          </p:val>
                                        </p:tav>
                                      </p:tavLst>
                                    </p:anim>
                                    <p:anim calcmode="lin" valueType="num">
                                      <p:cBhvr>
                                        <p:cTn id="28" dur="1000" fill="hold"/>
                                        <p:tgtEl>
                                          <p:spTgt spid="19458"/>
                                        </p:tgtEl>
                                        <p:attrNameLst>
                                          <p:attrName>ppt_h</p:attrName>
                                        </p:attrNameLst>
                                      </p:cBhvr>
                                      <p:tavLst>
                                        <p:tav tm="0">
                                          <p:val>
                                            <p:fltVal val="0"/>
                                          </p:val>
                                        </p:tav>
                                        <p:tav tm="100000">
                                          <p:val>
                                            <p:strVal val="#ppt_h"/>
                                          </p:val>
                                        </p:tav>
                                      </p:tavLst>
                                    </p:anim>
                                    <p:anim calcmode="lin" valueType="num">
                                      <p:cBhvr>
                                        <p:cTn id="29" dur="1000" fill="hold"/>
                                        <p:tgtEl>
                                          <p:spTgt spid="19458"/>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945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1779662"/>
            <a:ext cx="7416824" cy="1815882"/>
          </a:xfrm>
          <a:prstGeom prst="rect">
            <a:avLst/>
          </a:prstGeom>
          <a:noFill/>
          <a:ln w="9525">
            <a:noFill/>
          </a:ln>
        </p:spPr>
        <p:txBody>
          <a:bodyPr wrap="square" rtlCol="0">
            <a:spAutoFit/>
          </a:bodyPr>
          <a:lstStyle/>
          <a:p>
            <a:pPr eaLnBrk="1" hangingPunct="1"/>
            <a:r>
              <a:rPr lang="zh-CN" altLang="en-US" sz="2800" b="1" dirty="0" smtClean="0">
                <a:latin typeface="楷体" pitchFamily="49" charset="-122"/>
                <a:ea typeface="楷体" pitchFamily="49" charset="-122"/>
              </a:rPr>
              <a:t>    夏天阵雨来了时，孩子们顶喜欢在雨里跑跳，仰着脸看闪电，然而大人们偏就不许。“到屋里来啊！”跟着木板窗的关闭，孩子们也就被关在地洞似的屋里了。</a:t>
            </a:r>
            <a:endParaRPr lang="zh-CN" altLang="en-US" sz="2800" b="1" dirty="0">
              <a:latin typeface="楷体" pitchFamily="49" charset="-122"/>
              <a:ea typeface="楷体" pitchFamily="49" charset="-122"/>
            </a:endParaRPr>
          </a:p>
        </p:txBody>
      </p:sp>
      <p:cxnSp>
        <p:nvCxnSpPr>
          <p:cNvPr id="7" name="直接连接符 6"/>
          <p:cNvCxnSpPr/>
          <p:nvPr/>
        </p:nvCxnSpPr>
        <p:spPr>
          <a:xfrm>
            <a:off x="4139952" y="2283718"/>
            <a:ext cx="3528392" cy="0"/>
          </a:xfrm>
          <a:prstGeom prst="line">
            <a:avLst/>
          </a:prstGeom>
          <a:ln w="28575">
            <a:solidFill>
              <a:srgbClr val="FF0066"/>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67544" y="2715766"/>
            <a:ext cx="3096344" cy="0"/>
          </a:xfrm>
          <a:prstGeom prst="line">
            <a:avLst/>
          </a:prstGeom>
          <a:ln w="28575">
            <a:solidFill>
              <a:srgbClr val="FF0066"/>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467544" y="771550"/>
            <a:ext cx="3312368" cy="71438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eaLnBrk="1" hangingPunct="1"/>
            <a:r>
              <a:rPr lang="zh-CN" altLang="en-US" sz="2800" b="1" dirty="0" smtClean="0">
                <a:solidFill>
                  <a:schemeClr val="tx1"/>
                </a:solidFill>
                <a:latin typeface="楷体_GB2312" panose="02010609030101010101" charset="-122"/>
                <a:ea typeface="楷体_GB2312" panose="02010609030101010101" charset="-122"/>
                <a:sym typeface="+mn-ea"/>
              </a:rPr>
              <a:t>夏雨里的慰藉</a:t>
            </a:r>
            <a:endParaRPr lang="zh-CN" altLang="en-US" sz="2800" b="1" dirty="0">
              <a:solidFill>
                <a:schemeClr val="tx1"/>
              </a:solidFill>
              <a:latin typeface="楷体_GB2312" panose="02010609030101010101" charset="-122"/>
              <a:ea typeface="楷体_GB2312" panose="02010609030101010101" charset="-122"/>
              <a:sym typeface="+mn-ea"/>
            </a:endParaRPr>
          </a:p>
        </p:txBody>
      </p:sp>
      <p:sp>
        <p:nvSpPr>
          <p:cNvPr id="18" name="线形标注 3 17"/>
          <p:cNvSpPr/>
          <p:nvPr/>
        </p:nvSpPr>
        <p:spPr>
          <a:xfrm>
            <a:off x="4644008" y="843558"/>
            <a:ext cx="3240360" cy="720080"/>
          </a:xfrm>
          <a:prstGeom prst="borderCallout3">
            <a:avLst>
              <a:gd name="adj1" fmla="val 18750"/>
              <a:gd name="adj2" fmla="val -8333"/>
              <a:gd name="adj3" fmla="val 18750"/>
              <a:gd name="adj4" fmla="val -16667"/>
              <a:gd name="adj5" fmla="val 100000"/>
              <a:gd name="adj6" fmla="val -16667"/>
              <a:gd name="adj7" fmla="val 200266"/>
              <a:gd name="adj8" fmla="val 26268"/>
            </a:avLst>
          </a:prstGeom>
          <a:solidFill>
            <a:srgbClr val="CC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FF0000"/>
                </a:solidFill>
                <a:latin typeface="楷体" pitchFamily="49" charset="-122"/>
                <a:ea typeface="楷体" pitchFamily="49" charset="-122"/>
              </a:rPr>
              <a:t>孩子们渴望在雨里嬉戏。</a:t>
            </a:r>
            <a:endParaRPr lang="zh-CN" altLang="en-US" sz="2400" dirty="0">
              <a:solidFill>
                <a:srgbClr val="FF0000"/>
              </a:solidFill>
              <a:latin typeface="楷体" pitchFamily="49" charset="-122"/>
              <a:ea typeface="楷体" pitchFamily="49" charset="-122"/>
            </a:endParaRPr>
          </a:p>
        </p:txBody>
      </p:sp>
      <p:cxnSp>
        <p:nvCxnSpPr>
          <p:cNvPr id="19" name="直接连接符 18"/>
          <p:cNvCxnSpPr/>
          <p:nvPr/>
        </p:nvCxnSpPr>
        <p:spPr>
          <a:xfrm>
            <a:off x="611560" y="3507854"/>
            <a:ext cx="4248472" cy="0"/>
          </a:xfrm>
          <a:prstGeom prst="line">
            <a:avLst/>
          </a:prstGeom>
          <a:ln w="28575">
            <a:solidFill>
              <a:srgbClr val="FF006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588224" y="3147814"/>
            <a:ext cx="1080120" cy="0"/>
          </a:xfrm>
          <a:prstGeom prst="line">
            <a:avLst/>
          </a:prstGeom>
          <a:ln w="28575">
            <a:solidFill>
              <a:srgbClr val="FF0066"/>
            </a:solidFill>
          </a:ln>
        </p:spPr>
        <p:style>
          <a:lnRef idx="1">
            <a:schemeClr val="accent1"/>
          </a:lnRef>
          <a:fillRef idx="0">
            <a:schemeClr val="accent1"/>
          </a:fillRef>
          <a:effectRef idx="0">
            <a:schemeClr val="accent1"/>
          </a:effectRef>
          <a:fontRef idx="minor">
            <a:schemeClr val="tx1"/>
          </a:fontRef>
        </p:style>
      </p:cxnSp>
      <p:sp>
        <p:nvSpPr>
          <p:cNvPr id="27" name="线形标注 3 26"/>
          <p:cNvSpPr/>
          <p:nvPr/>
        </p:nvSpPr>
        <p:spPr>
          <a:xfrm>
            <a:off x="3419872" y="3435846"/>
            <a:ext cx="4536504" cy="720080"/>
          </a:xfrm>
          <a:prstGeom prst="borderCallout3">
            <a:avLst>
              <a:gd name="adj1" fmla="val 18750"/>
              <a:gd name="adj2" fmla="val -8333"/>
              <a:gd name="adj3" fmla="val 18750"/>
              <a:gd name="adj4" fmla="val -16667"/>
              <a:gd name="adj5" fmla="val 100000"/>
              <a:gd name="adj6" fmla="val -16667"/>
              <a:gd name="adj7" fmla="val 21691"/>
              <a:gd name="adj8" fmla="val -34999"/>
            </a:avLst>
          </a:prstGeom>
          <a:solidFill>
            <a:srgbClr val="CCFF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FF0000"/>
                </a:solidFill>
                <a:latin typeface="楷体" pitchFamily="49" charset="-122"/>
                <a:ea typeface="楷体" pitchFamily="49" charset="-122"/>
              </a:rPr>
              <a:t>木板窗剥夺了孩子们的自由快乐。</a:t>
            </a:r>
            <a:endParaRPr lang="zh-CN" altLang="en-US" sz="2400" dirty="0">
              <a:solidFill>
                <a:srgbClr val="FF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left)">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6"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barn(inHorizontal)">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6" fill="hold" grpId="0" nodeType="click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barn(inHorizontal)">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bldLvl="0" animBg="1"/>
      <p:bldP spid="18" grpId="0" animBg="1"/>
      <p:bldP spid="2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3568" y="1131590"/>
            <a:ext cx="7416824" cy="2246769"/>
          </a:xfrm>
          <a:prstGeom prst="rect">
            <a:avLst/>
          </a:prstGeom>
          <a:noFill/>
          <a:ln w="9525">
            <a:noFill/>
          </a:ln>
        </p:spPr>
        <p:txBody>
          <a:bodyPr wrap="square" rtlCol="0">
            <a:spAutoFit/>
          </a:bodyPr>
          <a:lstStyle/>
          <a:p>
            <a:pPr eaLnBrk="1" hangingPunct="1"/>
            <a:r>
              <a:rPr lang="zh-CN" altLang="en-US" sz="2800" b="1" dirty="0" smtClean="0">
                <a:latin typeface="楷体" pitchFamily="49" charset="-122"/>
                <a:ea typeface="楷体" pitchFamily="49" charset="-122"/>
              </a:rPr>
              <a:t>    从那小小的玻璃，你会看见雨脚在那里卜落卜落跳，你会看见带子似的闪电一瞥；你想象到这雨，这风，这雷，这电，怎样猛厉地扫荡了这世界，你想象它们的威力比你在露天真实感到的要大十倍百倍。</a:t>
            </a:r>
            <a:endParaRPr lang="zh-CN" altLang="en-US" sz="2800" b="1" dirty="0">
              <a:latin typeface="楷体" pitchFamily="49" charset="-122"/>
              <a:ea typeface="楷体" pitchFamily="49" charset="-122"/>
            </a:endParaRPr>
          </a:p>
        </p:txBody>
      </p:sp>
      <p:sp>
        <p:nvSpPr>
          <p:cNvPr id="21" name="圆角矩形 20"/>
          <p:cNvSpPr/>
          <p:nvPr/>
        </p:nvSpPr>
        <p:spPr>
          <a:xfrm>
            <a:off x="2843808" y="2499742"/>
            <a:ext cx="1080120" cy="4320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4355976" y="1203598"/>
            <a:ext cx="1368152" cy="4320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标注 24"/>
          <p:cNvSpPr/>
          <p:nvPr/>
        </p:nvSpPr>
        <p:spPr>
          <a:xfrm>
            <a:off x="5292080" y="195486"/>
            <a:ext cx="2880320" cy="644084"/>
          </a:xfrm>
          <a:prstGeom prst="wedgeRoundRectCallout">
            <a:avLst>
              <a:gd name="adj1" fmla="val -51014"/>
              <a:gd name="adj2" fmla="val 100518"/>
              <a:gd name="adj3" fmla="val 16667"/>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smtClean="0">
                <a:solidFill>
                  <a:srgbClr val="0070C0"/>
                </a:solidFill>
                <a:latin typeface="楷体" panose="02010609060101010101" pitchFamily="49" charset="-122"/>
                <a:ea typeface="楷体" panose="02010609060101010101" pitchFamily="49" charset="-122"/>
                <a:sym typeface="+mn-ea"/>
              </a:rPr>
              <a:t>在天窗看到的雨景。</a:t>
            </a:r>
            <a:endParaRPr lang="zh-CN" altLang="en-US" sz="2400" b="1" dirty="0">
              <a:solidFill>
                <a:srgbClr val="0070C0"/>
              </a:solidFill>
              <a:latin typeface="楷体" panose="02010609060101010101" pitchFamily="49" charset="-122"/>
              <a:ea typeface="楷体" panose="02010609060101010101" pitchFamily="49" charset="-122"/>
              <a:sym typeface="+mn-ea"/>
            </a:endParaRPr>
          </a:p>
        </p:txBody>
      </p:sp>
      <p:sp>
        <p:nvSpPr>
          <p:cNvPr id="28" name="圆角矩形标注 27"/>
          <p:cNvSpPr/>
          <p:nvPr/>
        </p:nvSpPr>
        <p:spPr>
          <a:xfrm>
            <a:off x="4067944" y="3363838"/>
            <a:ext cx="4032448" cy="644084"/>
          </a:xfrm>
          <a:prstGeom prst="wedgeRoundRectCallout">
            <a:avLst>
              <a:gd name="adj1" fmla="val -55252"/>
              <a:gd name="adj2" fmla="val -115393"/>
              <a:gd name="adj3" fmla="val 16667"/>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smtClean="0">
                <a:solidFill>
                  <a:srgbClr val="0070C0"/>
                </a:solidFill>
                <a:latin typeface="楷体" panose="02010609060101010101" pitchFamily="49" charset="-122"/>
                <a:ea typeface="楷体" panose="02010609060101010101" pitchFamily="49" charset="-122"/>
                <a:sym typeface="+mn-ea"/>
              </a:rPr>
              <a:t>天窗给孩子带来的想象图景。</a:t>
            </a:r>
            <a:endParaRPr lang="zh-CN" altLang="en-US" sz="2400" b="1" dirty="0">
              <a:solidFill>
                <a:srgbClr val="0070C0"/>
              </a:solidFill>
              <a:latin typeface="楷体" panose="02010609060101010101" pitchFamily="49" charset="-122"/>
              <a:ea typeface="楷体" panose="02010609060101010101" pitchFamily="49" charset="-122"/>
              <a:sym typeface="+mn-ea"/>
            </a:endParaRPr>
          </a:p>
        </p:txBody>
      </p:sp>
      <p:sp>
        <p:nvSpPr>
          <p:cNvPr id="13" name="圆角矩形 12"/>
          <p:cNvSpPr/>
          <p:nvPr/>
        </p:nvSpPr>
        <p:spPr>
          <a:xfrm>
            <a:off x="2555776" y="1635646"/>
            <a:ext cx="1368152" cy="4320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7164288" y="1635646"/>
            <a:ext cx="864096" cy="4320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755576" y="2067694"/>
            <a:ext cx="432048" cy="4320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dissolve">
                                      <p:cBhvr>
                                        <p:cTn id="19" dur="5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2" presetClass="entr" presetSubtype="4"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ppt_x"/>
                                          </p:val>
                                        </p:tav>
                                        <p:tav tm="100000">
                                          <p:val>
                                            <p:strVal val="#ppt_x"/>
                                          </p:val>
                                        </p:tav>
                                      </p:tavLst>
                                    </p:anim>
                                    <p:anim calcmode="lin" valueType="num">
                                      <p:cBhvr additive="base">
                                        <p:cTn id="3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dissolve">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5" grpId="0" bldLvl="0" animBg="1"/>
      <p:bldP spid="28" grpId="0" bldLvl="0" animBg="1"/>
      <p:bldP spid="13" grpId="0" animBg="1"/>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27584" y="1563638"/>
            <a:ext cx="7488832" cy="1384995"/>
          </a:xfrm>
          <a:prstGeom prst="rect">
            <a:avLst/>
          </a:prstGeom>
          <a:noFill/>
          <a:ln w="9525">
            <a:noFill/>
          </a:ln>
        </p:spPr>
        <p:txBody>
          <a:bodyPr wrap="square" rtlCol="0">
            <a:spAutoFit/>
          </a:bodyPr>
          <a:lstStyle/>
          <a:p>
            <a:pPr eaLnBrk="1" hangingPunct="1"/>
            <a:r>
              <a:rPr lang="zh-CN" altLang="en-US" sz="2800" b="1" dirty="0" smtClean="0">
                <a:latin typeface="楷体" pitchFamily="49" charset="-122"/>
                <a:ea typeface="楷体" pitchFamily="49" charset="-122"/>
              </a:rPr>
              <a:t>    晚上，当你被逼着上床去</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休息</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的时候，也许你还忘不了月光下的草地河滩。你偷偷地从帐子里伸出头来，仰起了脸。</a:t>
            </a:r>
            <a:endParaRPr lang="zh-CN" altLang="en-US" sz="2800" b="1" dirty="0">
              <a:latin typeface="楷体" pitchFamily="49" charset="-122"/>
              <a:ea typeface="楷体" pitchFamily="49" charset="-122"/>
            </a:endParaRPr>
          </a:p>
        </p:txBody>
      </p:sp>
      <p:sp>
        <p:nvSpPr>
          <p:cNvPr id="4" name="圆角矩形 3"/>
          <p:cNvSpPr/>
          <p:nvPr/>
        </p:nvSpPr>
        <p:spPr>
          <a:xfrm>
            <a:off x="1619672" y="1995686"/>
            <a:ext cx="1800200" cy="4320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6588224" y="2067694"/>
            <a:ext cx="1512168" cy="432048"/>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标注 5"/>
          <p:cNvSpPr/>
          <p:nvPr/>
        </p:nvSpPr>
        <p:spPr>
          <a:xfrm>
            <a:off x="467544" y="3075806"/>
            <a:ext cx="4032448" cy="644084"/>
          </a:xfrm>
          <a:prstGeom prst="wedgeRoundRectCallout">
            <a:avLst>
              <a:gd name="adj1" fmla="val -1741"/>
              <a:gd name="adj2" fmla="val -142012"/>
              <a:gd name="adj3" fmla="val 16667"/>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smtClean="0">
                <a:solidFill>
                  <a:srgbClr val="0070C0"/>
                </a:solidFill>
                <a:latin typeface="楷体" panose="02010609060101010101" pitchFamily="49" charset="-122"/>
                <a:ea typeface="楷体" panose="02010609060101010101" pitchFamily="49" charset="-122"/>
                <a:sym typeface="+mn-ea"/>
              </a:rPr>
              <a:t>无比留恋月光下的自由快乐。</a:t>
            </a:r>
            <a:endParaRPr lang="zh-CN" altLang="en-US" sz="2400" b="1" dirty="0">
              <a:solidFill>
                <a:srgbClr val="0070C0"/>
              </a:solidFill>
              <a:latin typeface="楷体" panose="02010609060101010101" pitchFamily="49" charset="-122"/>
              <a:ea typeface="楷体" panose="02010609060101010101" pitchFamily="49" charset="-122"/>
              <a:sym typeface="+mn-ea"/>
            </a:endParaRPr>
          </a:p>
        </p:txBody>
      </p:sp>
      <p:sp>
        <p:nvSpPr>
          <p:cNvPr id="11" name="圆角矩形标注 10"/>
          <p:cNvSpPr/>
          <p:nvPr/>
        </p:nvSpPr>
        <p:spPr>
          <a:xfrm>
            <a:off x="5508104" y="3147814"/>
            <a:ext cx="3456384" cy="648072"/>
          </a:xfrm>
          <a:prstGeom prst="wedgeRoundRectCallout">
            <a:avLst>
              <a:gd name="adj1" fmla="val -1659"/>
              <a:gd name="adj2" fmla="val -142364"/>
              <a:gd name="adj3" fmla="val 16667"/>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smtClean="0">
                <a:solidFill>
                  <a:srgbClr val="0070C0"/>
                </a:solidFill>
                <a:latin typeface="楷体" panose="02010609060101010101" pitchFamily="49" charset="-122"/>
                <a:ea typeface="楷体" panose="02010609060101010101" pitchFamily="49" charset="-122"/>
                <a:sym typeface="+mn-ea"/>
              </a:rPr>
              <a:t>天窗又成了唯一的慰藉。</a:t>
            </a:r>
            <a:endParaRPr lang="zh-CN" altLang="en-US" sz="2400" b="1" dirty="0">
              <a:solidFill>
                <a:srgbClr val="0070C0"/>
              </a:solidFill>
              <a:latin typeface="楷体" panose="02010609060101010101" pitchFamily="49" charset="-122"/>
              <a:ea typeface="楷体" panose="02010609060101010101" pitchFamily="49" charset="-122"/>
              <a:sym typeface="+mn-ea"/>
            </a:endParaRPr>
          </a:p>
        </p:txBody>
      </p:sp>
      <p:sp>
        <p:nvSpPr>
          <p:cNvPr id="14" name="椭圆 13"/>
          <p:cNvSpPr/>
          <p:nvPr/>
        </p:nvSpPr>
        <p:spPr>
          <a:xfrm>
            <a:off x="395536" y="699542"/>
            <a:ext cx="4392488" cy="786388"/>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eaLnBrk="1" hangingPunct="1"/>
            <a:r>
              <a:rPr lang="zh-CN" altLang="en-US" sz="2800" b="1" dirty="0" smtClean="0">
                <a:solidFill>
                  <a:schemeClr val="tx1"/>
                </a:solidFill>
                <a:latin typeface="楷体_GB2312" panose="02010609030101010101" charset="-122"/>
                <a:ea typeface="楷体_GB2312" panose="02010609030101010101" charset="-122"/>
                <a:sym typeface="+mn-ea"/>
              </a:rPr>
              <a:t>被逼休息时的慰藉</a:t>
            </a:r>
            <a:endParaRPr lang="zh-CN" altLang="en-US" sz="2800" b="1" dirty="0">
              <a:solidFill>
                <a:schemeClr val="tx1"/>
              </a:solidFill>
              <a:latin typeface="楷体_GB2312" panose="02010609030101010101" charset="-122"/>
              <a:ea typeface="楷体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dissolv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bldLvl="0" animBg="1"/>
      <p:bldP spid="11" grpId="0" bldLvl="0" animBg="1"/>
      <p:bldP spid="1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38915" name="Picture 3"/>
          <p:cNvPicPr>
            <a:picLocks noChangeAspect="1" noChangeArrowheads="1"/>
          </p:cNvPicPr>
          <p:nvPr/>
        </p:nvPicPr>
        <p:blipFill>
          <a:blip r:embed="rId3" cstate="print">
            <a:lum contrast="40000"/>
          </a:blip>
          <a:srcRect/>
          <a:stretch>
            <a:fillRect/>
          </a:stretch>
        </p:blipFill>
        <p:spPr bwMode="auto">
          <a:xfrm>
            <a:off x="2267744" y="0"/>
            <a:ext cx="5448300" cy="5172075"/>
          </a:xfrm>
          <a:prstGeom prst="rect">
            <a:avLst/>
          </a:prstGeom>
          <a:noFill/>
          <a:ln w="9525">
            <a:noFill/>
            <a:miter lim="800000"/>
            <a:headEnd/>
            <a:tailEnd/>
          </a:ln>
          <a:effectLst>
            <a:softEdge rad="127000"/>
          </a:effectLst>
        </p:spPr>
      </p:pic>
      <p:sp>
        <p:nvSpPr>
          <p:cNvPr id="2050" name="WordArt 10"/>
          <p:cNvSpPr>
            <a:spLocks noTextEdit="1"/>
          </p:cNvSpPr>
          <p:nvPr/>
        </p:nvSpPr>
        <p:spPr>
          <a:xfrm>
            <a:off x="1428728" y="986582"/>
            <a:ext cx="6643734" cy="1357322"/>
          </a:xfrm>
          <a:prstGeom prst="rect">
            <a:avLst/>
          </a:prstGeom>
        </p:spPr>
        <p:txBody>
          <a:bodyPr wrap="none" fromWordArt="1">
            <a:prstTxWarp prst="textPlain">
              <a:avLst>
                <a:gd name="adj" fmla="val 50000"/>
              </a:avLst>
            </a:prstTxWarp>
            <a:normAutofit fontScale="92500" lnSpcReduction="10000"/>
          </a:bodyPr>
          <a:lstStyle/>
          <a:p>
            <a:pPr algn="ctr" eaLnBrk="0" hangingPunct="0"/>
            <a:endParaRPr lang="zh-CN" altLang="en-US" sz="9600" b="1">
              <a:ln w="12700" cap="flat" cmpd="sng">
                <a:solidFill>
                  <a:srgbClr val="EAEAEA"/>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8998"/>
                  </a:srgbClr>
                </a:outerShdw>
              </a:effectLst>
              <a:latin typeface="楷体_GB2312" panose="02010609030101010101" charset="-122"/>
              <a:ea typeface="楷体_GB2312" panose="02010609030101010101" charset="-122"/>
            </a:endParaRPr>
          </a:p>
        </p:txBody>
      </p:sp>
      <p:sp>
        <p:nvSpPr>
          <p:cNvPr id="4" name="椭圆 3"/>
          <p:cNvSpPr/>
          <p:nvPr/>
        </p:nvSpPr>
        <p:spPr>
          <a:xfrm>
            <a:off x="1262931" y="1462931"/>
            <a:ext cx="717550" cy="685800"/>
          </a:xfrm>
          <a:prstGeom prst="ellipse">
            <a:avLst/>
          </a:prstGeom>
          <a:solidFill>
            <a:schemeClr val="accent4"/>
          </a:solidFill>
          <a:ln>
            <a:solidFill>
              <a:schemeClr val="accent4"/>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endParaRPr lang="zh-CN" altLang="en-US">
              <a:ln>
                <a:solidFill>
                  <a:schemeClr val="accent4">
                    <a:lumMod val="60000"/>
                    <a:lumOff val="40000"/>
                  </a:schemeClr>
                </a:solidFill>
              </a:ln>
              <a:solidFill>
                <a:schemeClr val="accent4"/>
              </a:solidFill>
              <a:effectLst/>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nvSpPr>
        <p:spPr>
          <a:xfrm>
            <a:off x="1403901" y="1462931"/>
            <a:ext cx="666750" cy="694055"/>
          </a:xfrm>
          <a:prstGeom prst="ellipse">
            <a:avLst/>
          </a:prstGeom>
          <a:solidFill>
            <a:schemeClr val="bg1">
              <a:lumMod val="95000"/>
            </a:schemeClr>
          </a:soli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2053" name="TextBox 6"/>
          <p:cNvSpPr txBox="1"/>
          <p:nvPr/>
        </p:nvSpPr>
        <p:spPr>
          <a:xfrm>
            <a:off x="1475656" y="1275606"/>
            <a:ext cx="2631812" cy="1015663"/>
          </a:xfrm>
          <a:prstGeom prst="rect">
            <a:avLst/>
          </a:prstGeom>
          <a:solidFill>
            <a:srgbClr val="CCFFFF">
              <a:alpha val="65098"/>
            </a:srgbClr>
          </a:solidFill>
          <a:ln w="9525">
            <a:noFill/>
          </a:ln>
        </p:spPr>
        <p:txBody>
          <a:bodyPr wrap="square">
            <a:spAutoFit/>
          </a:bodyPr>
          <a:lstStyle/>
          <a:p>
            <a:r>
              <a:rPr lang="en-US" altLang="zh-CN" sz="4800" b="1" dirty="0" smtClean="0">
                <a:latin typeface="楷体_GB2312" panose="02010609030101010101" charset="-122"/>
                <a:ea typeface="楷体_GB2312" panose="02010609030101010101" charset="-122"/>
              </a:rPr>
              <a:t>3</a:t>
            </a:r>
            <a:r>
              <a:rPr lang="en-US" altLang="zh-CN" sz="6000" dirty="0" smtClean="0">
                <a:solidFill>
                  <a:schemeClr val="bg1"/>
                </a:solidFill>
                <a:latin typeface="楷体_GB2312" panose="02010609030101010101" charset="-122"/>
                <a:ea typeface="楷体_GB2312" panose="02010609030101010101" charset="-122"/>
              </a:rPr>
              <a:t> </a:t>
            </a:r>
            <a:r>
              <a:rPr lang="zh-CN" altLang="en-US" sz="6000" dirty="0" smtClean="0">
                <a:solidFill>
                  <a:srgbClr val="FF0000"/>
                </a:solidFill>
                <a:latin typeface="楷体" pitchFamily="49" charset="-122"/>
                <a:ea typeface="楷体" pitchFamily="49" charset="-122"/>
              </a:rPr>
              <a:t>天窗</a:t>
            </a:r>
            <a:endParaRPr lang="zh-CN" altLang="zh-CN" sz="4800" b="1" dirty="0">
              <a:solidFill>
                <a:srgbClr val="FF0000"/>
              </a:solidFill>
              <a:latin typeface="楷体" pitchFamily="49" charset="-122"/>
              <a:ea typeface="楷体" pitchFamily="49" charset="-122"/>
            </a:endParaRPr>
          </a:p>
        </p:txBody>
      </p:sp>
      <p:sp>
        <p:nvSpPr>
          <p:cNvPr id="1026" name="副标题 2"/>
          <p:cNvSpPr txBox="1"/>
          <p:nvPr/>
        </p:nvSpPr>
        <p:spPr>
          <a:xfrm>
            <a:off x="1043607" y="2618626"/>
            <a:ext cx="2952329" cy="438150"/>
          </a:xfrm>
          <a:prstGeom prst="rect">
            <a:avLst/>
          </a:prstGeom>
          <a:solidFill>
            <a:srgbClr val="FFFFFF">
              <a:alpha val="56863"/>
            </a:srgbClr>
          </a:solidFill>
          <a:ln w="9525">
            <a:noFill/>
          </a:ln>
        </p:spPr>
        <p:txBody>
          <a:bodyPr/>
          <a:lstStyle/>
          <a:p>
            <a:pPr algn="ctr" eaLnBrk="1" hangingPunct="1">
              <a:buFont typeface="Arial" panose="020B0604020202020204" pitchFamily="34" charset="0"/>
            </a:pPr>
            <a:r>
              <a:rPr lang="en-US" altLang="zh-CN" sz="2000" b="1" dirty="0">
                <a:solidFill>
                  <a:srgbClr val="000000"/>
                </a:solidFill>
                <a:latin typeface="楷体" pitchFamily="49" charset="-122"/>
                <a:ea typeface="楷体" pitchFamily="49" charset="-122"/>
              </a:rPr>
              <a:t>RJ</a:t>
            </a:r>
            <a:r>
              <a:rPr lang="en-US" altLang="zh-CN" sz="2000" b="1" dirty="0" smtClean="0">
                <a:solidFill>
                  <a:srgbClr val="000000"/>
                </a:solidFill>
                <a:latin typeface="楷体" pitchFamily="49" charset="-122"/>
                <a:ea typeface="楷体" pitchFamily="49" charset="-122"/>
              </a:rPr>
              <a:t>·</a:t>
            </a:r>
            <a:r>
              <a:rPr lang="zh-CN" altLang="en-US" sz="2000" b="1" dirty="0" smtClean="0">
                <a:solidFill>
                  <a:srgbClr val="000000"/>
                </a:solidFill>
                <a:latin typeface="楷体" pitchFamily="49" charset="-122"/>
                <a:ea typeface="楷体" pitchFamily="49" charset="-122"/>
              </a:rPr>
              <a:t>四</a:t>
            </a:r>
            <a:r>
              <a:rPr lang="zh-CN" altLang="en-US" sz="2000" dirty="0" smtClean="0">
                <a:solidFill>
                  <a:srgbClr val="000000"/>
                </a:solidFill>
                <a:latin typeface="楷体" pitchFamily="49" charset="-122"/>
                <a:ea typeface="楷体" pitchFamily="49" charset="-122"/>
              </a:rPr>
              <a:t>年级下册</a:t>
            </a:r>
            <a:endParaRPr lang="zh-CN" altLang="en-US" sz="2000" dirty="0">
              <a:solidFill>
                <a:srgbClr val="000000"/>
              </a:solidFill>
              <a:latin typeface="楷体" pitchFamily="49" charset="-122"/>
              <a:ea typeface="楷体" pitchFamily="49" charset="-122"/>
            </a:endParaRPr>
          </a:p>
        </p:txBody>
      </p:sp>
      <p:cxnSp>
        <p:nvCxnSpPr>
          <p:cNvPr id="15" name="直接连接符 14"/>
          <p:cNvCxnSpPr/>
          <p:nvPr/>
        </p:nvCxnSpPr>
        <p:spPr>
          <a:xfrm flipV="1">
            <a:off x="1227078" y="2474610"/>
            <a:ext cx="3024406" cy="1146"/>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sp>
        <p:nvSpPr>
          <p:cNvPr id="30722" name="AutoShape 2" descr="http://img1.imgtn.bdimg.com/it/u=3085791674,1160315759&amp;fm=26&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800" decel="100000"/>
                                        <p:tgtEl>
                                          <p:spTgt spid="2050"/>
                                        </p:tgtEl>
                                      </p:cBhvr>
                                    </p:animEffect>
                                    <p:anim calcmode="lin" valueType="num">
                                      <p:cBhvr>
                                        <p:cTn id="8" dur="800" decel="100000" fill="hold"/>
                                        <p:tgtEl>
                                          <p:spTgt spid="2050"/>
                                        </p:tgtEl>
                                        <p:attrNameLst>
                                          <p:attrName>style.rotation</p:attrName>
                                        </p:attrNameLst>
                                      </p:cBhvr>
                                      <p:tavLst>
                                        <p:tav tm="0">
                                          <p:val>
                                            <p:fltVal val="-90"/>
                                          </p:val>
                                        </p:tav>
                                        <p:tav tm="100000">
                                          <p:val>
                                            <p:fltVal val="0"/>
                                          </p:val>
                                        </p:tav>
                                      </p:tavLst>
                                    </p:anim>
                                    <p:anim calcmode="lin" valueType="num">
                                      <p:cBhvr>
                                        <p:cTn id="9" dur="800" decel="100000" fill="hold"/>
                                        <p:tgtEl>
                                          <p:spTgt spid="2050"/>
                                        </p:tgtEl>
                                        <p:attrNameLst>
                                          <p:attrName>ppt_x</p:attrName>
                                        </p:attrNameLst>
                                      </p:cBhvr>
                                      <p:tavLst>
                                        <p:tav tm="0">
                                          <p:val>
                                            <p:strVal val="#ppt_x+0.4"/>
                                          </p:val>
                                        </p:tav>
                                        <p:tav tm="100000">
                                          <p:val>
                                            <p:strVal val="#ppt_x-0.05"/>
                                          </p:val>
                                        </p:tav>
                                      </p:tavLst>
                                    </p:anim>
                                    <p:anim calcmode="lin" valueType="num">
                                      <p:cBhvr>
                                        <p:cTn id="10" dur="800" decel="100000" fill="hold"/>
                                        <p:tgtEl>
                                          <p:spTgt spid="205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05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05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43608" y="987574"/>
            <a:ext cx="7920880" cy="523220"/>
          </a:xfrm>
          <a:prstGeom prst="rect">
            <a:avLst/>
          </a:prstGeom>
          <a:noFill/>
          <a:ln w="9525">
            <a:noFill/>
          </a:ln>
        </p:spPr>
        <p:txBody>
          <a:bodyPr wrap="square" rtlCol="0">
            <a:spAutoFit/>
          </a:bodyPr>
          <a:lstStyle/>
          <a:p>
            <a:pPr eaLnBrk="1" hangingPunct="1"/>
            <a:r>
              <a:rPr lang="zh-CN" altLang="en-US" sz="2800" b="1" dirty="0" smtClean="0">
                <a:solidFill>
                  <a:srgbClr val="FF0000"/>
                </a:solidFill>
                <a:latin typeface="楷体" pitchFamily="49" charset="-122"/>
                <a:ea typeface="楷体" pitchFamily="49" charset="-122"/>
              </a:rPr>
              <a:t>思考：</a:t>
            </a:r>
            <a:r>
              <a:rPr lang="zh-CN" altLang="en-US" sz="2800" b="1" dirty="0" smtClean="0">
                <a:latin typeface="楷体" pitchFamily="49" charset="-122"/>
                <a:ea typeface="楷体" pitchFamily="49" charset="-122"/>
              </a:rPr>
              <a:t>此时通过天窗，</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你</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又想象到了什么？</a:t>
            </a:r>
            <a:endParaRPr lang="zh-CN" altLang="en-US" sz="2800" b="1" dirty="0">
              <a:latin typeface="楷体" pitchFamily="49" charset="-122"/>
              <a:ea typeface="楷体" pitchFamily="49" charset="-122"/>
            </a:endParaRPr>
          </a:p>
        </p:txBody>
      </p:sp>
      <p:sp>
        <p:nvSpPr>
          <p:cNvPr id="11" name="TextBox 10"/>
          <p:cNvSpPr txBox="1"/>
          <p:nvPr/>
        </p:nvSpPr>
        <p:spPr>
          <a:xfrm>
            <a:off x="395536" y="1635646"/>
            <a:ext cx="8136904" cy="1384995"/>
          </a:xfrm>
          <a:prstGeom prst="rect">
            <a:avLst/>
          </a:prstGeom>
          <a:noFill/>
          <a:ln w="9525">
            <a:noFill/>
          </a:ln>
        </p:spPr>
        <p:txBody>
          <a:bodyPr wrap="square" rtlCol="0">
            <a:spAutoFit/>
          </a:bodyPr>
          <a:lstStyle/>
          <a:p>
            <a:r>
              <a:rPr lang="zh-CN" altLang="en-US" sz="2800" b="1" dirty="0" smtClean="0">
                <a:latin typeface="楷体" pitchFamily="49" charset="-122"/>
                <a:ea typeface="楷体" pitchFamily="49" charset="-122"/>
              </a:rPr>
              <a:t>    由一粒星，一朵云想象到无数闪烁的星星；无数像山似的、马似的、巨人似的奇幻的云；灰色的蝙蝠，会唱歌的夜莺，霸气十足的猫头鹰</a:t>
            </a:r>
            <a:r>
              <a:rPr lang="en-US" altLang="zh-CN" sz="2800" b="1" dirty="0" smtClean="0">
                <a:latin typeface="楷体" pitchFamily="49" charset="-122"/>
                <a:ea typeface="楷体" pitchFamily="49" charset="-122"/>
              </a:rPr>
              <a:t>……</a:t>
            </a:r>
            <a:endParaRPr lang="zh-CN" altLang="en-US" sz="2800" b="1" dirty="0">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ppt_x</p:attrName>
                                        </p:attrNameLst>
                                      </p:cBhvr>
                                      <p:tavLst>
                                        <p:tav tm="0">
                                          <p:val>
                                            <p:strVal val="#ppt_x-.2"/>
                                          </p:val>
                                        </p:tav>
                                        <p:tav tm="100000">
                                          <p:val>
                                            <p:strVal val="#ppt_x"/>
                                          </p:val>
                                        </p:tav>
                                      </p:tavLst>
                                    </p:anim>
                                    <p:anim calcmode="lin" valueType="num">
                                      <p:cBhvr>
                                        <p:cTn id="8"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1707654"/>
            <a:ext cx="8136904" cy="1815882"/>
          </a:xfrm>
          <a:prstGeom prst="rect">
            <a:avLst/>
          </a:prstGeom>
          <a:noFill/>
          <a:ln w="9525">
            <a:noFill/>
          </a:ln>
        </p:spPr>
        <p:txBody>
          <a:bodyPr wrap="square" rtlCol="0">
            <a:spAutoFit/>
          </a:bodyPr>
          <a:lstStyle/>
          <a:p>
            <a:pPr eaLnBrk="1" hangingPunct="1"/>
            <a:r>
              <a:rPr lang="zh-CN" altLang="en-US" sz="2800" b="1" dirty="0" smtClean="0">
                <a:latin typeface="楷体" pitchFamily="49" charset="-122"/>
                <a:ea typeface="楷体" pitchFamily="49" charset="-122"/>
              </a:rPr>
              <a:t>    发明这天窗的大人们，是应该感谢的，因为活泼会想的孩子们知道怎样从</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无</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中看出</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有</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，从</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虚</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中看出</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实</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，比任何他看到的都更真切，更阔达，更复杂，更确实！</a:t>
            </a:r>
            <a:endParaRPr lang="zh-CN" altLang="en-US" sz="2800" b="1" dirty="0">
              <a:latin typeface="楷体" pitchFamily="49" charset="-122"/>
              <a:ea typeface="楷体" pitchFamily="49" charset="-122"/>
            </a:endParaRPr>
          </a:p>
        </p:txBody>
      </p:sp>
      <p:sp>
        <p:nvSpPr>
          <p:cNvPr id="6" name="圆角矩形标注 5"/>
          <p:cNvSpPr/>
          <p:nvPr/>
        </p:nvSpPr>
        <p:spPr>
          <a:xfrm>
            <a:off x="4499992" y="3795886"/>
            <a:ext cx="2448272" cy="792088"/>
          </a:xfrm>
          <a:prstGeom prst="wedgeRoundRectCallout">
            <a:avLst>
              <a:gd name="adj1" fmla="val -52195"/>
              <a:gd name="adj2" fmla="val -87628"/>
              <a:gd name="adj3" fmla="val 16667"/>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smtClean="0">
                <a:solidFill>
                  <a:srgbClr val="0070C0"/>
                </a:solidFill>
                <a:latin typeface="楷体" panose="02010609060101010101" pitchFamily="49" charset="-122"/>
                <a:ea typeface="楷体" panose="02010609060101010101" pitchFamily="49" charset="-122"/>
                <a:sym typeface="+mn-ea"/>
              </a:rPr>
              <a:t>天窗让孩子感悟到生活的哲理。</a:t>
            </a:r>
            <a:endParaRPr lang="zh-CN" altLang="en-US" sz="2400" b="1" dirty="0">
              <a:solidFill>
                <a:srgbClr val="0070C0"/>
              </a:solidFill>
              <a:latin typeface="楷体" panose="02010609060101010101" pitchFamily="49" charset="-122"/>
              <a:ea typeface="楷体" panose="02010609060101010101" pitchFamily="49" charset="-122"/>
              <a:sym typeface="+mn-ea"/>
            </a:endParaRPr>
          </a:p>
        </p:txBody>
      </p:sp>
      <p:sp>
        <p:nvSpPr>
          <p:cNvPr id="8" name="椭圆 7"/>
          <p:cNvSpPr/>
          <p:nvPr/>
        </p:nvSpPr>
        <p:spPr>
          <a:xfrm>
            <a:off x="539552" y="627534"/>
            <a:ext cx="3960440" cy="1008112"/>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eaLnBrk="1" hangingPunct="1"/>
            <a:r>
              <a:rPr lang="zh-CN" altLang="en-US" sz="2800" b="1" dirty="0" smtClean="0">
                <a:solidFill>
                  <a:schemeClr val="tx1"/>
                </a:solidFill>
                <a:latin typeface="楷体_GB2312" panose="02010609030101010101" charset="-122"/>
                <a:ea typeface="楷体_GB2312" panose="02010609030101010101" charset="-122"/>
                <a:sym typeface="+mn-ea"/>
              </a:rPr>
              <a:t>想象让人从</a:t>
            </a:r>
            <a:r>
              <a:rPr lang="en-US" altLang="zh-CN" sz="2800" b="1" dirty="0" smtClean="0">
                <a:solidFill>
                  <a:schemeClr val="tx1"/>
                </a:solidFill>
                <a:latin typeface="楷体_GB2312" panose="02010609030101010101" charset="-122"/>
                <a:ea typeface="楷体_GB2312" panose="02010609030101010101" charset="-122"/>
                <a:sym typeface="+mn-ea"/>
              </a:rPr>
              <a:t>“</a:t>
            </a:r>
            <a:r>
              <a:rPr lang="zh-CN" altLang="en-US" sz="2800" b="1" dirty="0" smtClean="0">
                <a:solidFill>
                  <a:schemeClr val="tx1"/>
                </a:solidFill>
                <a:latin typeface="楷体_GB2312" panose="02010609030101010101" charset="-122"/>
                <a:ea typeface="楷体_GB2312" panose="02010609030101010101" charset="-122"/>
                <a:sym typeface="+mn-ea"/>
              </a:rPr>
              <a:t>无</a:t>
            </a:r>
            <a:r>
              <a:rPr lang="en-US" altLang="zh-CN" sz="2800" b="1" dirty="0" smtClean="0">
                <a:solidFill>
                  <a:schemeClr val="tx1"/>
                </a:solidFill>
                <a:latin typeface="楷体_GB2312" panose="02010609030101010101" charset="-122"/>
                <a:ea typeface="楷体_GB2312" panose="02010609030101010101" charset="-122"/>
                <a:sym typeface="+mn-ea"/>
              </a:rPr>
              <a:t>”</a:t>
            </a:r>
            <a:r>
              <a:rPr lang="zh-CN" altLang="en-US" sz="2800" b="1" dirty="0" smtClean="0">
                <a:solidFill>
                  <a:schemeClr val="tx1"/>
                </a:solidFill>
                <a:latin typeface="楷体_GB2312" panose="02010609030101010101" charset="-122"/>
                <a:ea typeface="楷体_GB2312" panose="02010609030101010101" charset="-122"/>
                <a:sym typeface="+mn-ea"/>
              </a:rPr>
              <a:t>看到</a:t>
            </a:r>
            <a:r>
              <a:rPr lang="en-US" altLang="zh-CN" sz="2800" b="1" dirty="0" smtClean="0">
                <a:solidFill>
                  <a:schemeClr val="tx1"/>
                </a:solidFill>
                <a:latin typeface="楷体_GB2312" panose="02010609030101010101" charset="-122"/>
                <a:ea typeface="楷体_GB2312" panose="02010609030101010101" charset="-122"/>
                <a:sym typeface="+mn-ea"/>
              </a:rPr>
              <a:t>“</a:t>
            </a:r>
            <a:r>
              <a:rPr lang="zh-CN" altLang="en-US" sz="2800" b="1" dirty="0" smtClean="0">
                <a:solidFill>
                  <a:schemeClr val="tx1"/>
                </a:solidFill>
                <a:latin typeface="楷体_GB2312" panose="02010609030101010101" charset="-122"/>
                <a:ea typeface="楷体_GB2312" panose="02010609030101010101" charset="-122"/>
                <a:sym typeface="+mn-ea"/>
              </a:rPr>
              <a:t>有</a:t>
            </a:r>
            <a:r>
              <a:rPr lang="en-US" altLang="zh-CN" sz="2800" b="1" dirty="0" smtClean="0">
                <a:solidFill>
                  <a:schemeClr val="tx1"/>
                </a:solidFill>
                <a:latin typeface="楷体_GB2312" panose="02010609030101010101" charset="-122"/>
                <a:ea typeface="楷体_GB2312" panose="02010609030101010101" charset="-122"/>
                <a:sym typeface="+mn-ea"/>
              </a:rPr>
              <a:t>”</a:t>
            </a:r>
            <a:endParaRPr lang="zh-CN" altLang="en-US" sz="2800" b="1" dirty="0">
              <a:solidFill>
                <a:schemeClr val="tx1"/>
              </a:solidFill>
              <a:latin typeface="楷体_GB2312" panose="02010609030101010101" charset="-122"/>
              <a:ea typeface="楷体_GB2312" panose="02010609030101010101" charset="-122"/>
              <a:sym typeface="+mn-ea"/>
            </a:endParaRPr>
          </a:p>
        </p:txBody>
      </p:sp>
      <p:cxnSp>
        <p:nvCxnSpPr>
          <p:cNvPr id="10" name="直接连接符 9"/>
          <p:cNvCxnSpPr/>
          <p:nvPr/>
        </p:nvCxnSpPr>
        <p:spPr>
          <a:xfrm>
            <a:off x="4427984" y="2643758"/>
            <a:ext cx="3672408" cy="0"/>
          </a:xfrm>
          <a:prstGeom prst="line">
            <a:avLst/>
          </a:prstGeom>
          <a:ln w="28575">
            <a:solidFill>
              <a:srgbClr val="FF006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95536" y="3075806"/>
            <a:ext cx="7920880" cy="0"/>
          </a:xfrm>
          <a:prstGeom prst="line">
            <a:avLst/>
          </a:prstGeom>
          <a:ln w="28575">
            <a:solidFill>
              <a:srgbClr val="FF0066"/>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endCxn id="3" idx="2"/>
          </p:cNvCxnSpPr>
          <p:nvPr/>
        </p:nvCxnSpPr>
        <p:spPr>
          <a:xfrm>
            <a:off x="467544" y="3507854"/>
            <a:ext cx="3996444" cy="15682"/>
          </a:xfrm>
          <a:prstGeom prst="line">
            <a:avLst/>
          </a:prstGeom>
          <a:ln w="28575">
            <a:solidFill>
              <a:srgbClr val="FF006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dissolve">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ldLvl="0" animBg="1"/>
      <p:bldP spid="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26984" y="581948"/>
            <a:ext cx="902811" cy="523220"/>
          </a:xfrm>
          <a:prstGeom prst="rect">
            <a:avLst/>
          </a:prstGeom>
        </p:spPr>
        <p:txBody>
          <a:bodyPr wrap="none">
            <a:spAutoFit/>
          </a:bodyPr>
          <a:lstStyle/>
          <a:p>
            <a:r>
              <a:rPr lang="zh-CN" altLang="en-US" sz="2800" b="1" dirty="0" smtClean="0">
                <a:latin typeface="黑体" panose="02010609060101010101" pitchFamily="49" charset="-122"/>
                <a:ea typeface="黑体" panose="02010609060101010101" pitchFamily="49" charset="-122"/>
              </a:rPr>
              <a:t>雨脚</a:t>
            </a:r>
            <a:endParaRPr lang="zh-CN" altLang="en-US" sz="2800" b="1" dirty="0">
              <a:latin typeface="黑体" panose="02010609060101010101" pitchFamily="49" charset="-122"/>
              <a:ea typeface="黑体" panose="02010609060101010101" pitchFamily="49" charset="-122"/>
            </a:endParaRPr>
          </a:p>
        </p:txBody>
      </p:sp>
      <p:sp>
        <p:nvSpPr>
          <p:cNvPr id="6" name="椭圆 5"/>
          <p:cNvSpPr/>
          <p:nvPr/>
        </p:nvSpPr>
        <p:spPr>
          <a:xfrm>
            <a:off x="334928" y="1678147"/>
            <a:ext cx="714380" cy="771524"/>
          </a:xfrm>
          <a:prstGeom prst="ellipse">
            <a:avLst/>
          </a:prstGeom>
          <a:solidFill>
            <a:srgbClr val="00B050"/>
          </a:solidFill>
          <a:ln>
            <a:solidFill>
              <a:srgbClr val="00B05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chemeClr val="bg1"/>
                </a:solidFill>
                <a:latin typeface="黑体" panose="02010609060101010101" pitchFamily="49" charset="-122"/>
                <a:ea typeface="黑体" panose="02010609060101010101" pitchFamily="49" charset="-122"/>
              </a:rPr>
              <a:t>无</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7" name="燕尾形箭头 6"/>
          <p:cNvSpPr/>
          <p:nvPr/>
        </p:nvSpPr>
        <p:spPr>
          <a:xfrm>
            <a:off x="2842760" y="2235357"/>
            <a:ext cx="785818" cy="428628"/>
          </a:xfrm>
          <a:prstGeom prst="notched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8" name="七角星 7"/>
          <p:cNvSpPr/>
          <p:nvPr/>
        </p:nvSpPr>
        <p:spPr>
          <a:xfrm>
            <a:off x="7524328" y="1663853"/>
            <a:ext cx="1285884" cy="785818"/>
          </a:xfrm>
          <a:prstGeom prst="star7">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D60093"/>
                </a:solidFill>
                <a:latin typeface="黑体" panose="02010609060101010101" pitchFamily="49" charset="-122"/>
                <a:ea typeface="黑体" panose="02010609060101010101" pitchFamily="49" charset="-122"/>
              </a:rPr>
              <a:t>有</a:t>
            </a:r>
            <a:endParaRPr lang="zh-CN" altLang="en-US" sz="3600" b="1" dirty="0">
              <a:solidFill>
                <a:srgbClr val="D60093"/>
              </a:solidFill>
              <a:latin typeface="黑体" panose="02010609060101010101" pitchFamily="49" charset="-122"/>
              <a:ea typeface="黑体" panose="02010609060101010101" pitchFamily="49" charset="-122"/>
            </a:endParaRPr>
          </a:p>
        </p:txBody>
      </p:sp>
      <p:sp>
        <p:nvSpPr>
          <p:cNvPr id="9" name="椭圆 8"/>
          <p:cNvSpPr/>
          <p:nvPr/>
        </p:nvSpPr>
        <p:spPr>
          <a:xfrm>
            <a:off x="498118" y="3946739"/>
            <a:ext cx="714380" cy="771524"/>
          </a:xfrm>
          <a:prstGeom prst="ellipse">
            <a:avLst/>
          </a:prstGeom>
          <a:solidFill>
            <a:srgbClr val="00B050"/>
          </a:solidFill>
          <a:ln>
            <a:solidFill>
              <a:srgbClr val="00B05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chemeClr val="bg1"/>
                </a:solidFill>
                <a:latin typeface="黑体" panose="02010609060101010101" pitchFamily="49" charset="-122"/>
                <a:ea typeface="黑体" panose="02010609060101010101" pitchFamily="49" charset="-122"/>
              </a:rPr>
              <a:t>虚</a:t>
            </a:r>
            <a:endParaRPr lang="zh-CN" altLang="en-US" sz="3200" b="1" dirty="0">
              <a:solidFill>
                <a:schemeClr val="bg1"/>
              </a:solidFill>
              <a:latin typeface="黑体" panose="02010609060101010101" pitchFamily="49" charset="-122"/>
              <a:ea typeface="黑体" panose="02010609060101010101" pitchFamily="49" charset="-122"/>
            </a:endParaRPr>
          </a:p>
        </p:txBody>
      </p:sp>
      <p:sp>
        <p:nvSpPr>
          <p:cNvPr id="11" name="七角星 10"/>
          <p:cNvSpPr/>
          <p:nvPr/>
        </p:nvSpPr>
        <p:spPr>
          <a:xfrm>
            <a:off x="7606596" y="3257364"/>
            <a:ext cx="1285884" cy="785818"/>
          </a:xfrm>
          <a:prstGeom prst="star7">
            <a:avLst/>
          </a:prstGeom>
          <a:solidFill>
            <a:schemeClr val="accent3">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rgbClr val="D60093"/>
                </a:solidFill>
                <a:latin typeface="黑体" panose="02010609060101010101" pitchFamily="49" charset="-122"/>
                <a:ea typeface="黑体" panose="02010609060101010101" pitchFamily="49" charset="-122"/>
              </a:rPr>
              <a:t>实</a:t>
            </a:r>
            <a:endParaRPr lang="zh-CN" altLang="en-US" sz="3600" b="1" dirty="0">
              <a:solidFill>
                <a:srgbClr val="D60093"/>
              </a:solidFill>
              <a:latin typeface="黑体" panose="02010609060101010101" pitchFamily="49" charset="-122"/>
              <a:ea typeface="黑体" panose="02010609060101010101" pitchFamily="49" charset="-122"/>
            </a:endParaRPr>
          </a:p>
        </p:txBody>
      </p:sp>
      <p:sp>
        <p:nvSpPr>
          <p:cNvPr id="12" name="矩形 11"/>
          <p:cNvSpPr/>
          <p:nvPr/>
        </p:nvSpPr>
        <p:spPr>
          <a:xfrm>
            <a:off x="3563888" y="926557"/>
            <a:ext cx="4134465" cy="523220"/>
          </a:xfrm>
          <a:prstGeom prst="rect">
            <a:avLst/>
          </a:prstGeom>
        </p:spPr>
        <p:txBody>
          <a:bodyPr wrap="none">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雨、风、雷，电猛厉扫荡</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3" name="矩形 12"/>
          <p:cNvSpPr/>
          <p:nvPr/>
        </p:nvSpPr>
        <p:spPr>
          <a:xfrm>
            <a:off x="1246424" y="1184434"/>
            <a:ext cx="902811" cy="523220"/>
          </a:xfrm>
          <a:prstGeom prst="rect">
            <a:avLst/>
          </a:prstGeom>
        </p:spPr>
        <p:txBody>
          <a:bodyPr wrap="none">
            <a:spAutoFit/>
          </a:bodyPr>
          <a:lstStyle/>
          <a:p>
            <a:r>
              <a:rPr lang="zh-CN" altLang="en-US" sz="2800" b="1" dirty="0" smtClean="0">
                <a:latin typeface="黑体" panose="02010609060101010101" pitchFamily="49" charset="-122"/>
                <a:ea typeface="黑体" panose="02010609060101010101" pitchFamily="49" charset="-122"/>
              </a:rPr>
              <a:t>闪电</a:t>
            </a:r>
            <a:endParaRPr lang="zh-CN" altLang="en-US" sz="2800" b="1" dirty="0">
              <a:latin typeface="黑体" panose="02010609060101010101" pitchFamily="49" charset="-122"/>
              <a:ea typeface="黑体" panose="02010609060101010101" pitchFamily="49" charset="-122"/>
            </a:endParaRPr>
          </a:p>
        </p:txBody>
      </p:sp>
      <p:sp>
        <p:nvSpPr>
          <p:cNvPr id="17" name="文本框 1"/>
          <p:cNvSpPr txBox="1"/>
          <p:nvPr/>
        </p:nvSpPr>
        <p:spPr>
          <a:xfrm>
            <a:off x="1247456" y="4043182"/>
            <a:ext cx="2038660" cy="584775"/>
          </a:xfrm>
          <a:prstGeom prst="rect">
            <a:avLst/>
          </a:prstGeom>
          <a:noFill/>
        </p:spPr>
        <p:txBody>
          <a:bodyPr wrap="square" rtlCol="0" anchor="t">
            <a:spAutoFit/>
          </a:bodyPr>
          <a:lstStyle/>
          <a:p>
            <a:r>
              <a:rPr lang="en-US" altLang="zh-CN" sz="3200" b="1" dirty="0" smtClean="0">
                <a:latin typeface="黑体" panose="02010609060101010101" pitchFamily="49" charset="-122"/>
                <a:ea typeface="黑体" panose="02010609060101010101" pitchFamily="49" charset="-122"/>
              </a:rPr>
              <a:t>……</a:t>
            </a:r>
            <a:endParaRPr lang="zh-CN" altLang="en-US" sz="3200" b="1" dirty="0">
              <a:latin typeface="黑体" panose="02010609060101010101" pitchFamily="49" charset="-122"/>
              <a:ea typeface="黑体" panose="02010609060101010101" pitchFamily="49" charset="-122"/>
            </a:endParaRPr>
          </a:p>
        </p:txBody>
      </p:sp>
      <p:sp>
        <p:nvSpPr>
          <p:cNvPr id="18" name="矩形 17"/>
          <p:cNvSpPr/>
          <p:nvPr/>
        </p:nvSpPr>
        <p:spPr>
          <a:xfrm>
            <a:off x="1233553" y="2094116"/>
            <a:ext cx="1261884" cy="523220"/>
          </a:xfrm>
          <a:prstGeom prst="rect">
            <a:avLst/>
          </a:prstGeom>
        </p:spPr>
        <p:txBody>
          <a:bodyPr wrap="none">
            <a:spAutoFit/>
          </a:bodyPr>
          <a:lstStyle/>
          <a:p>
            <a:r>
              <a:rPr lang="zh-CN" altLang="en-US" sz="2800" b="1" dirty="0">
                <a:latin typeface="黑体" panose="02010609060101010101" pitchFamily="49" charset="-122"/>
                <a:ea typeface="黑体" panose="02010609060101010101" pitchFamily="49" charset="-122"/>
              </a:rPr>
              <a:t>一</a:t>
            </a:r>
            <a:r>
              <a:rPr lang="zh-CN" altLang="en-US" sz="2800" b="1" dirty="0" smtClean="0">
                <a:latin typeface="黑体" panose="02010609060101010101" pitchFamily="49" charset="-122"/>
                <a:ea typeface="黑体" panose="02010609060101010101" pitchFamily="49" charset="-122"/>
              </a:rPr>
              <a:t>粒星</a:t>
            </a:r>
            <a:endParaRPr lang="zh-CN" altLang="en-US" sz="2800" b="1" dirty="0">
              <a:latin typeface="黑体" panose="02010609060101010101" pitchFamily="49" charset="-122"/>
              <a:ea typeface="黑体" panose="02010609060101010101" pitchFamily="49" charset="-122"/>
            </a:endParaRPr>
          </a:p>
        </p:txBody>
      </p:sp>
      <p:sp>
        <p:nvSpPr>
          <p:cNvPr id="19" name="矩形 18"/>
          <p:cNvSpPr/>
          <p:nvPr/>
        </p:nvSpPr>
        <p:spPr>
          <a:xfrm>
            <a:off x="3658945" y="2067694"/>
            <a:ext cx="1261884" cy="523220"/>
          </a:xfrm>
          <a:prstGeom prst="rect">
            <a:avLst/>
          </a:prstGeom>
        </p:spPr>
        <p:txBody>
          <a:bodyPr wrap="none">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无数星</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20" name="矩形 19"/>
          <p:cNvSpPr/>
          <p:nvPr/>
        </p:nvSpPr>
        <p:spPr>
          <a:xfrm>
            <a:off x="1252993" y="2696602"/>
            <a:ext cx="1261884" cy="523220"/>
          </a:xfrm>
          <a:prstGeom prst="rect">
            <a:avLst/>
          </a:prstGeom>
        </p:spPr>
        <p:txBody>
          <a:bodyPr wrap="none">
            <a:spAutoFit/>
          </a:bodyPr>
          <a:lstStyle/>
          <a:p>
            <a:r>
              <a:rPr lang="zh-CN" altLang="en-US" sz="2800" b="1" dirty="0" smtClean="0">
                <a:latin typeface="黑体" panose="02010609060101010101" pitchFamily="49" charset="-122"/>
                <a:ea typeface="黑体" panose="02010609060101010101" pitchFamily="49" charset="-122"/>
              </a:rPr>
              <a:t>一朵云</a:t>
            </a:r>
            <a:endParaRPr lang="zh-CN" altLang="en-US" sz="2800" b="1" dirty="0">
              <a:latin typeface="黑体" panose="02010609060101010101" pitchFamily="49" charset="-122"/>
              <a:ea typeface="黑体" panose="02010609060101010101" pitchFamily="49" charset="-122"/>
            </a:endParaRPr>
          </a:p>
        </p:txBody>
      </p:sp>
      <p:sp>
        <p:nvSpPr>
          <p:cNvPr id="21" name="矩形 20"/>
          <p:cNvSpPr/>
          <p:nvPr/>
        </p:nvSpPr>
        <p:spPr>
          <a:xfrm>
            <a:off x="3678385" y="2670180"/>
            <a:ext cx="1620957" cy="523220"/>
          </a:xfrm>
          <a:prstGeom prst="rect">
            <a:avLst/>
          </a:prstGeom>
        </p:spPr>
        <p:txBody>
          <a:bodyPr wrap="none">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无数云彩</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22" name="矩形 21"/>
          <p:cNvSpPr/>
          <p:nvPr/>
        </p:nvSpPr>
        <p:spPr>
          <a:xfrm>
            <a:off x="1262211" y="3344674"/>
            <a:ext cx="1620957" cy="523220"/>
          </a:xfrm>
          <a:prstGeom prst="rect">
            <a:avLst/>
          </a:prstGeom>
        </p:spPr>
        <p:txBody>
          <a:bodyPr wrap="none">
            <a:spAutoFit/>
          </a:bodyPr>
          <a:lstStyle/>
          <a:p>
            <a:r>
              <a:rPr lang="zh-CN" altLang="en-US" sz="2800" b="1" dirty="0">
                <a:latin typeface="黑体" panose="02010609060101010101" pitchFamily="49" charset="-122"/>
                <a:ea typeface="黑体" panose="02010609060101010101" pitchFamily="49" charset="-122"/>
              </a:rPr>
              <a:t>一</a:t>
            </a:r>
            <a:r>
              <a:rPr lang="zh-CN" altLang="en-US" sz="2800" b="1" dirty="0" smtClean="0">
                <a:latin typeface="黑体" panose="02010609060101010101" pitchFamily="49" charset="-122"/>
                <a:ea typeface="黑体" panose="02010609060101010101" pitchFamily="49" charset="-122"/>
              </a:rPr>
              <a:t>条黑影</a:t>
            </a:r>
            <a:endParaRPr lang="zh-CN" altLang="en-US" sz="2800" b="1" dirty="0">
              <a:latin typeface="黑体" panose="02010609060101010101" pitchFamily="49" charset="-122"/>
              <a:ea typeface="黑体" panose="02010609060101010101" pitchFamily="49" charset="-122"/>
            </a:endParaRPr>
          </a:p>
        </p:txBody>
      </p:sp>
      <p:sp>
        <p:nvSpPr>
          <p:cNvPr id="23" name="矩形 22"/>
          <p:cNvSpPr/>
          <p:nvPr/>
        </p:nvSpPr>
        <p:spPr>
          <a:xfrm>
            <a:off x="3687603" y="3318252"/>
            <a:ext cx="3416320" cy="523220"/>
          </a:xfrm>
          <a:prstGeom prst="rect">
            <a:avLst/>
          </a:prstGeom>
        </p:spPr>
        <p:txBody>
          <a:bodyPr wrap="none">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蝙蝠、夜莺、猫头鹰</a:t>
            </a:r>
            <a:endParaRPr lang="zh-CN" altLang="en-US" sz="2800" b="1" dirty="0">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82748997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strVal val="#ppt_w*0.70"/>
                                          </p:val>
                                        </p:tav>
                                        <p:tav tm="100000">
                                          <p:val>
                                            <p:strVal val="#ppt_w"/>
                                          </p:val>
                                        </p:tav>
                                      </p:tavLst>
                                    </p:anim>
                                    <p:anim calcmode="lin" valueType="num">
                                      <p:cBhvr>
                                        <p:cTn id="20" dur="1000" fill="hold"/>
                                        <p:tgtEl>
                                          <p:spTgt spid="8"/>
                                        </p:tgtEl>
                                        <p:attrNameLst>
                                          <p:attrName>ppt_h</p:attrName>
                                        </p:attrNameLst>
                                      </p:cBhvr>
                                      <p:tavLst>
                                        <p:tav tm="0">
                                          <p:val>
                                            <p:strVal val="#ppt_h"/>
                                          </p:val>
                                        </p:tav>
                                        <p:tav tm="100000">
                                          <p:val>
                                            <p:strVal val="#ppt_h"/>
                                          </p:val>
                                        </p:tav>
                                      </p:tavLst>
                                    </p:anim>
                                    <p:animEffect transition="in" filter="fade">
                                      <p:cBhvr>
                                        <p:cTn id="21" dur="10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55"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1000" fill="hold"/>
                                        <p:tgtEl>
                                          <p:spTgt spid="11"/>
                                        </p:tgtEl>
                                        <p:attrNameLst>
                                          <p:attrName>ppt_w</p:attrName>
                                        </p:attrNameLst>
                                      </p:cBhvr>
                                      <p:tavLst>
                                        <p:tav tm="0">
                                          <p:val>
                                            <p:strVal val="#ppt_w*0.70"/>
                                          </p:val>
                                        </p:tav>
                                        <p:tav tm="100000">
                                          <p:val>
                                            <p:strVal val="#ppt_w"/>
                                          </p:val>
                                        </p:tav>
                                      </p:tavLst>
                                    </p:anim>
                                    <p:anim calcmode="lin" valueType="num">
                                      <p:cBhvr>
                                        <p:cTn id="33" dur="1000" fill="hold"/>
                                        <p:tgtEl>
                                          <p:spTgt spid="11"/>
                                        </p:tgtEl>
                                        <p:attrNameLst>
                                          <p:attrName>ppt_h</p:attrName>
                                        </p:attrNameLst>
                                      </p:cBhvr>
                                      <p:tavLst>
                                        <p:tav tm="0">
                                          <p:val>
                                            <p:strVal val="#ppt_h"/>
                                          </p:val>
                                        </p:tav>
                                        <p:tav tm="100000">
                                          <p:val>
                                            <p:strVal val="#ppt_h"/>
                                          </p:val>
                                        </p:tav>
                                      </p:tavLst>
                                    </p:anim>
                                    <p:animEffect transition="in" filter="fade">
                                      <p:cBhvr>
                                        <p:cTn id="3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771550"/>
            <a:ext cx="8208912" cy="954107"/>
          </a:xfrm>
          <a:prstGeom prst="rect">
            <a:avLst/>
          </a:prstGeom>
          <a:noFill/>
          <a:ln w="9525">
            <a:noFill/>
          </a:ln>
        </p:spPr>
        <p:txBody>
          <a:bodyPr wrap="square" rtlCol="0">
            <a:spAutoFit/>
          </a:bodyPr>
          <a:lstStyle/>
          <a:p>
            <a:r>
              <a:rPr lang="zh-CN" altLang="en-US" sz="2800" b="1" dirty="0" smtClean="0">
                <a:solidFill>
                  <a:srgbClr val="FF0000"/>
                </a:solidFill>
                <a:latin typeface="楷体" pitchFamily="49" charset="-122"/>
                <a:ea typeface="楷体" pitchFamily="49" charset="-122"/>
              </a:rPr>
              <a:t>    思考：</a:t>
            </a:r>
            <a:r>
              <a:rPr lang="zh-CN" altLang="en-US" sz="2800" b="1" dirty="0" smtClean="0">
                <a:latin typeface="楷体" pitchFamily="49" charset="-122"/>
                <a:ea typeface="楷体" pitchFamily="49" charset="-122"/>
              </a:rPr>
              <a:t>为什么</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小小的天窗是孩子们唯一的慰藉</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呢？</a:t>
            </a:r>
            <a:endParaRPr lang="zh-CN" altLang="en-US" sz="2800" b="1" dirty="0">
              <a:latin typeface="楷体" pitchFamily="49" charset="-122"/>
              <a:ea typeface="楷体" pitchFamily="49" charset="-122"/>
            </a:endParaRPr>
          </a:p>
        </p:txBody>
      </p:sp>
      <p:sp>
        <p:nvSpPr>
          <p:cNvPr id="11" name="TextBox 10"/>
          <p:cNvSpPr txBox="1"/>
          <p:nvPr/>
        </p:nvSpPr>
        <p:spPr>
          <a:xfrm>
            <a:off x="539552" y="1779662"/>
            <a:ext cx="8208912" cy="1815882"/>
          </a:xfrm>
          <a:prstGeom prst="rect">
            <a:avLst/>
          </a:prstGeom>
          <a:noFill/>
          <a:ln w="9525">
            <a:noFill/>
          </a:ln>
        </p:spPr>
        <p:txBody>
          <a:bodyPr wrap="square" rtlCol="0">
            <a:spAutoFit/>
          </a:bodyPr>
          <a:lstStyle/>
          <a:p>
            <a:r>
              <a:rPr lang="zh-CN" altLang="en-US" sz="2800" b="1" dirty="0" smtClean="0">
                <a:solidFill>
                  <a:srgbClr val="FF0000"/>
                </a:solidFill>
                <a:latin typeface="楷体" pitchFamily="49" charset="-122"/>
                <a:ea typeface="楷体" pitchFamily="49" charset="-122"/>
              </a:rPr>
              <a:t>    </a:t>
            </a:r>
            <a:r>
              <a:rPr lang="zh-CN" altLang="en-US" sz="2800" b="1" dirty="0" smtClean="0">
                <a:latin typeface="楷体" pitchFamily="49" charset="-122"/>
                <a:ea typeface="楷体" pitchFamily="49" charset="-122"/>
              </a:rPr>
              <a:t>孩子们跟着天窗的关闭也就被关在地洞似的屋里的时候，天窗给漆黑的屋子带来的不仅有光明，他们还通过天窗看见了雨点、闪电、星星、云彩。所以孩子们把天窗当成唯一的慰藉。</a:t>
            </a:r>
            <a:endParaRPr lang="zh-CN" altLang="en-US" sz="2800" b="1" dirty="0">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ppt_x</p:attrName>
                                        </p:attrNameLst>
                                      </p:cBhvr>
                                      <p:tavLst>
                                        <p:tav tm="0">
                                          <p:val>
                                            <p:strVal val="#ppt_x-.2"/>
                                          </p:val>
                                        </p:tav>
                                        <p:tav tm="100000">
                                          <p:val>
                                            <p:strVal val="#ppt_x"/>
                                          </p:val>
                                        </p:tav>
                                      </p:tavLst>
                                    </p:anim>
                                    <p:anim calcmode="lin" valueType="num">
                                      <p:cBhvr>
                                        <p:cTn id="15"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771550"/>
            <a:ext cx="8208912" cy="954107"/>
          </a:xfrm>
          <a:prstGeom prst="rect">
            <a:avLst/>
          </a:prstGeom>
          <a:noFill/>
          <a:ln w="9525">
            <a:noFill/>
          </a:ln>
        </p:spPr>
        <p:txBody>
          <a:bodyPr wrap="square" rtlCol="0">
            <a:spAutoFit/>
          </a:bodyPr>
          <a:lstStyle/>
          <a:p>
            <a:r>
              <a:rPr lang="zh-CN" altLang="en-US" sz="2800" b="1" dirty="0" smtClean="0">
                <a:solidFill>
                  <a:srgbClr val="FF0000"/>
                </a:solidFill>
                <a:latin typeface="楷体" pitchFamily="49" charset="-122"/>
                <a:ea typeface="楷体" pitchFamily="49" charset="-122"/>
              </a:rPr>
              <a:t>    思考：</a:t>
            </a:r>
            <a:r>
              <a:rPr lang="zh-CN" altLang="en-US" sz="2800" b="1" dirty="0" smtClean="0">
                <a:latin typeface="楷体" pitchFamily="49" charset="-122"/>
                <a:ea typeface="楷体" pitchFamily="49" charset="-122"/>
              </a:rPr>
              <a:t> </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小小的天窗又是你唯一的慰藉</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在课文中出现了两次，从中表达了怎样的思想感情？</a:t>
            </a:r>
            <a:endParaRPr lang="zh-CN" altLang="en-US" sz="2800" b="1" dirty="0">
              <a:latin typeface="楷体" pitchFamily="49" charset="-122"/>
              <a:ea typeface="楷体" pitchFamily="49" charset="-122"/>
            </a:endParaRPr>
          </a:p>
        </p:txBody>
      </p:sp>
      <p:sp>
        <p:nvSpPr>
          <p:cNvPr id="11" name="TextBox 10"/>
          <p:cNvSpPr txBox="1"/>
          <p:nvPr/>
        </p:nvSpPr>
        <p:spPr>
          <a:xfrm>
            <a:off x="539552" y="1779662"/>
            <a:ext cx="8208912" cy="1815882"/>
          </a:xfrm>
          <a:prstGeom prst="rect">
            <a:avLst/>
          </a:prstGeom>
          <a:noFill/>
          <a:ln w="9525">
            <a:noFill/>
          </a:ln>
        </p:spPr>
        <p:txBody>
          <a:bodyPr wrap="square" rtlCol="0">
            <a:spAutoFit/>
          </a:bodyPr>
          <a:lstStyle/>
          <a:p>
            <a:r>
              <a:rPr lang="zh-CN" altLang="en-US" sz="2800" b="1" dirty="0" smtClean="0">
                <a:solidFill>
                  <a:srgbClr val="FF0000"/>
                </a:solidFill>
                <a:latin typeface="楷体" pitchFamily="49" charset="-122"/>
                <a:ea typeface="楷体" pitchFamily="49" charset="-122"/>
              </a:rPr>
              <a:t>    </a:t>
            </a:r>
            <a:r>
              <a:rPr lang="zh-CN" altLang="en-US" sz="2800" b="1" dirty="0" smtClean="0">
                <a:latin typeface="楷体" pitchFamily="49" charset="-122"/>
                <a:ea typeface="楷体" pitchFamily="49" charset="-122"/>
              </a:rPr>
              <a:t>有了天窗，孩子们在想象中看到了美丽而神奇的景物，而黑暗、恐惧、孤独、寂寞，都已远离自己而去。这句话的反复出现，表现了作者对天窗、对想象力的赞美之情。</a:t>
            </a:r>
            <a:endParaRPr lang="zh-CN" altLang="en-US" sz="2800" b="1" dirty="0">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ppt_x</p:attrName>
                                        </p:attrNameLst>
                                      </p:cBhvr>
                                      <p:tavLst>
                                        <p:tav tm="0">
                                          <p:val>
                                            <p:strVal val="#ppt_x-.2"/>
                                          </p:val>
                                        </p:tav>
                                        <p:tav tm="100000">
                                          <p:val>
                                            <p:strVal val="#ppt_x"/>
                                          </p:val>
                                        </p:tav>
                                      </p:tavLst>
                                    </p:anim>
                                    <p:anim calcmode="lin" valueType="num">
                                      <p:cBhvr>
                                        <p:cTn id="15"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179512" y="973202"/>
            <a:ext cx="8428083" cy="3170099"/>
          </a:xfrm>
          <a:prstGeom prst="rect">
            <a:avLst/>
          </a:prstGeom>
          <a:noFill/>
          <a:ln w="9525">
            <a:noFill/>
            <a:miter lim="800000"/>
          </a:ln>
        </p:spPr>
        <p:txBody>
          <a:bodyPr wrap="square">
            <a:spAutoFit/>
          </a:bodyPr>
          <a:lstStyle/>
          <a:p>
            <a:r>
              <a:rPr kumimoji="1" lang="zh-CN" altLang="en-US" sz="4000" b="1" dirty="0" smtClean="0">
                <a:latin typeface="楷体" panose="02010609060101010101" pitchFamily="49" charset="-122"/>
                <a:ea typeface="楷体" panose="02010609060101010101" pitchFamily="49" charset="-122"/>
              </a:rPr>
              <a:t>    课文主要写了孩子们借助家里的天窗，观看外面的世界，并由此产生无限遐想的事，表现了孩子们对大自然奥秘的好奇与向往，以及孩子们丰富的想象力和创造力。</a:t>
            </a:r>
            <a:endParaRPr kumimoji="1" lang="zh-CN" altLang="en-US" sz="4000" b="1" dirty="0">
              <a:latin typeface="楷体" panose="02010609060101010101" pitchFamily="49" charset="-122"/>
              <a:ea typeface="楷体" panose="02010609060101010101" pitchFamily="49" charset="-122"/>
            </a:endParaRPr>
          </a:p>
        </p:txBody>
      </p:sp>
      <p:grpSp>
        <p:nvGrpSpPr>
          <p:cNvPr id="5" name="组合 8"/>
          <p:cNvGrpSpPr/>
          <p:nvPr/>
        </p:nvGrpSpPr>
        <p:grpSpPr>
          <a:xfrm>
            <a:off x="179512" y="411510"/>
            <a:ext cx="2481672" cy="561692"/>
            <a:chOff x="179512" y="411510"/>
            <a:chExt cx="2481672" cy="561692"/>
          </a:xfrm>
        </p:grpSpPr>
        <p:sp>
          <p:nvSpPr>
            <p:cNvPr id="11" name="文本框 14"/>
            <p:cNvSpPr txBox="1"/>
            <p:nvPr/>
          </p:nvSpPr>
          <p:spPr>
            <a:xfrm>
              <a:off x="624427" y="411510"/>
              <a:ext cx="203675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主题概括</a:t>
              </a:r>
            </a:p>
          </p:txBody>
        </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grpSp>
    </p:spTree>
    <p:extLst>
      <p:ext uri="{BB962C8B-B14F-4D97-AF65-F5344CB8AC3E}">
        <p14:creationId xmlns:p14="http://schemas.microsoft.com/office/powerpoint/2010/main" val="3517578724"/>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584" y="1275606"/>
            <a:ext cx="7068820" cy="3528284"/>
          </a:xfrm>
          <a:prstGeom prst="rect">
            <a:avLst/>
          </a:prstGeom>
        </p:spPr>
      </p:pic>
      <p:sp>
        <p:nvSpPr>
          <p:cNvPr id="14" name="左大括号 13"/>
          <p:cNvSpPr/>
          <p:nvPr/>
        </p:nvSpPr>
        <p:spPr>
          <a:xfrm>
            <a:off x="1763688" y="1851670"/>
            <a:ext cx="288032" cy="2160240"/>
          </a:xfrm>
          <a:prstGeom prst="leftBrace">
            <a:avLst>
              <a:gd name="adj1" fmla="val 79956"/>
              <a:gd name="adj2" fmla="val 50000"/>
            </a:avLst>
          </a:prstGeom>
          <a:ln w="3175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楷体_GB2312" panose="02010609030101010101" charset="-122"/>
              <a:cs typeface="+mn-cs"/>
            </a:endParaRPr>
          </a:p>
        </p:txBody>
      </p:sp>
      <p:sp>
        <p:nvSpPr>
          <p:cNvPr id="15" name="TextBox 14"/>
          <p:cNvSpPr txBox="1"/>
          <p:nvPr/>
        </p:nvSpPr>
        <p:spPr>
          <a:xfrm>
            <a:off x="2051720" y="1761078"/>
            <a:ext cx="1872208" cy="738664"/>
          </a:xfrm>
          <a:prstGeom prst="rect">
            <a:avLst/>
          </a:prstGeom>
          <a:noFill/>
          <a:ln w="9525">
            <a:noFill/>
          </a:ln>
        </p:spPr>
        <p:txBody>
          <a:bodyPr wrap="square">
            <a:spAutoFit/>
          </a:bodyPr>
          <a:lstStyle/>
          <a:p>
            <a:pPr>
              <a:lnSpc>
                <a:spcPct val="150000"/>
              </a:lnSpc>
            </a:pPr>
            <a:r>
              <a:rPr lang="zh-CN" altLang="en-US" sz="2800" b="1" dirty="0" smtClean="0">
                <a:solidFill>
                  <a:schemeClr val="bg1"/>
                </a:solidFill>
                <a:latin typeface="楷体" panose="02010609060101010101" pitchFamily="49" charset="-122"/>
                <a:ea typeface="楷体" panose="02010609060101010101" pitchFamily="49" charset="-122"/>
              </a:rPr>
              <a:t>夏天阵雨</a:t>
            </a:r>
            <a:endParaRPr lang="en-US" altLang="zh-CN" sz="2800" b="1" dirty="0" smtClean="0">
              <a:solidFill>
                <a:schemeClr val="bg1"/>
              </a:solidFill>
              <a:latin typeface="楷体" panose="02010609060101010101" pitchFamily="49" charset="-122"/>
              <a:ea typeface="楷体" panose="02010609060101010101" pitchFamily="49" charset="-122"/>
            </a:endParaRPr>
          </a:p>
        </p:txBody>
      </p:sp>
      <p:sp>
        <p:nvSpPr>
          <p:cNvPr id="22534" name="TextBox 18"/>
          <p:cNvSpPr txBox="1"/>
          <p:nvPr/>
        </p:nvSpPr>
        <p:spPr>
          <a:xfrm>
            <a:off x="1180188" y="2528168"/>
            <a:ext cx="744819" cy="907678"/>
          </a:xfrm>
          <a:prstGeom prst="rect">
            <a:avLst/>
          </a:prstGeom>
          <a:noFill/>
          <a:ln w="9525">
            <a:noFill/>
          </a:ln>
        </p:spPr>
        <p:txBody>
          <a:bodyPr vert="eaVert" wrap="square">
            <a:spAutoFit/>
          </a:bodyPr>
          <a:lstStyle/>
          <a:p>
            <a:pPr>
              <a:lnSpc>
                <a:spcPct val="130000"/>
              </a:lnSpc>
            </a:pPr>
            <a:r>
              <a:rPr lang="zh-CN" altLang="en-US" sz="2800" b="1" dirty="0" smtClean="0">
                <a:solidFill>
                  <a:schemeClr val="bg1"/>
                </a:solidFill>
                <a:latin typeface="楷体" panose="02010609060101010101" pitchFamily="49" charset="-122"/>
                <a:ea typeface="楷体" panose="02010609060101010101" pitchFamily="49" charset="-122"/>
              </a:rPr>
              <a:t>天窗</a:t>
            </a:r>
          </a:p>
        </p:txBody>
      </p:sp>
      <p:sp>
        <p:nvSpPr>
          <p:cNvPr id="2" name="文本框 1"/>
          <p:cNvSpPr txBox="1"/>
          <p:nvPr/>
        </p:nvSpPr>
        <p:spPr>
          <a:xfrm>
            <a:off x="1002636" y="619125"/>
            <a:ext cx="2019300" cy="645160"/>
          </a:xfrm>
          <a:prstGeom prst="rect">
            <a:avLst/>
          </a:prstGeom>
          <a:noFill/>
        </p:spPr>
        <p:txBody>
          <a:bodyPr wrap="none" rtlCol="0">
            <a:spAutoFit/>
          </a:bodyPr>
          <a:lstStyle/>
          <a:p>
            <a:pPr algn="ctr"/>
            <a:r>
              <a:rPr lang="zh-CN" altLang="en-US" sz="3600" b="1" u="dbl" dirty="0" smtClean="0">
                <a:solidFill>
                  <a:schemeClr val="accent6"/>
                </a:solidFill>
                <a:uFillTx/>
                <a:latin typeface="方正新楷体_GBK" panose="02000000000000000000" charset="-122"/>
                <a:ea typeface="方正新楷体_GBK" panose="02000000000000000000" charset="-122"/>
              </a:rPr>
              <a:t>板书设计</a:t>
            </a:r>
            <a:endParaRPr lang="zh-CN" altLang="en-US" sz="3600" b="1" u="dbl" dirty="0" smtClean="0">
              <a:solidFill>
                <a:srgbClr val="92D050"/>
              </a:solidFill>
              <a:uFillTx/>
              <a:latin typeface="楷体_GB2312" panose="02010609030101010101" charset="-122"/>
              <a:ea typeface="楷体_GB2312" panose="02010609030101010101" charset="-122"/>
            </a:endParaRPr>
          </a:p>
        </p:txBody>
      </p:sp>
      <p:sp>
        <p:nvSpPr>
          <p:cNvPr id="9" name="TextBox 8"/>
          <p:cNvSpPr txBox="1"/>
          <p:nvPr/>
        </p:nvSpPr>
        <p:spPr>
          <a:xfrm>
            <a:off x="3851920" y="1707654"/>
            <a:ext cx="1656184" cy="738664"/>
          </a:xfrm>
          <a:prstGeom prst="rect">
            <a:avLst/>
          </a:prstGeom>
          <a:noFill/>
          <a:ln w="9525">
            <a:noFill/>
          </a:ln>
        </p:spPr>
        <p:txBody>
          <a:bodyPr wrap="square">
            <a:spAutoFit/>
          </a:bodyPr>
          <a:lstStyle/>
          <a:p>
            <a:pPr>
              <a:lnSpc>
                <a:spcPct val="150000"/>
              </a:lnSpc>
            </a:pPr>
            <a:r>
              <a:rPr lang="zh-CN" altLang="en-US" sz="2800" b="1" dirty="0" smtClean="0">
                <a:solidFill>
                  <a:schemeClr val="bg1"/>
                </a:solidFill>
                <a:latin typeface="楷体" panose="02010609060101010101" pitchFamily="49" charset="-122"/>
                <a:ea typeface="楷体" panose="02010609060101010101" pitchFamily="49" charset="-122"/>
              </a:rPr>
              <a:t>想象之窗</a:t>
            </a:r>
            <a:endParaRPr lang="en-US" altLang="zh-CN" sz="2800" b="1" dirty="0" smtClean="0">
              <a:solidFill>
                <a:schemeClr val="bg1"/>
              </a:solidFill>
              <a:latin typeface="楷体" panose="02010609060101010101" pitchFamily="49" charset="-122"/>
              <a:ea typeface="楷体" panose="02010609060101010101" pitchFamily="49" charset="-122"/>
            </a:endParaRPr>
          </a:p>
        </p:txBody>
      </p:sp>
      <p:sp>
        <p:nvSpPr>
          <p:cNvPr id="4" name="椭圆 3"/>
          <p:cNvSpPr/>
          <p:nvPr/>
        </p:nvSpPr>
        <p:spPr>
          <a:xfrm>
            <a:off x="370312" y="682625"/>
            <a:ext cx="458046" cy="458046"/>
          </a:xfrm>
          <a:prstGeom prst="ellipse">
            <a:avLst/>
          </a:prstGeom>
          <a:solidFill>
            <a:schemeClr val="accent4"/>
          </a:solidFill>
          <a:ln>
            <a:solidFill>
              <a:schemeClr val="accent4"/>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endParaRPr lang="zh-CN" altLang="en-US">
              <a:ln>
                <a:solidFill>
                  <a:schemeClr val="accent4">
                    <a:lumMod val="60000"/>
                    <a:lumOff val="40000"/>
                  </a:schemeClr>
                </a:solidFill>
              </a:ln>
              <a:solidFill>
                <a:schemeClr val="accent4"/>
              </a:solidFill>
              <a:effectLst/>
              <a:latin typeface="Arial" panose="020B0604020202020204" pitchFamily="34" charset="0"/>
              <a:ea typeface="微软雅黑" panose="020B0503020204020204" charset="-122"/>
              <a:sym typeface="Arial" panose="020B0604020202020204" pitchFamily="34" charset="0"/>
            </a:endParaRPr>
          </a:p>
        </p:txBody>
      </p:sp>
      <p:sp>
        <p:nvSpPr>
          <p:cNvPr id="3" name="椭圆 2"/>
          <p:cNvSpPr/>
          <p:nvPr/>
        </p:nvSpPr>
        <p:spPr>
          <a:xfrm>
            <a:off x="538587" y="679817"/>
            <a:ext cx="463307" cy="463307"/>
          </a:xfrm>
          <a:prstGeom prst="ellipse">
            <a:avLst/>
          </a:prstGeom>
          <a:solidFill>
            <a:schemeClr val="bg1">
              <a:lumMod val="95000"/>
            </a:schemeClr>
          </a:soli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5" name="TextBox 8"/>
          <p:cNvSpPr txBox="1"/>
          <p:nvPr/>
        </p:nvSpPr>
        <p:spPr>
          <a:xfrm>
            <a:off x="4932040" y="3464421"/>
            <a:ext cx="1800200" cy="738664"/>
          </a:xfrm>
          <a:prstGeom prst="rect">
            <a:avLst/>
          </a:prstGeom>
          <a:noFill/>
          <a:ln w="9525">
            <a:noFill/>
          </a:ln>
        </p:spPr>
        <p:txBody>
          <a:bodyPr wrap="square">
            <a:spAutoFit/>
          </a:bodyPr>
          <a:lstStyle/>
          <a:p>
            <a:pPr>
              <a:lnSpc>
                <a:spcPct val="150000"/>
              </a:lnSpc>
            </a:pPr>
            <a:r>
              <a:rPr lang="zh-CN" altLang="en-US" sz="2800" b="1" dirty="0" smtClean="0">
                <a:solidFill>
                  <a:schemeClr val="bg1"/>
                </a:solidFill>
                <a:latin typeface="楷体" panose="02010609060101010101" pitchFamily="49" charset="-122"/>
                <a:ea typeface="楷体" panose="02010609060101010101" pitchFamily="49" charset="-122"/>
              </a:rPr>
              <a:t>美丽神奇</a:t>
            </a:r>
            <a:endParaRPr lang="en-US" altLang="zh-CN" sz="2800" b="1" dirty="0" smtClean="0">
              <a:solidFill>
                <a:schemeClr val="bg1"/>
              </a:solidFill>
              <a:latin typeface="楷体" panose="02010609060101010101" pitchFamily="49" charset="-122"/>
              <a:ea typeface="楷体" panose="02010609060101010101" pitchFamily="49" charset="-122"/>
            </a:endParaRPr>
          </a:p>
        </p:txBody>
      </p:sp>
      <p:sp>
        <p:nvSpPr>
          <p:cNvPr id="16" name="TextBox 15"/>
          <p:cNvSpPr txBox="1"/>
          <p:nvPr/>
        </p:nvSpPr>
        <p:spPr>
          <a:xfrm>
            <a:off x="5724128" y="1703462"/>
            <a:ext cx="1008112" cy="637675"/>
          </a:xfrm>
          <a:prstGeom prst="rect">
            <a:avLst/>
          </a:prstGeom>
          <a:noFill/>
          <a:ln w="9525">
            <a:noFill/>
          </a:ln>
        </p:spPr>
        <p:txBody>
          <a:bodyPr wrap="square">
            <a:spAutoFit/>
          </a:bodyPr>
          <a:lstStyle/>
          <a:p>
            <a:pPr>
              <a:lnSpc>
                <a:spcPct val="150000"/>
              </a:lnSpc>
            </a:pPr>
            <a:r>
              <a:rPr lang="zh-CN" altLang="en-US" sz="2800" b="1" dirty="0" smtClean="0">
                <a:solidFill>
                  <a:schemeClr val="bg1"/>
                </a:solidFill>
                <a:latin typeface="楷体" panose="02010609060101010101" pitchFamily="49" charset="-122"/>
                <a:ea typeface="楷体" panose="02010609060101010101" pitchFamily="49" charset="-122"/>
              </a:rPr>
              <a:t>晚上</a:t>
            </a:r>
            <a:endParaRPr lang="en-US" altLang="zh-CN" sz="2800" b="1" dirty="0" smtClean="0">
              <a:solidFill>
                <a:schemeClr val="bg1"/>
              </a:solidFill>
              <a:latin typeface="楷体" panose="02010609060101010101" pitchFamily="49" charset="-122"/>
              <a:ea typeface="楷体" panose="02010609060101010101" pitchFamily="49" charset="-122"/>
            </a:endParaRPr>
          </a:p>
        </p:txBody>
      </p:sp>
      <p:sp>
        <p:nvSpPr>
          <p:cNvPr id="18" name="TextBox 8"/>
          <p:cNvSpPr txBox="1"/>
          <p:nvPr/>
        </p:nvSpPr>
        <p:spPr>
          <a:xfrm>
            <a:off x="1979712" y="2571750"/>
            <a:ext cx="2880320" cy="738664"/>
          </a:xfrm>
          <a:prstGeom prst="rect">
            <a:avLst/>
          </a:prstGeom>
          <a:noFill/>
          <a:ln w="9525">
            <a:noFill/>
          </a:ln>
        </p:spPr>
        <p:txBody>
          <a:bodyPr wrap="square">
            <a:spAutoFit/>
          </a:bodyPr>
          <a:lstStyle/>
          <a:p>
            <a:pPr>
              <a:lnSpc>
                <a:spcPct val="150000"/>
              </a:lnSpc>
            </a:pPr>
            <a:r>
              <a:rPr lang="zh-CN" altLang="en-US" sz="2800" b="1" dirty="0" smtClean="0">
                <a:solidFill>
                  <a:schemeClr val="bg1"/>
                </a:solidFill>
                <a:latin typeface="楷体" panose="02010609060101010101" pitchFamily="49" charset="-122"/>
                <a:ea typeface="楷体" panose="02010609060101010101" pitchFamily="49" charset="-122"/>
              </a:rPr>
              <a:t>看到：雨、闪电</a:t>
            </a:r>
            <a:endParaRPr lang="en-US" altLang="zh-CN" sz="2800" b="1" dirty="0" smtClean="0">
              <a:solidFill>
                <a:schemeClr val="bg1"/>
              </a:solidFill>
              <a:latin typeface="楷体" panose="02010609060101010101" pitchFamily="49" charset="-122"/>
              <a:ea typeface="楷体" panose="02010609060101010101" pitchFamily="49" charset="-122"/>
            </a:endParaRPr>
          </a:p>
        </p:txBody>
      </p:sp>
      <p:sp>
        <p:nvSpPr>
          <p:cNvPr id="19" name="TextBox 8"/>
          <p:cNvSpPr txBox="1"/>
          <p:nvPr/>
        </p:nvSpPr>
        <p:spPr>
          <a:xfrm>
            <a:off x="4880223" y="2558033"/>
            <a:ext cx="2212057" cy="738664"/>
          </a:xfrm>
          <a:prstGeom prst="rect">
            <a:avLst/>
          </a:prstGeom>
          <a:noFill/>
          <a:ln w="9525">
            <a:noFill/>
          </a:ln>
        </p:spPr>
        <p:txBody>
          <a:bodyPr wrap="square">
            <a:spAutoFit/>
          </a:bodyPr>
          <a:lstStyle/>
          <a:p>
            <a:pPr>
              <a:lnSpc>
                <a:spcPct val="150000"/>
              </a:lnSpc>
            </a:pPr>
            <a:r>
              <a:rPr lang="zh-CN" altLang="en-US" sz="2800" b="1" dirty="0" smtClean="0">
                <a:solidFill>
                  <a:schemeClr val="bg1"/>
                </a:solidFill>
                <a:latin typeface="楷体" panose="02010609060101010101" pitchFamily="49" charset="-122"/>
                <a:ea typeface="楷体" panose="02010609060101010101" pitchFamily="49" charset="-122"/>
              </a:rPr>
              <a:t>星、云、影</a:t>
            </a:r>
            <a:endParaRPr lang="en-US" altLang="zh-CN" sz="2800" b="1" dirty="0" smtClean="0">
              <a:solidFill>
                <a:schemeClr val="bg1"/>
              </a:solidFill>
              <a:latin typeface="楷体" panose="02010609060101010101" pitchFamily="49" charset="-122"/>
              <a:ea typeface="楷体" panose="02010609060101010101" pitchFamily="49" charset="-122"/>
            </a:endParaRPr>
          </a:p>
        </p:txBody>
      </p:sp>
      <p:sp>
        <p:nvSpPr>
          <p:cNvPr id="20" name="TextBox 8"/>
          <p:cNvSpPr txBox="1"/>
          <p:nvPr/>
        </p:nvSpPr>
        <p:spPr>
          <a:xfrm>
            <a:off x="1975520" y="3484612"/>
            <a:ext cx="2808312" cy="738664"/>
          </a:xfrm>
          <a:prstGeom prst="rect">
            <a:avLst/>
          </a:prstGeom>
          <a:noFill/>
          <a:ln w="9525">
            <a:noFill/>
          </a:ln>
        </p:spPr>
        <p:txBody>
          <a:bodyPr wrap="square">
            <a:spAutoFit/>
          </a:bodyPr>
          <a:lstStyle/>
          <a:p>
            <a:pPr>
              <a:lnSpc>
                <a:spcPct val="150000"/>
              </a:lnSpc>
            </a:pPr>
            <a:r>
              <a:rPr lang="zh-CN" altLang="en-US" sz="2800" b="1" dirty="0" smtClean="0">
                <a:solidFill>
                  <a:schemeClr val="bg1"/>
                </a:solidFill>
                <a:latin typeface="楷体" panose="02010609060101010101" pitchFamily="49" charset="-122"/>
                <a:ea typeface="楷体" panose="02010609060101010101" pitchFamily="49" charset="-122"/>
              </a:rPr>
              <a:t>想到：无穷无尽</a:t>
            </a:r>
            <a:endParaRPr lang="en-US" altLang="zh-CN" sz="2800" b="1" dirty="0" smtClean="0">
              <a:solidFill>
                <a:schemeClr val="bg1"/>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2534"/>
                                        </p:tgtEl>
                                        <p:attrNameLst>
                                          <p:attrName>style.visibility</p:attrName>
                                        </p:attrNameLst>
                                      </p:cBhvr>
                                      <p:to>
                                        <p:strVal val="visible"/>
                                      </p:to>
                                    </p:set>
                                    <p:animEffect transition="in" filter="checkerboard(across)">
                                      <p:cBhvr>
                                        <p:cTn id="7" dur="500"/>
                                        <p:tgtEl>
                                          <p:spTgt spid="225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fade">
                                      <p:cBhvr>
                                        <p:cTn id="17" dur="1000"/>
                                        <p:tgtEl>
                                          <p:spTgt spid="15">
                                            <p:txEl>
                                              <p:pRg st="0" end="0"/>
                                            </p:txEl>
                                          </p:spTgt>
                                        </p:tgtEl>
                                      </p:cBhvr>
                                    </p:animEffect>
                                    <p:anim calcmode="lin" valueType="num">
                                      <p:cBhvr>
                                        <p:cTn id="18"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Effect transition="in" filter="fade">
                                      <p:cBhvr>
                                        <p:cTn id="24" dur="1000"/>
                                        <p:tgtEl>
                                          <p:spTgt spid="9">
                                            <p:txEl>
                                              <p:pRg st="0" end="0"/>
                                            </p:txEl>
                                          </p:spTgt>
                                        </p:tgtEl>
                                      </p:cBhvr>
                                    </p:animEffect>
                                    <p:anim calcmode="lin" valueType="num">
                                      <p:cBhvr>
                                        <p:cTn id="25"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6">
                                            <p:txEl>
                                              <p:pRg st="0" end="0"/>
                                            </p:txEl>
                                          </p:spTgt>
                                        </p:tgtEl>
                                        <p:attrNameLst>
                                          <p:attrName>style.visibility</p:attrName>
                                        </p:attrNameLst>
                                      </p:cBhvr>
                                      <p:to>
                                        <p:strVal val="visible"/>
                                      </p:to>
                                    </p:set>
                                    <p:animEffect transition="in" filter="fade">
                                      <p:cBhvr>
                                        <p:cTn id="31" dur="1000"/>
                                        <p:tgtEl>
                                          <p:spTgt spid="16">
                                            <p:txEl>
                                              <p:pRg st="0" end="0"/>
                                            </p:txEl>
                                          </p:spTgt>
                                        </p:tgtEl>
                                      </p:cBhvr>
                                    </p:animEffect>
                                    <p:anim calcmode="lin" valueType="num">
                                      <p:cBhvr>
                                        <p:cTn id="32"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33"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8">
                                            <p:txEl>
                                              <p:pRg st="0" end="0"/>
                                            </p:txEl>
                                          </p:spTgt>
                                        </p:tgtEl>
                                        <p:attrNameLst>
                                          <p:attrName>style.visibility</p:attrName>
                                        </p:attrNameLst>
                                      </p:cBhvr>
                                      <p:to>
                                        <p:strVal val="visible"/>
                                      </p:to>
                                    </p:set>
                                    <p:animEffect transition="in" filter="fade">
                                      <p:cBhvr>
                                        <p:cTn id="38" dur="1000"/>
                                        <p:tgtEl>
                                          <p:spTgt spid="18">
                                            <p:txEl>
                                              <p:pRg st="0" end="0"/>
                                            </p:txEl>
                                          </p:spTgt>
                                        </p:tgtEl>
                                      </p:cBhvr>
                                    </p:animEffect>
                                    <p:anim calcmode="lin" valueType="num">
                                      <p:cBhvr>
                                        <p:cTn id="39"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40"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19">
                                            <p:txEl>
                                              <p:pRg st="0" end="0"/>
                                            </p:txEl>
                                          </p:spTgt>
                                        </p:tgtEl>
                                        <p:attrNameLst>
                                          <p:attrName>style.visibility</p:attrName>
                                        </p:attrNameLst>
                                      </p:cBhvr>
                                      <p:to>
                                        <p:strVal val="visible"/>
                                      </p:to>
                                    </p:set>
                                    <p:animEffect transition="in" filter="fade">
                                      <p:cBhvr>
                                        <p:cTn id="45" dur="1000"/>
                                        <p:tgtEl>
                                          <p:spTgt spid="19">
                                            <p:txEl>
                                              <p:pRg st="0" end="0"/>
                                            </p:txEl>
                                          </p:spTgt>
                                        </p:tgtEl>
                                      </p:cBhvr>
                                    </p:animEffect>
                                    <p:anim calcmode="lin" valueType="num">
                                      <p:cBhvr>
                                        <p:cTn id="46"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47"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20">
                                            <p:txEl>
                                              <p:pRg st="0" end="0"/>
                                            </p:txEl>
                                          </p:spTgt>
                                        </p:tgtEl>
                                        <p:attrNameLst>
                                          <p:attrName>style.visibility</p:attrName>
                                        </p:attrNameLst>
                                      </p:cBhvr>
                                      <p:to>
                                        <p:strVal val="visible"/>
                                      </p:to>
                                    </p:set>
                                    <p:animEffect transition="in" filter="fade">
                                      <p:cBhvr>
                                        <p:cTn id="52" dur="1000"/>
                                        <p:tgtEl>
                                          <p:spTgt spid="20">
                                            <p:txEl>
                                              <p:pRg st="0" end="0"/>
                                            </p:txEl>
                                          </p:spTgt>
                                        </p:tgtEl>
                                      </p:cBhvr>
                                    </p:animEffect>
                                    <p:anim calcmode="lin" valueType="num">
                                      <p:cBhvr>
                                        <p:cTn id="53"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54" dur="100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5">
                                            <p:txEl>
                                              <p:pRg st="0" end="0"/>
                                            </p:txEl>
                                          </p:spTgt>
                                        </p:tgtEl>
                                        <p:attrNameLst>
                                          <p:attrName>style.visibility</p:attrName>
                                        </p:attrNameLst>
                                      </p:cBhvr>
                                      <p:to>
                                        <p:strVal val="visible"/>
                                      </p:to>
                                    </p:set>
                                    <p:animEffect transition="in" filter="fade">
                                      <p:cBhvr>
                                        <p:cTn id="59" dur="1000"/>
                                        <p:tgtEl>
                                          <p:spTgt spid="5">
                                            <p:txEl>
                                              <p:pRg st="0" end="0"/>
                                            </p:txEl>
                                          </p:spTgt>
                                        </p:tgtEl>
                                      </p:cBhvr>
                                    </p:animEffect>
                                    <p:anim calcmode="lin" valueType="num">
                                      <p:cBhvr>
                                        <p:cTn id="60"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61"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253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5" name="矩形 11"/>
          <p:cNvSpPr/>
          <p:nvPr/>
        </p:nvSpPr>
        <p:spPr>
          <a:xfrm>
            <a:off x="2327893" y="957493"/>
            <a:ext cx="4197350" cy="637675"/>
          </a:xfrm>
          <a:prstGeom prst="rect">
            <a:avLst/>
          </a:prstGeom>
          <a:noFill/>
          <a:ln w="9525">
            <a:noFill/>
          </a:ln>
        </p:spPr>
        <p:txBody>
          <a:bodyPr anchor="t">
            <a:spAutoFit/>
          </a:bodyPr>
          <a:lstStyle/>
          <a:p>
            <a:pPr algn="ctr">
              <a:lnSpc>
                <a:spcPct val="150000"/>
              </a:lnSpc>
              <a:buFont typeface="Arial" panose="020B0604020202020204" pitchFamily="34" charset="0"/>
              <a:buNone/>
            </a:pPr>
            <a:r>
              <a:rPr lang="zh-CN" altLang="en-US" sz="2800" b="1" dirty="0">
                <a:solidFill>
                  <a:srgbClr val="FF0000"/>
                </a:solidFill>
                <a:latin typeface="楷体" pitchFamily="49" charset="-122"/>
                <a:ea typeface="楷体" pitchFamily="49" charset="-122"/>
              </a:rPr>
              <a:t>学</a:t>
            </a:r>
            <a:r>
              <a:rPr lang="zh-CN" altLang="en-US" sz="2800" b="1" dirty="0" smtClean="0">
                <a:solidFill>
                  <a:srgbClr val="FF0000"/>
                </a:solidFill>
                <a:latin typeface="楷体" pitchFamily="49" charset="-122"/>
                <a:ea typeface="楷体" pitchFamily="49" charset="-122"/>
              </a:rPr>
              <a:t>习想象的手</a:t>
            </a:r>
            <a:r>
              <a:rPr lang="zh-CN" altLang="en-US" sz="2800" b="1" dirty="0">
                <a:solidFill>
                  <a:srgbClr val="FF0000"/>
                </a:solidFill>
                <a:latin typeface="楷体" pitchFamily="49" charset="-122"/>
                <a:ea typeface="楷体" pitchFamily="49" charset="-122"/>
              </a:rPr>
              <a:t>法</a:t>
            </a:r>
          </a:p>
        </p:txBody>
      </p:sp>
      <p:sp>
        <p:nvSpPr>
          <p:cNvPr id="6" name="矩形 5"/>
          <p:cNvSpPr/>
          <p:nvPr/>
        </p:nvSpPr>
        <p:spPr>
          <a:xfrm>
            <a:off x="500034" y="1572569"/>
            <a:ext cx="8270875" cy="1464632"/>
          </a:xfrm>
          <a:prstGeom prst="rect">
            <a:avLst/>
          </a:prstGeom>
          <a:noFill/>
          <a:ln w="9525">
            <a:noFill/>
          </a:ln>
        </p:spPr>
        <p:txBody>
          <a:bodyPr wrap="square" anchor="t">
            <a:spAutoFit/>
          </a:bodyPr>
          <a:lstStyle/>
          <a:p>
            <a:pPr indent="536575">
              <a:lnSpc>
                <a:spcPct val="130000"/>
              </a:lnSpc>
            </a:pPr>
            <a:r>
              <a:rPr lang="zh-CN" altLang="en-US" sz="2400" b="1" dirty="0" smtClean="0">
                <a:latin typeface="楷体" pitchFamily="49" charset="-122"/>
                <a:ea typeface="楷体" pitchFamily="49" charset="-122"/>
                <a:cs typeface="楷体_GB2312" panose="02010609030101010101" charset="-122"/>
              </a:rPr>
              <a:t>【</a:t>
            </a:r>
            <a:r>
              <a:rPr lang="zh-CN" altLang="en-US" sz="2400" b="1" dirty="0" smtClean="0">
                <a:solidFill>
                  <a:srgbClr val="FF0000"/>
                </a:solidFill>
                <a:latin typeface="楷体" pitchFamily="49" charset="-122"/>
                <a:ea typeface="楷体" pitchFamily="49" charset="-122"/>
                <a:cs typeface="楷体_GB2312" panose="02010609030101010101" charset="-122"/>
              </a:rPr>
              <a:t>想象</a:t>
            </a:r>
            <a:r>
              <a:rPr lang="zh-CN" altLang="en-US" sz="2400" b="1" dirty="0" smtClean="0">
                <a:latin typeface="楷体" pitchFamily="49" charset="-122"/>
                <a:ea typeface="楷体" pitchFamily="49" charset="-122"/>
                <a:cs typeface="楷体_GB2312" panose="02010609030101010101" charset="-122"/>
              </a:rPr>
              <a:t>】</a:t>
            </a:r>
            <a:r>
              <a:rPr lang="zh-CN" altLang="en-US" sz="2400" b="1" dirty="0" smtClean="0">
                <a:latin typeface="楷体" pitchFamily="49" charset="-122"/>
                <a:ea typeface="楷体" pitchFamily="49" charset="-122"/>
                <a:cs typeface="楷体" panose="02010609060101010101" pitchFamily="49" charset="-122"/>
              </a:rPr>
              <a:t>“</a:t>
            </a:r>
            <a:r>
              <a:rPr lang="zh-CN" altLang="en-US" sz="2400" b="1" dirty="0" smtClean="0">
                <a:latin typeface="楷体" pitchFamily="49" charset="-122"/>
                <a:ea typeface="楷体" pitchFamily="49" charset="-122"/>
              </a:rPr>
              <a:t>你想象到这雨，这风，这雷，这电，怎样猛厉地扫荡了这世界</a:t>
            </a:r>
            <a:r>
              <a:rPr lang="zh-CN" altLang="en-US" sz="2400" b="1" dirty="0" smtClean="0">
                <a:latin typeface="楷体" pitchFamily="49" charset="-122"/>
                <a:ea typeface="楷体" pitchFamily="49" charset="-122"/>
                <a:cs typeface="楷体" panose="02010609060101010101" pitchFamily="49" charset="-122"/>
              </a:rPr>
              <a:t>”</a:t>
            </a:r>
            <a:r>
              <a:rPr lang="zh-CN" altLang="en-US" sz="2400" b="1" dirty="0" smtClean="0">
                <a:solidFill>
                  <a:srgbClr val="0070C0"/>
                </a:solidFill>
                <a:latin typeface="楷体" pitchFamily="49" charset="-122"/>
                <a:ea typeface="楷体" pitchFamily="49" charset="-122"/>
                <a:cs typeface="楷体" panose="02010609060101010101" pitchFamily="49" charset="-122"/>
              </a:rPr>
              <a:t>作者运用想象的手法，把儿童借助天窗</a:t>
            </a:r>
            <a:r>
              <a:rPr lang="en-US" altLang="zh-CN" sz="2400" b="1" dirty="0" smtClean="0">
                <a:solidFill>
                  <a:srgbClr val="0070C0"/>
                </a:solidFill>
                <a:latin typeface="楷体" pitchFamily="49" charset="-122"/>
                <a:ea typeface="楷体" pitchFamily="49" charset="-122"/>
                <a:cs typeface="楷体" panose="02010609060101010101" pitchFamily="49" charset="-122"/>
              </a:rPr>
              <a:t>“</a:t>
            </a:r>
            <a:r>
              <a:rPr lang="zh-CN" altLang="en-US" sz="2400" b="1" dirty="0" smtClean="0">
                <a:solidFill>
                  <a:srgbClr val="0070C0"/>
                </a:solidFill>
                <a:latin typeface="楷体" pitchFamily="49" charset="-122"/>
                <a:ea typeface="楷体" pitchFamily="49" charset="-122"/>
                <a:cs typeface="楷体" panose="02010609060101010101" pitchFamily="49" charset="-122"/>
              </a:rPr>
              <a:t>看到</a:t>
            </a:r>
            <a:r>
              <a:rPr lang="en-US" altLang="zh-CN" sz="2400" b="1" dirty="0" smtClean="0">
                <a:solidFill>
                  <a:srgbClr val="0070C0"/>
                </a:solidFill>
                <a:latin typeface="楷体" pitchFamily="49" charset="-122"/>
                <a:ea typeface="楷体" pitchFamily="49" charset="-122"/>
                <a:cs typeface="楷体" panose="02010609060101010101" pitchFamily="49" charset="-122"/>
              </a:rPr>
              <a:t>”</a:t>
            </a:r>
            <a:r>
              <a:rPr lang="zh-CN" altLang="en-US" sz="2400" b="1" dirty="0" smtClean="0">
                <a:solidFill>
                  <a:srgbClr val="0070C0"/>
                </a:solidFill>
                <a:latin typeface="楷体" pitchFamily="49" charset="-122"/>
                <a:ea typeface="楷体" pitchFamily="49" charset="-122"/>
                <a:cs typeface="楷体" panose="02010609060101010101" pitchFamily="49" charset="-122"/>
              </a:rPr>
              <a:t>的景象生动地表现出来。</a:t>
            </a:r>
            <a:endParaRPr lang="zh-CN" altLang="en-US" sz="2400" b="1" dirty="0">
              <a:solidFill>
                <a:srgbClr val="0070C0"/>
              </a:solidFill>
              <a:latin typeface="楷体" pitchFamily="49" charset="-122"/>
              <a:ea typeface="楷体" pitchFamily="49" charset="-122"/>
              <a:cs typeface="楷体_GB2312" panose="02010609030101010101" charset="-122"/>
              <a:sym typeface="+mn-ea"/>
            </a:endParaRPr>
          </a:p>
        </p:txBody>
      </p:sp>
      <p:sp>
        <p:nvSpPr>
          <p:cNvPr id="7" name="文本框 1"/>
          <p:cNvSpPr txBox="1"/>
          <p:nvPr/>
        </p:nvSpPr>
        <p:spPr>
          <a:xfrm>
            <a:off x="908425" y="622046"/>
            <a:ext cx="2019300" cy="645160"/>
          </a:xfrm>
          <a:prstGeom prst="rect">
            <a:avLst/>
          </a:prstGeom>
          <a:noFill/>
        </p:spPr>
        <p:txBody>
          <a:bodyPr wrap="none" rtlCol="0">
            <a:spAutoFit/>
          </a:bodyPr>
          <a:lstStyle/>
          <a:p>
            <a:pPr algn="ctr"/>
            <a:r>
              <a:rPr lang="zh-CN" altLang="en-US" sz="3600" b="1" u="dbl" dirty="0" smtClean="0">
                <a:solidFill>
                  <a:schemeClr val="accent6"/>
                </a:solidFill>
                <a:uFillTx/>
                <a:latin typeface="方正新楷体_GBK" panose="02000000000000000000" charset="-122"/>
                <a:ea typeface="方正新楷体_GBK" panose="02000000000000000000" charset="-122"/>
              </a:rPr>
              <a:t>写作手法</a:t>
            </a:r>
            <a:endParaRPr lang="zh-CN" altLang="en-US" sz="3600" b="1" u="dbl" dirty="0" smtClean="0">
              <a:solidFill>
                <a:srgbClr val="92D050"/>
              </a:solidFill>
              <a:uFillTx/>
              <a:latin typeface="楷体_GB2312" panose="02010609030101010101" charset="-122"/>
              <a:ea typeface="楷体_GB2312" panose="02010609030101010101" charset="-122"/>
            </a:endParaRPr>
          </a:p>
        </p:txBody>
      </p:sp>
      <p:sp>
        <p:nvSpPr>
          <p:cNvPr id="10" name="矩形 9"/>
          <p:cNvSpPr/>
          <p:nvPr/>
        </p:nvSpPr>
        <p:spPr>
          <a:xfrm>
            <a:off x="571472" y="3001329"/>
            <a:ext cx="8032976" cy="1754326"/>
          </a:xfrm>
          <a:prstGeom prst="rect">
            <a:avLst/>
          </a:prstGeom>
          <a:noFill/>
          <a:ln w="9525">
            <a:noFill/>
          </a:ln>
        </p:spPr>
        <p:txBody>
          <a:bodyPr wrap="square" anchor="t">
            <a:spAutoFit/>
          </a:bodyPr>
          <a:lstStyle/>
          <a:p>
            <a:pPr>
              <a:lnSpc>
                <a:spcPct val="150000"/>
              </a:lnSpc>
            </a:pPr>
            <a:r>
              <a:rPr lang="zh-CN" altLang="en-US" sz="2400" b="1" dirty="0" smtClean="0">
                <a:solidFill>
                  <a:srgbClr val="000000"/>
                </a:solidFill>
                <a:latin typeface="楷体" pitchFamily="49" charset="-122"/>
                <a:ea typeface="楷体" pitchFamily="49" charset="-122"/>
              </a:rPr>
              <a:t>   【</a:t>
            </a:r>
            <a:r>
              <a:rPr lang="zh-CN" altLang="en-US" sz="2400" b="1" dirty="0" smtClean="0">
                <a:solidFill>
                  <a:srgbClr val="FF0000"/>
                </a:solidFill>
                <a:latin typeface="楷体" pitchFamily="49" charset="-122"/>
                <a:ea typeface="楷体" pitchFamily="49" charset="-122"/>
              </a:rPr>
              <a:t>举例</a:t>
            </a:r>
            <a:r>
              <a:rPr lang="zh-CN" altLang="en-US" sz="2400" b="1" dirty="0" smtClean="0">
                <a:solidFill>
                  <a:srgbClr val="000000"/>
                </a:solidFill>
                <a:latin typeface="楷体" pitchFamily="49" charset="-122"/>
                <a:ea typeface="楷体" pitchFamily="49" charset="-122"/>
              </a:rPr>
              <a:t>】你会从那小玻璃上面的一粒星，一朵云，想象到无数闪闪烁烁可爱的星，无数像小山似的、马似的、巨人似的奇幻的云彩</a:t>
            </a:r>
            <a:r>
              <a:rPr lang="en-US" altLang="zh-CN" sz="2400" b="1" dirty="0" smtClean="0">
                <a:solidFill>
                  <a:srgbClr val="000000"/>
                </a:solidFill>
                <a:latin typeface="楷体" pitchFamily="49" charset="-122"/>
                <a:ea typeface="楷体" pitchFamily="49" charset="-122"/>
              </a:rPr>
              <a:t>… …</a:t>
            </a:r>
            <a:endParaRPr lang="zh-CN" altLang="en-US" sz="2400" b="1" dirty="0">
              <a:solidFill>
                <a:srgbClr val="000000"/>
              </a:solidFill>
              <a:latin typeface="楷体" pitchFamily="49" charset="-122"/>
              <a:ea typeface="楷体" pitchFamily="49" charset="-122"/>
            </a:endParaRPr>
          </a:p>
        </p:txBody>
      </p:sp>
      <p:sp>
        <p:nvSpPr>
          <p:cNvPr id="4" name="椭圆 3"/>
          <p:cNvSpPr/>
          <p:nvPr/>
        </p:nvSpPr>
        <p:spPr>
          <a:xfrm>
            <a:off x="370312" y="682625"/>
            <a:ext cx="458046" cy="458046"/>
          </a:xfrm>
          <a:prstGeom prst="ellipse">
            <a:avLst/>
          </a:prstGeom>
          <a:solidFill>
            <a:schemeClr val="accent4"/>
          </a:solidFill>
          <a:ln>
            <a:solidFill>
              <a:schemeClr val="accent4"/>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endParaRPr lang="zh-CN" altLang="en-US">
              <a:ln>
                <a:solidFill>
                  <a:schemeClr val="accent4">
                    <a:lumMod val="60000"/>
                    <a:lumOff val="40000"/>
                  </a:schemeClr>
                </a:solidFill>
              </a:ln>
              <a:solidFill>
                <a:schemeClr val="accent4"/>
              </a:solidFill>
              <a:effectLst/>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nvSpPr>
        <p:spPr>
          <a:xfrm>
            <a:off x="538587" y="679817"/>
            <a:ext cx="463307" cy="463307"/>
          </a:xfrm>
          <a:prstGeom prst="ellipse">
            <a:avLst/>
          </a:prstGeom>
          <a:solidFill>
            <a:schemeClr val="bg1">
              <a:lumMod val="95000"/>
            </a:schemeClr>
          </a:soli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wipe(left)">
                                      <p:cBhvr>
                                        <p:cTn id="13" dur="500"/>
                                        <p:tgtEl>
                                          <p:spTgt spid="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wipe(left)">
                                      <p:cBhvr>
                                        <p:cTn id="18"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uiExpand="1" build="p"/>
      <p:bldP spid="10"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997496" y="657384"/>
            <a:ext cx="2019300" cy="645160"/>
          </a:xfrm>
          <a:prstGeom prst="rect">
            <a:avLst/>
          </a:prstGeom>
          <a:noFill/>
        </p:spPr>
        <p:txBody>
          <a:bodyPr wrap="none" rtlCol="0">
            <a:spAutoFit/>
          </a:bodyPr>
          <a:lstStyle/>
          <a:p>
            <a:pPr algn="ctr"/>
            <a:r>
              <a:rPr lang="zh-CN" altLang="en-US" sz="3600" b="1" u="dbl" dirty="0" smtClean="0">
                <a:solidFill>
                  <a:schemeClr val="accent6"/>
                </a:solidFill>
                <a:uFillTx/>
                <a:latin typeface="方正新楷体_GBK" panose="02000000000000000000" charset="-122"/>
                <a:ea typeface="方正新楷体_GBK" panose="02000000000000000000" charset="-122"/>
              </a:rPr>
              <a:t>拓展延伸</a:t>
            </a:r>
            <a:endParaRPr lang="zh-CN" altLang="en-US" sz="3600" b="1" u="dbl" dirty="0" smtClean="0">
              <a:solidFill>
                <a:srgbClr val="92D050"/>
              </a:solidFill>
              <a:uFillTx/>
              <a:latin typeface="楷体_GB2312" panose="02010609030101010101" charset="-122"/>
              <a:ea typeface="楷体_GB2312" panose="02010609030101010101" charset="-122"/>
            </a:endParaRPr>
          </a:p>
        </p:txBody>
      </p:sp>
      <p:sp>
        <p:nvSpPr>
          <p:cNvPr id="27652" name="TextBox 3"/>
          <p:cNvSpPr txBox="1"/>
          <p:nvPr/>
        </p:nvSpPr>
        <p:spPr>
          <a:xfrm>
            <a:off x="683568" y="915566"/>
            <a:ext cx="7643866" cy="3847207"/>
          </a:xfrm>
          <a:prstGeom prst="rect">
            <a:avLst/>
          </a:prstGeom>
          <a:noFill/>
          <a:ln w="9525">
            <a:noFill/>
          </a:ln>
        </p:spPr>
        <p:txBody>
          <a:bodyPr wrap="square">
            <a:spAutoFit/>
          </a:bodyPr>
          <a:lstStyle/>
          <a:p>
            <a:r>
              <a:rPr lang="zh-CN" altLang="en-US" sz="2800" b="1" dirty="0" smtClean="0">
                <a:latin typeface="楷体" panose="02010609060101010101" pitchFamily="49" charset="-122"/>
                <a:ea typeface="楷体" panose="02010609060101010101" pitchFamily="49" charset="-122"/>
              </a:rPr>
              <a:t>               </a:t>
            </a:r>
            <a:r>
              <a:rPr lang="en-US" altLang="zh-CN" sz="2400" b="1" dirty="0" smtClean="0">
                <a:solidFill>
                  <a:srgbClr val="0070C0"/>
                </a:solidFill>
                <a:latin typeface="楷体" pitchFamily="49" charset="-122"/>
                <a:ea typeface="楷体" pitchFamily="49" charset="-122"/>
              </a:rPr>
              <a:t>“</a:t>
            </a:r>
            <a:r>
              <a:rPr lang="zh-CN" altLang="en-US" sz="2400" b="1" dirty="0" smtClean="0">
                <a:solidFill>
                  <a:srgbClr val="0070C0"/>
                </a:solidFill>
                <a:latin typeface="楷体" pitchFamily="49" charset="-122"/>
                <a:ea typeface="楷体" pitchFamily="49" charset="-122"/>
              </a:rPr>
              <a:t>茅盾</a:t>
            </a:r>
            <a:r>
              <a:rPr lang="en-US" altLang="zh-CN" sz="2400" b="1" dirty="0" smtClean="0">
                <a:solidFill>
                  <a:srgbClr val="0070C0"/>
                </a:solidFill>
                <a:latin typeface="楷体" pitchFamily="49" charset="-122"/>
                <a:ea typeface="楷体" pitchFamily="49" charset="-122"/>
              </a:rPr>
              <a:t>”</a:t>
            </a:r>
            <a:r>
              <a:rPr lang="zh-CN" altLang="en-US" sz="2400" b="1" dirty="0" smtClean="0">
                <a:solidFill>
                  <a:srgbClr val="0070C0"/>
                </a:solidFill>
                <a:latin typeface="楷体" pitchFamily="49" charset="-122"/>
                <a:ea typeface="楷体" pitchFamily="49" charset="-122"/>
              </a:rPr>
              <a:t>笔名的由来</a:t>
            </a:r>
          </a:p>
          <a:p>
            <a:r>
              <a:rPr lang="zh-CN" altLang="en-US" sz="2400" dirty="0" smtClean="0">
                <a:latin typeface="楷体" pitchFamily="49" charset="-122"/>
                <a:ea typeface="楷体" pitchFamily="49" charset="-122"/>
              </a:rPr>
              <a:t>    茅盾原名沈德鸿</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字雁冰</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发表第一篇小说时</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开始用“茅盾”的笔名。 </a:t>
            </a:r>
            <a:r>
              <a:rPr lang="en-US" altLang="zh-CN" sz="2400" dirty="0" smtClean="0">
                <a:latin typeface="楷体" pitchFamily="49" charset="-122"/>
                <a:ea typeface="楷体" pitchFamily="49" charset="-122"/>
              </a:rPr>
              <a:t>1927</a:t>
            </a:r>
            <a:r>
              <a:rPr lang="zh-CN" altLang="en-US" sz="2400" dirty="0" smtClean="0">
                <a:latin typeface="楷体" pitchFamily="49" charset="-122"/>
                <a:ea typeface="楷体" pitchFamily="49" charset="-122"/>
              </a:rPr>
              <a:t>年</a:t>
            </a:r>
            <a:r>
              <a:rPr lang="en-US" altLang="zh-CN" sz="2400" dirty="0" smtClean="0">
                <a:latin typeface="楷体" pitchFamily="49" charset="-122"/>
                <a:ea typeface="楷体" pitchFamily="49" charset="-122"/>
              </a:rPr>
              <a:t>4</a:t>
            </a:r>
            <a:r>
              <a:rPr lang="zh-CN" altLang="en-US" sz="2400" dirty="0" smtClean="0">
                <a:latin typeface="楷体" pitchFamily="49" charset="-122"/>
                <a:ea typeface="楷体" pitchFamily="49" charset="-122"/>
              </a:rPr>
              <a:t>月</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以蒋介石为首的大资产阶级叛变革命</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大肆屠杀、迫害共产党人和革命者</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茅盾由武汉回到上海避居景云里。由于身被通辑</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无法公开找到职业以谋生</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也因为要在冷静中清理一下自己的思想</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于是开始创作第一篇小说</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幻灭</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。小说的前半部不到两周就写完了。当时主编</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小说月报</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的叶圣陶同志看了稿子</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认为很好</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决定在该刊连载。作品要发表</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却不能署真名</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于是他随手写了一个笔名“茅盾”。</a:t>
            </a:r>
            <a:endParaRPr lang="zh-CN" altLang="en-US" sz="2400" b="1" dirty="0">
              <a:solidFill>
                <a:schemeClr val="tx1"/>
              </a:solidFill>
              <a:latin typeface="楷体" pitchFamily="49" charset="-122"/>
              <a:ea typeface="楷体" pitchFamily="49" charset="-122"/>
            </a:endParaRPr>
          </a:p>
        </p:txBody>
      </p:sp>
      <p:sp>
        <p:nvSpPr>
          <p:cNvPr id="4" name="椭圆 3"/>
          <p:cNvSpPr/>
          <p:nvPr/>
        </p:nvSpPr>
        <p:spPr>
          <a:xfrm>
            <a:off x="370312" y="682625"/>
            <a:ext cx="458046" cy="458046"/>
          </a:xfrm>
          <a:prstGeom prst="ellipse">
            <a:avLst/>
          </a:prstGeom>
          <a:solidFill>
            <a:schemeClr val="accent4"/>
          </a:solidFill>
          <a:ln>
            <a:solidFill>
              <a:schemeClr val="accent4"/>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endParaRPr lang="zh-CN" altLang="en-US">
              <a:ln>
                <a:solidFill>
                  <a:schemeClr val="accent4">
                    <a:lumMod val="60000"/>
                    <a:lumOff val="40000"/>
                  </a:schemeClr>
                </a:solidFill>
              </a:ln>
              <a:solidFill>
                <a:schemeClr val="accent4"/>
              </a:solidFill>
              <a:effectLst/>
              <a:latin typeface="Arial" panose="020B0604020202020204" pitchFamily="34" charset="0"/>
              <a:ea typeface="微软雅黑" panose="020B0503020204020204" charset="-122"/>
              <a:sym typeface="Arial" panose="020B0604020202020204" pitchFamily="34" charset="0"/>
            </a:endParaRPr>
          </a:p>
        </p:txBody>
      </p:sp>
      <p:sp>
        <p:nvSpPr>
          <p:cNvPr id="3" name="椭圆 2"/>
          <p:cNvSpPr/>
          <p:nvPr/>
        </p:nvSpPr>
        <p:spPr>
          <a:xfrm>
            <a:off x="538587" y="679817"/>
            <a:ext cx="463307" cy="463307"/>
          </a:xfrm>
          <a:prstGeom prst="ellipse">
            <a:avLst/>
          </a:prstGeom>
          <a:solidFill>
            <a:schemeClr val="bg1">
              <a:lumMod val="95000"/>
            </a:schemeClr>
          </a:soli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blinds(horizontal)">
                                      <p:cBhvr>
                                        <p:cTn id="7" dur="500"/>
                                        <p:tgtEl>
                                          <p:spTgt spid="27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5608" name="内容占位符 2"/>
          <p:cNvSpPr txBox="1"/>
          <p:nvPr/>
        </p:nvSpPr>
        <p:spPr>
          <a:xfrm>
            <a:off x="715299" y="1073137"/>
            <a:ext cx="3280637" cy="594122"/>
          </a:xfrm>
          <a:prstGeom prst="rect">
            <a:avLst/>
          </a:prstGeom>
          <a:noFill/>
          <a:ln w="9525">
            <a:noFill/>
          </a:ln>
        </p:spPr>
        <p:txBody>
          <a:bodyPr/>
          <a:lstStyle/>
          <a:p>
            <a:pPr>
              <a:lnSpc>
                <a:spcPct val="150000"/>
              </a:lnSpc>
              <a:spcBef>
                <a:spcPts val="3000"/>
              </a:spcBef>
            </a:pPr>
            <a:r>
              <a:rPr lang="en-US" altLang="zh-CN" sz="2800" b="1" dirty="0">
                <a:latin typeface="楷体_GB2312" panose="02010609030101010101" charset="-122"/>
                <a:ea typeface="楷体_GB2312" panose="02010609030101010101" charset="-122"/>
              </a:rPr>
              <a:t>1</a:t>
            </a:r>
            <a:r>
              <a:rPr lang="en-US" altLang="zh-CN" sz="2800" b="1" dirty="0" smtClean="0">
                <a:latin typeface="楷体_GB2312" panose="02010609030101010101" charset="-122"/>
                <a:ea typeface="楷体_GB2312" panose="02010609030101010101" charset="-122"/>
              </a:rPr>
              <a:t>.</a:t>
            </a:r>
            <a:r>
              <a:rPr lang="zh-CN" altLang="en-US" sz="2800" b="1" dirty="0" smtClean="0">
                <a:latin typeface="楷体_GB2312" panose="02010609030101010101" charset="-122"/>
                <a:ea typeface="楷体_GB2312" panose="02010609030101010101" charset="-122"/>
              </a:rPr>
              <a:t>比一比，再组词。</a:t>
            </a:r>
            <a:endParaRPr lang="en-US" altLang="zh-CN" sz="2800" b="1" dirty="0">
              <a:latin typeface="楷体_GB2312" panose="02010609030101010101" charset="-122"/>
              <a:ea typeface="楷体_GB2312" panose="02010609030101010101" charset="-122"/>
            </a:endParaRPr>
          </a:p>
        </p:txBody>
      </p:sp>
      <p:sp>
        <p:nvSpPr>
          <p:cNvPr id="2" name="文本框 1"/>
          <p:cNvSpPr txBox="1"/>
          <p:nvPr/>
        </p:nvSpPr>
        <p:spPr>
          <a:xfrm>
            <a:off x="1078143" y="581184"/>
            <a:ext cx="2019300" cy="645160"/>
          </a:xfrm>
          <a:prstGeom prst="rect">
            <a:avLst/>
          </a:prstGeom>
          <a:noFill/>
        </p:spPr>
        <p:txBody>
          <a:bodyPr wrap="none" rtlCol="0">
            <a:spAutoFit/>
          </a:bodyPr>
          <a:lstStyle/>
          <a:p>
            <a:pPr algn="ctr"/>
            <a:r>
              <a:rPr lang="zh-CN" altLang="en-US" sz="3600" b="1" u="dbl" dirty="0" smtClean="0">
                <a:solidFill>
                  <a:schemeClr val="accent6"/>
                </a:solidFill>
                <a:uFillTx/>
                <a:latin typeface="方正新楷体_GBK" panose="02000000000000000000" charset="-122"/>
                <a:ea typeface="方正新楷体_GBK" panose="02000000000000000000" charset="-122"/>
              </a:rPr>
              <a:t>课堂练习</a:t>
            </a:r>
            <a:endParaRPr lang="zh-CN" altLang="en-US" sz="3600" b="1" u="dbl" dirty="0" smtClean="0">
              <a:solidFill>
                <a:srgbClr val="92D050"/>
              </a:solidFill>
              <a:uFillTx/>
              <a:latin typeface="楷体_GB2312" panose="02010609030101010101" charset="-122"/>
              <a:ea typeface="楷体_GB2312" panose="02010609030101010101" charset="-122"/>
            </a:endParaRPr>
          </a:p>
        </p:txBody>
      </p:sp>
      <p:sp>
        <p:nvSpPr>
          <p:cNvPr id="3" name="文本框 2"/>
          <p:cNvSpPr txBox="1"/>
          <p:nvPr/>
        </p:nvSpPr>
        <p:spPr>
          <a:xfrm>
            <a:off x="755576" y="1707654"/>
            <a:ext cx="6858048" cy="954107"/>
          </a:xfrm>
          <a:prstGeom prst="rect">
            <a:avLst/>
          </a:prstGeom>
          <a:noFill/>
          <a:ln w="9525">
            <a:noFill/>
          </a:ln>
        </p:spPr>
        <p:txBody>
          <a:bodyPr wrap="square">
            <a:spAutoFit/>
          </a:bodyPr>
          <a:lstStyle/>
          <a:p>
            <a:r>
              <a:rPr lang="zh-CN" altLang="en-US" sz="2800" dirty="0" smtClean="0">
                <a:latin typeface="楷体" pitchFamily="49" charset="-122"/>
                <a:ea typeface="楷体" pitchFamily="49" charset="-122"/>
                <a:sym typeface="+mn-ea"/>
              </a:rPr>
              <a:t>慰（    ） 藉（    ） 锐（     ）</a:t>
            </a:r>
            <a:endParaRPr lang="en-US" altLang="zh-CN" sz="2800" dirty="0" smtClean="0">
              <a:latin typeface="楷体" pitchFamily="49" charset="-122"/>
              <a:ea typeface="楷体" pitchFamily="49" charset="-122"/>
              <a:sym typeface="+mn-ea"/>
            </a:endParaRPr>
          </a:p>
          <a:p>
            <a:r>
              <a:rPr lang="zh-CN" altLang="en-US" sz="2800" noProof="0" dirty="0" smtClean="0">
                <a:latin typeface="楷体" pitchFamily="49" charset="-122"/>
                <a:ea typeface="楷体" pitchFamily="49" charset="-122"/>
                <a:sym typeface="+mn-ea"/>
              </a:rPr>
              <a:t>蔚（    ） 籍（    ） 税（     ）</a:t>
            </a:r>
            <a:endParaRPr lang="zh-CN" altLang="en-US" sz="3200" noProof="0" dirty="0">
              <a:latin typeface="楷体" pitchFamily="49" charset="-122"/>
              <a:ea typeface="楷体" pitchFamily="49" charset="-122"/>
              <a:sym typeface="+mn-ea"/>
            </a:endParaRPr>
          </a:p>
        </p:txBody>
      </p:sp>
      <p:sp>
        <p:nvSpPr>
          <p:cNvPr id="14" name="文本框 5"/>
          <p:cNvSpPr txBox="1"/>
          <p:nvPr/>
        </p:nvSpPr>
        <p:spPr>
          <a:xfrm>
            <a:off x="1331640" y="1578496"/>
            <a:ext cx="1080135" cy="637675"/>
          </a:xfrm>
          <a:prstGeom prst="rect">
            <a:avLst/>
          </a:prstGeom>
          <a:noFill/>
          <a:ln w="9525">
            <a:noFill/>
          </a:ln>
        </p:spPr>
        <p:txBody>
          <a:bodyPr wrap="square">
            <a:spAutoFit/>
          </a:bodyPr>
          <a:lstStyle/>
          <a:p>
            <a:pPr algn="ctr" hangingPunct="1">
              <a:lnSpc>
                <a:spcPct val="150000"/>
              </a:lnSpc>
              <a:spcBef>
                <a:spcPts val="2400"/>
              </a:spcBef>
            </a:pPr>
            <a:r>
              <a:rPr lang="zh-CN" altLang="en-US" sz="2800" b="1" dirty="0" smtClean="0">
                <a:solidFill>
                  <a:srgbClr val="FF0000"/>
                </a:solidFill>
                <a:latin typeface="楷体" pitchFamily="49" charset="-122"/>
                <a:ea typeface="楷体" pitchFamily="49" charset="-122"/>
              </a:rPr>
              <a:t>安慰</a:t>
            </a:r>
            <a:endParaRPr lang="zh-CN" altLang="en-US" sz="2800" b="1" dirty="0">
              <a:solidFill>
                <a:srgbClr val="FF0000"/>
              </a:solidFill>
              <a:latin typeface="楷体" pitchFamily="49" charset="-122"/>
              <a:ea typeface="楷体" pitchFamily="49" charset="-122"/>
            </a:endParaRPr>
          </a:p>
        </p:txBody>
      </p:sp>
      <p:sp>
        <p:nvSpPr>
          <p:cNvPr id="15" name="文本框 6"/>
          <p:cNvSpPr txBox="1"/>
          <p:nvPr/>
        </p:nvSpPr>
        <p:spPr>
          <a:xfrm>
            <a:off x="1259632" y="2010544"/>
            <a:ext cx="1344612" cy="637675"/>
          </a:xfrm>
          <a:prstGeom prst="rect">
            <a:avLst/>
          </a:prstGeom>
          <a:noFill/>
          <a:ln w="9525">
            <a:noFill/>
          </a:ln>
        </p:spPr>
        <p:txBody>
          <a:bodyPr>
            <a:spAutoFit/>
          </a:bodyPr>
          <a:lstStyle/>
          <a:p>
            <a:pPr algn="ctr" hangingPunct="1">
              <a:lnSpc>
                <a:spcPct val="150000"/>
              </a:lnSpc>
              <a:spcBef>
                <a:spcPts val="2400"/>
              </a:spcBef>
            </a:pPr>
            <a:r>
              <a:rPr lang="zh-CN" altLang="en-US" sz="2800" b="1" dirty="0" smtClean="0">
                <a:solidFill>
                  <a:srgbClr val="FF0000"/>
                </a:solidFill>
                <a:latin typeface="楷体" pitchFamily="49" charset="-122"/>
                <a:ea typeface="楷体" pitchFamily="49" charset="-122"/>
              </a:rPr>
              <a:t>蔚蓝</a:t>
            </a:r>
            <a:endParaRPr lang="zh-CN" altLang="en-US" sz="2800" b="1" dirty="0">
              <a:solidFill>
                <a:srgbClr val="FF0000"/>
              </a:solidFill>
              <a:latin typeface="楷体" pitchFamily="49" charset="-122"/>
              <a:ea typeface="楷体" pitchFamily="49" charset="-122"/>
            </a:endParaRPr>
          </a:p>
        </p:txBody>
      </p:sp>
      <p:sp>
        <p:nvSpPr>
          <p:cNvPr id="12" name="文本框 6"/>
          <p:cNvSpPr txBox="1"/>
          <p:nvPr/>
        </p:nvSpPr>
        <p:spPr>
          <a:xfrm>
            <a:off x="3194323" y="1597546"/>
            <a:ext cx="1344612" cy="637675"/>
          </a:xfrm>
          <a:prstGeom prst="rect">
            <a:avLst/>
          </a:prstGeom>
          <a:noFill/>
          <a:ln w="9525">
            <a:noFill/>
          </a:ln>
        </p:spPr>
        <p:txBody>
          <a:bodyPr>
            <a:spAutoFit/>
          </a:bodyPr>
          <a:lstStyle/>
          <a:p>
            <a:pPr algn="ctr" hangingPunct="1">
              <a:lnSpc>
                <a:spcPct val="150000"/>
              </a:lnSpc>
              <a:spcBef>
                <a:spcPts val="2400"/>
              </a:spcBef>
            </a:pPr>
            <a:r>
              <a:rPr lang="zh-CN" altLang="en-US" sz="2800" b="1" dirty="0" smtClean="0">
                <a:solidFill>
                  <a:srgbClr val="FF0000"/>
                </a:solidFill>
                <a:latin typeface="楷体" pitchFamily="49" charset="-122"/>
                <a:ea typeface="楷体" pitchFamily="49" charset="-122"/>
              </a:rPr>
              <a:t>狼藉</a:t>
            </a:r>
            <a:endParaRPr lang="zh-CN" altLang="en-US" sz="2800" b="1" dirty="0">
              <a:solidFill>
                <a:srgbClr val="FF0000"/>
              </a:solidFill>
              <a:latin typeface="楷体" pitchFamily="49" charset="-122"/>
              <a:ea typeface="楷体" pitchFamily="49" charset="-122"/>
            </a:endParaRPr>
          </a:p>
        </p:txBody>
      </p:sp>
      <p:sp>
        <p:nvSpPr>
          <p:cNvPr id="13" name="文本框 12"/>
          <p:cNvSpPr txBox="1"/>
          <p:nvPr/>
        </p:nvSpPr>
        <p:spPr>
          <a:xfrm>
            <a:off x="786736" y="2716211"/>
            <a:ext cx="4649359" cy="523220"/>
          </a:xfrm>
          <a:prstGeom prst="rect">
            <a:avLst/>
          </a:prstGeom>
          <a:noFill/>
          <a:ln w="9525">
            <a:noFill/>
          </a:ln>
        </p:spPr>
        <p:txBody>
          <a:bodyPr wrap="square">
            <a:spAutoFit/>
          </a:bodyPr>
          <a:lstStyle/>
          <a:p>
            <a:r>
              <a:rPr lang="en-US" altLang="zh-CN" sz="2800" b="1" dirty="0">
                <a:solidFill>
                  <a:schemeClr val="tx1"/>
                </a:solidFill>
                <a:latin typeface="楷体" pitchFamily="49" charset="-122"/>
                <a:ea typeface="楷体" pitchFamily="49" charset="-122"/>
              </a:rPr>
              <a:t>2</a:t>
            </a:r>
            <a:r>
              <a:rPr lang="en-US" altLang="zh-CN" sz="2800" b="1" dirty="0" smtClean="0">
                <a:solidFill>
                  <a:schemeClr val="tx1"/>
                </a:solidFill>
                <a:latin typeface="楷体" pitchFamily="49" charset="-122"/>
                <a:ea typeface="楷体" pitchFamily="49" charset="-122"/>
              </a:rPr>
              <a:t>.</a:t>
            </a:r>
            <a:r>
              <a:rPr lang="zh-CN" altLang="en-US" sz="2800" b="1" dirty="0" smtClean="0">
                <a:solidFill>
                  <a:schemeClr val="tx1"/>
                </a:solidFill>
                <a:latin typeface="楷体" pitchFamily="49" charset="-122"/>
                <a:ea typeface="楷体" pitchFamily="49" charset="-122"/>
              </a:rPr>
              <a:t> 写出下列</a:t>
            </a:r>
            <a:r>
              <a:rPr lang="zh-CN" altLang="en-US" sz="2800" b="1" dirty="0" smtClean="0">
                <a:latin typeface="楷体" pitchFamily="49" charset="-122"/>
                <a:ea typeface="楷体" pitchFamily="49" charset="-122"/>
              </a:rPr>
              <a:t>词语的近义词。</a:t>
            </a:r>
            <a:endParaRPr lang="zh-CN" altLang="en-US" sz="2800" b="1" dirty="0">
              <a:solidFill>
                <a:schemeClr val="tx1"/>
              </a:solidFill>
              <a:latin typeface="楷体" pitchFamily="49" charset="-122"/>
              <a:ea typeface="楷体" pitchFamily="49" charset="-122"/>
            </a:endParaRPr>
          </a:p>
        </p:txBody>
      </p:sp>
      <p:sp>
        <p:nvSpPr>
          <p:cNvPr id="16" name="文本框 15"/>
          <p:cNvSpPr txBox="1"/>
          <p:nvPr/>
        </p:nvSpPr>
        <p:spPr>
          <a:xfrm>
            <a:off x="786737" y="3359153"/>
            <a:ext cx="7429552" cy="1384995"/>
          </a:xfrm>
          <a:prstGeom prst="rect">
            <a:avLst/>
          </a:prstGeom>
          <a:noFill/>
          <a:ln w="9525">
            <a:noFill/>
          </a:ln>
        </p:spPr>
        <p:txBody>
          <a:bodyPr wrap="square">
            <a:spAutoFit/>
          </a:bodyPr>
          <a:lstStyle/>
          <a:p>
            <a:pPr>
              <a:lnSpc>
                <a:spcPct val="150000"/>
              </a:lnSpc>
            </a:pPr>
            <a:r>
              <a:rPr lang="zh-CN" altLang="en-US" sz="2800" dirty="0" smtClean="0">
                <a:latin typeface="楷体" pitchFamily="49" charset="-122"/>
                <a:ea typeface="楷体" pitchFamily="49" charset="-122"/>
              </a:rPr>
              <a:t>  有</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      ）简单</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     ）</a:t>
            </a:r>
          </a:p>
          <a:p>
            <a:pPr>
              <a:lnSpc>
                <a:spcPct val="150000"/>
              </a:lnSpc>
            </a:pPr>
            <a:r>
              <a:rPr lang="en-US" altLang="zh-CN" sz="2800" dirty="0" smtClean="0">
                <a:latin typeface="楷体" pitchFamily="49" charset="-122"/>
                <a:ea typeface="楷体" pitchFamily="49" charset="-122"/>
              </a:rPr>
              <a:t>  </a:t>
            </a:r>
            <a:r>
              <a:rPr lang="zh-CN" altLang="en-US" sz="2800" dirty="0" smtClean="0">
                <a:latin typeface="楷体" pitchFamily="49" charset="-122"/>
                <a:ea typeface="楷体" pitchFamily="49" charset="-122"/>
              </a:rPr>
              <a:t>虚</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a:t>
            </a:r>
            <a:r>
              <a:rPr lang="en-US" altLang="zh-CN" sz="2800" dirty="0" smtClean="0">
                <a:latin typeface="楷体" pitchFamily="49" charset="-122"/>
                <a:ea typeface="楷体" pitchFamily="49" charset="-122"/>
              </a:rPr>
              <a:t>      )</a:t>
            </a:r>
            <a:r>
              <a:rPr lang="zh-CN" altLang="en-US" sz="2800" dirty="0" smtClean="0">
                <a:latin typeface="楷体" pitchFamily="49" charset="-122"/>
                <a:ea typeface="楷体" pitchFamily="49" charset="-122"/>
              </a:rPr>
              <a:t> 真实</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     ）</a:t>
            </a:r>
            <a:endParaRPr lang="zh-CN" altLang="en-US" sz="2800" dirty="0">
              <a:solidFill>
                <a:schemeClr val="tx1"/>
              </a:solidFill>
              <a:latin typeface="楷体" pitchFamily="49" charset="-122"/>
              <a:ea typeface="楷体" pitchFamily="49" charset="-122"/>
            </a:endParaRPr>
          </a:p>
        </p:txBody>
      </p:sp>
      <p:sp>
        <p:nvSpPr>
          <p:cNvPr id="19" name="文本框 18"/>
          <p:cNvSpPr txBox="1"/>
          <p:nvPr/>
        </p:nvSpPr>
        <p:spPr>
          <a:xfrm>
            <a:off x="2948583" y="3450704"/>
            <a:ext cx="545342" cy="523220"/>
          </a:xfrm>
          <a:prstGeom prst="rect">
            <a:avLst/>
          </a:prstGeom>
          <a:noFill/>
          <a:ln w="9525">
            <a:noFill/>
          </a:ln>
        </p:spPr>
        <p:txBody>
          <a:bodyPr wrap="none">
            <a:spAutoFit/>
          </a:bodyPr>
          <a:lstStyle/>
          <a:p>
            <a:pPr eaLnBrk="1" hangingPunct="1"/>
            <a:r>
              <a:rPr lang="zh-CN" altLang="en-US" sz="2800" b="1" dirty="0" smtClean="0">
                <a:solidFill>
                  <a:srgbClr val="FF0000"/>
                </a:solidFill>
                <a:latin typeface="楷体" pitchFamily="49" charset="-122"/>
                <a:ea typeface="楷体" pitchFamily="49" charset="-122"/>
              </a:rPr>
              <a:t>无</a:t>
            </a:r>
            <a:endParaRPr lang="zh-CN" altLang="en-US" sz="2800" b="1" dirty="0">
              <a:solidFill>
                <a:srgbClr val="FF0000"/>
              </a:solidFill>
              <a:latin typeface="楷体" pitchFamily="49" charset="-122"/>
              <a:ea typeface="楷体" pitchFamily="49" charset="-122"/>
            </a:endParaRPr>
          </a:p>
        </p:txBody>
      </p:sp>
      <p:sp>
        <p:nvSpPr>
          <p:cNvPr id="20" name="文本框 19"/>
          <p:cNvSpPr txBox="1"/>
          <p:nvPr/>
        </p:nvSpPr>
        <p:spPr>
          <a:xfrm>
            <a:off x="2891433" y="4102968"/>
            <a:ext cx="545342" cy="523220"/>
          </a:xfrm>
          <a:prstGeom prst="rect">
            <a:avLst/>
          </a:prstGeom>
          <a:noFill/>
          <a:ln w="9525">
            <a:noFill/>
          </a:ln>
        </p:spPr>
        <p:txBody>
          <a:bodyPr wrap="none">
            <a:spAutoFit/>
          </a:bodyPr>
          <a:lstStyle/>
          <a:p>
            <a:pPr eaLnBrk="1" hangingPunct="1"/>
            <a:r>
              <a:rPr lang="zh-CN" altLang="en-US" sz="2800" b="1" dirty="0" smtClean="0">
                <a:solidFill>
                  <a:srgbClr val="FF0000"/>
                </a:solidFill>
                <a:latin typeface="楷体" pitchFamily="49" charset="-122"/>
                <a:ea typeface="楷体" pitchFamily="49" charset="-122"/>
              </a:rPr>
              <a:t>实</a:t>
            </a:r>
            <a:endParaRPr lang="zh-CN" altLang="en-US" sz="2800" b="1" dirty="0">
              <a:solidFill>
                <a:srgbClr val="FF0000"/>
              </a:solidFill>
              <a:latin typeface="楷体" pitchFamily="49" charset="-122"/>
              <a:ea typeface="楷体" pitchFamily="49" charset="-122"/>
            </a:endParaRPr>
          </a:p>
        </p:txBody>
      </p:sp>
      <p:sp>
        <p:nvSpPr>
          <p:cNvPr id="21" name="文本框 20"/>
          <p:cNvSpPr txBox="1"/>
          <p:nvPr/>
        </p:nvSpPr>
        <p:spPr>
          <a:xfrm>
            <a:off x="5862042" y="3454896"/>
            <a:ext cx="906017" cy="523220"/>
          </a:xfrm>
          <a:prstGeom prst="rect">
            <a:avLst/>
          </a:prstGeom>
          <a:noFill/>
          <a:ln w="9525">
            <a:noFill/>
          </a:ln>
        </p:spPr>
        <p:txBody>
          <a:bodyPr wrap="none">
            <a:spAutoFit/>
          </a:bodyPr>
          <a:lstStyle/>
          <a:p>
            <a:pPr eaLnBrk="1" hangingPunct="1"/>
            <a:r>
              <a:rPr lang="zh-CN" altLang="en-US" sz="2800" b="1" dirty="0" smtClean="0">
                <a:solidFill>
                  <a:srgbClr val="FF0000"/>
                </a:solidFill>
                <a:latin typeface="楷体" pitchFamily="49" charset="-122"/>
                <a:ea typeface="楷体" pitchFamily="49" charset="-122"/>
              </a:rPr>
              <a:t>复杂</a:t>
            </a:r>
            <a:endParaRPr lang="zh-CN" altLang="en-US" sz="2800" b="1" dirty="0">
              <a:solidFill>
                <a:srgbClr val="FF0000"/>
              </a:solidFill>
              <a:latin typeface="楷体" pitchFamily="49" charset="-122"/>
              <a:ea typeface="楷体" pitchFamily="49" charset="-122"/>
            </a:endParaRPr>
          </a:p>
        </p:txBody>
      </p:sp>
      <p:sp>
        <p:nvSpPr>
          <p:cNvPr id="22" name="文本框 21"/>
          <p:cNvSpPr txBox="1"/>
          <p:nvPr/>
        </p:nvSpPr>
        <p:spPr>
          <a:xfrm>
            <a:off x="5885284" y="4108301"/>
            <a:ext cx="906017" cy="523220"/>
          </a:xfrm>
          <a:prstGeom prst="rect">
            <a:avLst/>
          </a:prstGeom>
          <a:noFill/>
          <a:ln w="9525">
            <a:noFill/>
          </a:ln>
        </p:spPr>
        <p:txBody>
          <a:bodyPr wrap="none">
            <a:spAutoFit/>
          </a:bodyPr>
          <a:lstStyle/>
          <a:p>
            <a:pPr eaLnBrk="1" hangingPunct="1"/>
            <a:r>
              <a:rPr lang="zh-CN" altLang="en-US" sz="2800" b="1" dirty="0" smtClean="0">
                <a:solidFill>
                  <a:srgbClr val="FF0000"/>
                </a:solidFill>
                <a:latin typeface="楷体" pitchFamily="49" charset="-122"/>
                <a:ea typeface="楷体" pitchFamily="49" charset="-122"/>
              </a:rPr>
              <a:t>虚假</a:t>
            </a:r>
            <a:endParaRPr lang="zh-CN" altLang="en-US" sz="2800" b="1" dirty="0">
              <a:solidFill>
                <a:srgbClr val="FF0000"/>
              </a:solidFill>
              <a:latin typeface="楷体" pitchFamily="49" charset="-122"/>
              <a:ea typeface="楷体" pitchFamily="49" charset="-122"/>
            </a:endParaRPr>
          </a:p>
        </p:txBody>
      </p:sp>
      <p:sp>
        <p:nvSpPr>
          <p:cNvPr id="4" name="椭圆 3"/>
          <p:cNvSpPr/>
          <p:nvPr/>
        </p:nvSpPr>
        <p:spPr>
          <a:xfrm>
            <a:off x="370312" y="682625"/>
            <a:ext cx="458046" cy="458046"/>
          </a:xfrm>
          <a:prstGeom prst="ellipse">
            <a:avLst/>
          </a:prstGeom>
          <a:solidFill>
            <a:schemeClr val="accent4"/>
          </a:solidFill>
          <a:ln>
            <a:solidFill>
              <a:schemeClr val="accent4"/>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endParaRPr lang="zh-CN" altLang="en-US">
              <a:ln>
                <a:solidFill>
                  <a:schemeClr val="accent4">
                    <a:lumMod val="60000"/>
                    <a:lumOff val="40000"/>
                  </a:schemeClr>
                </a:solidFill>
              </a:ln>
              <a:solidFill>
                <a:schemeClr val="accent4"/>
              </a:solidFill>
              <a:effectLst/>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nvSpPr>
        <p:spPr>
          <a:xfrm>
            <a:off x="538587" y="679817"/>
            <a:ext cx="463307" cy="463307"/>
          </a:xfrm>
          <a:prstGeom prst="ellipse">
            <a:avLst/>
          </a:prstGeom>
          <a:solidFill>
            <a:schemeClr val="bg1">
              <a:lumMod val="95000"/>
            </a:schemeClr>
          </a:soli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6"/>
          <p:cNvSpPr txBox="1"/>
          <p:nvPr/>
        </p:nvSpPr>
        <p:spPr>
          <a:xfrm>
            <a:off x="3169940" y="2020069"/>
            <a:ext cx="1344612" cy="637675"/>
          </a:xfrm>
          <a:prstGeom prst="rect">
            <a:avLst/>
          </a:prstGeom>
          <a:noFill/>
          <a:ln w="9525">
            <a:noFill/>
          </a:ln>
        </p:spPr>
        <p:txBody>
          <a:bodyPr>
            <a:spAutoFit/>
          </a:bodyPr>
          <a:lstStyle/>
          <a:p>
            <a:pPr algn="ctr" hangingPunct="1">
              <a:lnSpc>
                <a:spcPct val="150000"/>
              </a:lnSpc>
              <a:spcBef>
                <a:spcPts val="2400"/>
              </a:spcBef>
            </a:pPr>
            <a:r>
              <a:rPr lang="zh-CN" altLang="en-US" sz="2800" b="1" dirty="0" smtClean="0">
                <a:solidFill>
                  <a:srgbClr val="FF0000"/>
                </a:solidFill>
                <a:latin typeface="楷体" pitchFamily="49" charset="-122"/>
                <a:ea typeface="楷体" pitchFamily="49" charset="-122"/>
              </a:rPr>
              <a:t>书籍</a:t>
            </a:r>
            <a:endParaRPr lang="zh-CN" altLang="en-US" sz="2800" b="1" dirty="0">
              <a:solidFill>
                <a:srgbClr val="FF0000"/>
              </a:solidFill>
              <a:latin typeface="楷体" pitchFamily="49" charset="-122"/>
              <a:ea typeface="楷体" pitchFamily="49" charset="-122"/>
            </a:endParaRPr>
          </a:p>
        </p:txBody>
      </p:sp>
      <p:sp>
        <p:nvSpPr>
          <p:cNvPr id="18" name="文本框 6"/>
          <p:cNvSpPr txBox="1"/>
          <p:nvPr/>
        </p:nvSpPr>
        <p:spPr>
          <a:xfrm>
            <a:off x="5248647" y="1578496"/>
            <a:ext cx="1344612" cy="637675"/>
          </a:xfrm>
          <a:prstGeom prst="rect">
            <a:avLst/>
          </a:prstGeom>
          <a:noFill/>
          <a:ln w="9525">
            <a:noFill/>
          </a:ln>
        </p:spPr>
        <p:txBody>
          <a:bodyPr>
            <a:spAutoFit/>
          </a:bodyPr>
          <a:lstStyle/>
          <a:p>
            <a:pPr algn="ctr" hangingPunct="1">
              <a:lnSpc>
                <a:spcPct val="150000"/>
              </a:lnSpc>
              <a:spcBef>
                <a:spcPts val="2400"/>
              </a:spcBef>
            </a:pPr>
            <a:r>
              <a:rPr lang="zh-CN" altLang="en-US" sz="2800" b="1" dirty="0" smtClean="0">
                <a:solidFill>
                  <a:srgbClr val="FF0000"/>
                </a:solidFill>
                <a:latin typeface="楷体" pitchFamily="49" charset="-122"/>
                <a:ea typeface="楷体" pitchFamily="49" charset="-122"/>
              </a:rPr>
              <a:t>锐利</a:t>
            </a:r>
            <a:endParaRPr lang="zh-CN" altLang="en-US" sz="2800" b="1" dirty="0">
              <a:solidFill>
                <a:srgbClr val="FF0000"/>
              </a:solidFill>
              <a:latin typeface="楷体" pitchFamily="49" charset="-122"/>
              <a:ea typeface="楷体" pitchFamily="49" charset="-122"/>
            </a:endParaRPr>
          </a:p>
        </p:txBody>
      </p:sp>
      <p:sp>
        <p:nvSpPr>
          <p:cNvPr id="23" name="文本框 6"/>
          <p:cNvSpPr txBox="1"/>
          <p:nvPr/>
        </p:nvSpPr>
        <p:spPr>
          <a:xfrm>
            <a:off x="5220072" y="2001019"/>
            <a:ext cx="1344612" cy="637675"/>
          </a:xfrm>
          <a:prstGeom prst="rect">
            <a:avLst/>
          </a:prstGeom>
          <a:noFill/>
          <a:ln w="9525">
            <a:noFill/>
          </a:ln>
        </p:spPr>
        <p:txBody>
          <a:bodyPr>
            <a:spAutoFit/>
          </a:bodyPr>
          <a:lstStyle/>
          <a:p>
            <a:pPr algn="ctr" hangingPunct="1">
              <a:lnSpc>
                <a:spcPct val="150000"/>
              </a:lnSpc>
              <a:spcBef>
                <a:spcPts val="2400"/>
              </a:spcBef>
            </a:pPr>
            <a:r>
              <a:rPr lang="zh-CN" altLang="en-US" sz="2800" b="1" dirty="0" smtClean="0">
                <a:solidFill>
                  <a:srgbClr val="FF0000"/>
                </a:solidFill>
                <a:latin typeface="楷体" pitchFamily="49" charset="-122"/>
                <a:ea typeface="楷体" pitchFamily="49" charset="-122"/>
              </a:rPr>
              <a:t>税务</a:t>
            </a:r>
            <a:endParaRPr lang="zh-CN" altLang="en-US" sz="2800" b="1" dirty="0">
              <a:solidFill>
                <a:srgbClr val="FF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5608"/>
                                        </p:tgtEl>
                                        <p:attrNameLst>
                                          <p:attrName>style.visibility</p:attrName>
                                        </p:attrNameLst>
                                      </p:cBhvr>
                                      <p:to>
                                        <p:strVal val="visible"/>
                                      </p:to>
                                    </p:set>
                                    <p:animEffect transition="in" filter="wipe(down)">
                                      <p:cBhvr>
                                        <p:cTn id="7" dur="500"/>
                                        <p:tgtEl>
                                          <p:spTgt spid="2560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checkerboard(across)">
                                      <p:cBhvr>
                                        <p:cTn id="57" dur="500"/>
                                        <p:tgtEl>
                                          <p:spTgt spid="13"/>
                                        </p:tgtEl>
                                      </p:cBhvr>
                                    </p:animEffect>
                                  </p:childTnLst>
                                </p:cTn>
                              </p:par>
                              <p:par>
                                <p:cTn id="58" presetID="5" presetClass="entr" presetSubtype="1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checkerboard(across)">
                                      <p:cBhvr>
                                        <p:cTn id="60" dur="500"/>
                                        <p:tgtEl>
                                          <p:spTgt spid="16"/>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9"/>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1"/>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8" grpId="0"/>
      <p:bldP spid="3" grpId="0"/>
      <p:bldP spid="14" grpId="0"/>
      <p:bldP spid="15" grpId="0"/>
      <p:bldP spid="12" grpId="0"/>
      <p:bldP spid="13" grpId="0"/>
      <p:bldP spid="16" grpId="0"/>
      <p:bldP spid="19" grpId="0"/>
      <p:bldP spid="20" grpId="0"/>
      <p:bldP spid="21" grpId="0"/>
      <p:bldP spid="22" grpId="0"/>
      <p:bldP spid="17" grpId="0"/>
      <p:bldP spid="18"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6" name="圆角矩形 5"/>
          <p:cNvSpPr/>
          <p:nvPr/>
        </p:nvSpPr>
        <p:spPr>
          <a:xfrm>
            <a:off x="1357290" y="1374775"/>
            <a:ext cx="7071700" cy="2997175"/>
          </a:xfrm>
          <a:prstGeom prst="roundRect">
            <a:avLst/>
          </a:prstGeom>
          <a:solidFill>
            <a:schemeClr val="bg1">
              <a:lumMod val="9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楷体_GB2312" panose="02010609030101010101" charset="-122"/>
            </a:endParaRPr>
          </a:p>
        </p:txBody>
      </p:sp>
      <p:grpSp>
        <p:nvGrpSpPr>
          <p:cNvPr id="3" name="组合 1"/>
          <p:cNvGrpSpPr/>
          <p:nvPr/>
        </p:nvGrpSpPr>
        <p:grpSpPr>
          <a:xfrm>
            <a:off x="931979" y="594044"/>
            <a:ext cx="2234565" cy="645160"/>
            <a:chOff x="340723" y="-67919"/>
            <a:chExt cx="2234565" cy="861907"/>
          </a:xfrm>
        </p:grpSpPr>
        <p:sp>
          <p:nvSpPr>
            <p:cNvPr id="5236" name="文本框 13"/>
            <p:cNvSpPr txBox="1"/>
            <p:nvPr/>
          </p:nvSpPr>
          <p:spPr>
            <a:xfrm>
              <a:off x="340723" y="-67919"/>
              <a:ext cx="2234565" cy="861907"/>
            </a:xfrm>
            <a:prstGeom prst="rect">
              <a:avLst/>
            </a:prstGeom>
            <a:noFill/>
            <a:ln w="9525">
              <a:noFill/>
            </a:ln>
          </p:spPr>
          <p:txBody>
            <a:bodyPr wrap="square">
              <a:spAutoFit/>
            </a:bodyPr>
            <a:lstStyle/>
            <a:p>
              <a:pPr algn="ctr"/>
              <a:r>
                <a:rPr lang="zh-CN" altLang="en-US" sz="3600" b="1" u="dbl" dirty="0" smtClean="0">
                  <a:solidFill>
                    <a:schemeClr val="accent6"/>
                  </a:solidFill>
                  <a:uFillTx/>
                  <a:latin typeface="方正新楷体_GBK" panose="02000000000000000000" charset="-122"/>
                  <a:ea typeface="方正新楷体_GBK" panose="02000000000000000000" charset="-122"/>
                </a:rPr>
                <a:t>作者</a:t>
              </a:r>
              <a:r>
                <a:rPr lang="zh-CN" altLang="en-US" sz="3600" b="1" u="dbl" dirty="0" smtClean="0">
                  <a:solidFill>
                    <a:schemeClr val="accent6"/>
                  </a:solidFill>
                  <a:uFillTx/>
                  <a:latin typeface="楷体_GB2312" panose="02010609030101010101" charset="-122"/>
                  <a:ea typeface="楷体_GB2312" panose="02010609030101010101" charset="-122"/>
                </a:rPr>
                <a:t>简介</a:t>
              </a:r>
            </a:p>
          </p:txBody>
        </p:sp>
        <p:grpSp>
          <p:nvGrpSpPr>
            <p:cNvPr id="5" name="Group 4"/>
            <p:cNvGrpSpPr>
              <a:grpSpLocks noChangeAspect="1"/>
            </p:cNvGrpSpPr>
            <p:nvPr/>
          </p:nvGrpSpPr>
          <p:grpSpPr>
            <a:xfrm>
              <a:off x="2105319" y="434013"/>
              <a:ext cx="368573" cy="220789"/>
              <a:chOff x="2511" y="1362"/>
              <a:chExt cx="539" cy="322"/>
            </a:xfrm>
          </p:grpSpPr>
          <p:sp>
            <p:nvSpPr>
              <p:cNvPr id="19" name="Freeform 8"/>
              <p:cNvSpPr/>
              <p:nvPr/>
            </p:nvSpPr>
            <p:spPr bwMode="auto">
              <a:xfrm>
                <a:off x="2954" y="1362"/>
                <a:ext cx="5" cy="0"/>
              </a:xfrm>
              <a:custGeom>
                <a:avLst/>
                <a:gdLst>
                  <a:gd name="T0" fmla="*/ 2 w 2"/>
                  <a:gd name="T1" fmla="*/ 0 h 1"/>
                  <a:gd name="T2" fmla="*/ 0 w 2"/>
                  <a:gd name="T3" fmla="*/ 1 h 1"/>
                  <a:gd name="T4" fmla="*/ 2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0" y="0"/>
                      <a:pt x="0" y="1"/>
                    </a:cubicBezTo>
                    <a:cubicBezTo>
                      <a:pt x="0" y="0"/>
                      <a:pt x="1" y="0"/>
                      <a:pt x="2" y="0"/>
                    </a:cubicBezTo>
                    <a:cubicBezTo>
                      <a:pt x="2" y="0"/>
                      <a:pt x="2" y="0"/>
                      <a:pt x="2" y="0"/>
                    </a:cubicBezTo>
                  </a:path>
                </a:pathLst>
              </a:custGeom>
              <a:solidFill>
                <a:srgbClr val="EEEBE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楷体_GB2312" panose="02010609030101010101" charset="-122"/>
                  <a:cs typeface="+mn-cs"/>
                </a:endParaRPr>
              </a:p>
            </p:txBody>
          </p:sp>
          <p:sp>
            <p:nvSpPr>
              <p:cNvPr id="20" name="Freeform 9"/>
              <p:cNvSpPr/>
              <p:nvPr/>
            </p:nvSpPr>
            <p:spPr bwMode="auto">
              <a:xfrm>
                <a:off x="2943" y="1497"/>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1" y="0"/>
                      <a:pt x="1" y="0"/>
                      <a:pt x="1" y="0"/>
                    </a:cubicBezTo>
                  </a:path>
                </a:pathLst>
              </a:custGeom>
              <a:solidFill>
                <a:srgbClr val="578C9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楷体_GB2312" panose="02010609030101010101" charset="-122"/>
                  <a:cs typeface="+mn-cs"/>
                </a:endParaRPr>
              </a:p>
            </p:txBody>
          </p:sp>
          <p:sp>
            <p:nvSpPr>
              <p:cNvPr id="21" name="Freeform 10"/>
              <p:cNvSpPr>
                <a:spLocks noEditPoints="1"/>
              </p:cNvSpPr>
              <p:nvPr/>
            </p:nvSpPr>
            <p:spPr bwMode="auto">
              <a:xfrm>
                <a:off x="2511" y="1362"/>
                <a:ext cx="539" cy="322"/>
              </a:xfrm>
              <a:custGeom>
                <a:avLst/>
                <a:gdLst>
                  <a:gd name="T0" fmla="*/ 7 w 309"/>
                  <a:gd name="T1" fmla="*/ 184 h 184"/>
                  <a:gd name="T2" fmla="*/ 9 w 309"/>
                  <a:gd name="T3" fmla="*/ 184 h 184"/>
                  <a:gd name="T4" fmla="*/ 9 w 309"/>
                  <a:gd name="T5" fmla="*/ 178 h 184"/>
                  <a:gd name="T6" fmla="*/ 8 w 309"/>
                  <a:gd name="T7" fmla="*/ 180 h 184"/>
                  <a:gd name="T8" fmla="*/ 9 w 309"/>
                  <a:gd name="T9" fmla="*/ 178 h 184"/>
                  <a:gd name="T10" fmla="*/ 34 w 309"/>
                  <a:gd name="T11" fmla="*/ 174 h 184"/>
                  <a:gd name="T12" fmla="*/ 34 w 309"/>
                  <a:gd name="T13" fmla="*/ 179 h 184"/>
                  <a:gd name="T14" fmla="*/ 36 w 309"/>
                  <a:gd name="T15" fmla="*/ 176 h 184"/>
                  <a:gd name="T16" fmla="*/ 38 w 309"/>
                  <a:gd name="T17" fmla="*/ 176 h 184"/>
                  <a:gd name="T18" fmla="*/ 84 w 309"/>
                  <a:gd name="T19" fmla="*/ 144 h 184"/>
                  <a:gd name="T20" fmla="*/ 85 w 309"/>
                  <a:gd name="T21" fmla="*/ 145 h 184"/>
                  <a:gd name="T22" fmla="*/ 84 w 309"/>
                  <a:gd name="T23" fmla="*/ 144 h 184"/>
                  <a:gd name="T24" fmla="*/ 0 w 309"/>
                  <a:gd name="T25" fmla="*/ 135 h 184"/>
                  <a:gd name="T26" fmla="*/ 1 w 309"/>
                  <a:gd name="T27" fmla="*/ 135 h 184"/>
                  <a:gd name="T28" fmla="*/ 138 w 309"/>
                  <a:gd name="T29" fmla="*/ 123 h 184"/>
                  <a:gd name="T30" fmla="*/ 139 w 309"/>
                  <a:gd name="T31" fmla="*/ 123 h 184"/>
                  <a:gd name="T32" fmla="*/ 154 w 309"/>
                  <a:gd name="T33" fmla="*/ 115 h 184"/>
                  <a:gd name="T34" fmla="*/ 154 w 309"/>
                  <a:gd name="T35" fmla="*/ 116 h 184"/>
                  <a:gd name="T36" fmla="*/ 154 w 309"/>
                  <a:gd name="T37" fmla="*/ 115 h 184"/>
                  <a:gd name="T38" fmla="*/ 50 w 309"/>
                  <a:gd name="T39" fmla="*/ 113 h 184"/>
                  <a:gd name="T40" fmla="*/ 53 w 309"/>
                  <a:gd name="T41" fmla="*/ 115 h 184"/>
                  <a:gd name="T42" fmla="*/ 146 w 309"/>
                  <a:gd name="T43" fmla="*/ 113 h 184"/>
                  <a:gd name="T44" fmla="*/ 147 w 309"/>
                  <a:gd name="T45" fmla="*/ 114 h 184"/>
                  <a:gd name="T46" fmla="*/ 146 w 309"/>
                  <a:gd name="T47" fmla="*/ 113 h 184"/>
                  <a:gd name="T48" fmla="*/ 149 w 309"/>
                  <a:gd name="T49" fmla="*/ 111 h 184"/>
                  <a:gd name="T50" fmla="*/ 151 w 309"/>
                  <a:gd name="T51" fmla="*/ 111 h 184"/>
                  <a:gd name="T52" fmla="*/ 165 w 309"/>
                  <a:gd name="T53" fmla="*/ 109 h 184"/>
                  <a:gd name="T54" fmla="*/ 162 w 309"/>
                  <a:gd name="T55" fmla="*/ 113 h 184"/>
                  <a:gd name="T56" fmla="*/ 166 w 309"/>
                  <a:gd name="T57" fmla="*/ 111 h 184"/>
                  <a:gd name="T58" fmla="*/ 184 w 309"/>
                  <a:gd name="T59" fmla="*/ 107 h 184"/>
                  <a:gd name="T60" fmla="*/ 184 w 309"/>
                  <a:gd name="T61" fmla="*/ 109 h 184"/>
                  <a:gd name="T62" fmla="*/ 184 w 309"/>
                  <a:gd name="T63" fmla="*/ 107 h 184"/>
                  <a:gd name="T64" fmla="*/ 50 w 309"/>
                  <a:gd name="T65" fmla="*/ 109 h 184"/>
                  <a:gd name="T66" fmla="*/ 53 w 309"/>
                  <a:gd name="T67" fmla="*/ 111 h 184"/>
                  <a:gd name="T68" fmla="*/ 53 w 309"/>
                  <a:gd name="T69" fmla="*/ 107 h 184"/>
                  <a:gd name="T70" fmla="*/ 248 w 309"/>
                  <a:gd name="T71" fmla="*/ 77 h 184"/>
                  <a:gd name="T72" fmla="*/ 249 w 309"/>
                  <a:gd name="T73" fmla="*/ 77 h 184"/>
                  <a:gd name="T74" fmla="*/ 249 w 309"/>
                  <a:gd name="T75" fmla="*/ 75 h 184"/>
                  <a:gd name="T76" fmla="*/ 252 w 309"/>
                  <a:gd name="T77" fmla="*/ 67 h 184"/>
                  <a:gd name="T78" fmla="*/ 252 w 309"/>
                  <a:gd name="T79" fmla="*/ 70 h 184"/>
                  <a:gd name="T80" fmla="*/ 268 w 309"/>
                  <a:gd name="T81" fmla="*/ 64 h 184"/>
                  <a:gd name="T82" fmla="*/ 266 w 309"/>
                  <a:gd name="T83" fmla="*/ 66 h 184"/>
                  <a:gd name="T84" fmla="*/ 268 w 309"/>
                  <a:gd name="T85" fmla="*/ 66 h 184"/>
                  <a:gd name="T86" fmla="*/ 276 w 309"/>
                  <a:gd name="T87" fmla="*/ 54 h 184"/>
                  <a:gd name="T88" fmla="*/ 276 w 309"/>
                  <a:gd name="T89" fmla="*/ 55 h 184"/>
                  <a:gd name="T90" fmla="*/ 276 w 309"/>
                  <a:gd name="T91" fmla="*/ 54 h 184"/>
                  <a:gd name="T92" fmla="*/ 307 w 309"/>
                  <a:gd name="T93" fmla="*/ 17 h 184"/>
                  <a:gd name="T94" fmla="*/ 309 w 309"/>
                  <a:gd name="T95" fmla="*/ 17 h 184"/>
                  <a:gd name="T96" fmla="*/ 254 w 309"/>
                  <a:gd name="T97" fmla="*/ 11 h 184"/>
                  <a:gd name="T98" fmla="*/ 254 w 309"/>
                  <a:gd name="T99" fmla="*/ 12 h 184"/>
                  <a:gd name="T100" fmla="*/ 254 w 309"/>
                  <a:gd name="T101" fmla="*/ 11 h 184"/>
                  <a:gd name="T102" fmla="*/ 304 w 309"/>
                  <a:gd name="T103" fmla="*/ 12 h 184"/>
                  <a:gd name="T104" fmla="*/ 308 w 309"/>
                  <a:gd name="T105" fmla="*/ 14 h 184"/>
                  <a:gd name="T106" fmla="*/ 307 w 309"/>
                  <a:gd name="T107" fmla="*/ 11 h 184"/>
                  <a:gd name="T108" fmla="*/ 305 w 309"/>
                  <a:gd name="T109" fmla="*/ 10 h 184"/>
                  <a:gd name="T110" fmla="*/ 245 w 309"/>
                  <a:gd name="T111" fmla="*/ 12 h 184"/>
                  <a:gd name="T112" fmla="*/ 245 w 309"/>
                  <a:gd name="T113" fmla="*/ 10 h 184"/>
                  <a:gd name="T114" fmla="*/ 257 w 309"/>
                  <a:gd name="T115" fmla="*/ 0 h 184"/>
                  <a:gd name="T116" fmla="*/ 254 w 309"/>
                  <a:gd name="T117" fmla="*/ 1 h 184"/>
                  <a:gd name="T118" fmla="*/ 255 w 309"/>
                  <a:gd name="T119" fmla="*/ 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9" h="184">
                    <a:moveTo>
                      <a:pt x="8" y="183"/>
                    </a:moveTo>
                    <a:cubicBezTo>
                      <a:pt x="7" y="183"/>
                      <a:pt x="7" y="183"/>
                      <a:pt x="7" y="184"/>
                    </a:cubicBezTo>
                    <a:cubicBezTo>
                      <a:pt x="7" y="184"/>
                      <a:pt x="8" y="184"/>
                      <a:pt x="8" y="184"/>
                    </a:cubicBezTo>
                    <a:cubicBezTo>
                      <a:pt x="8" y="184"/>
                      <a:pt x="9" y="184"/>
                      <a:pt x="9" y="184"/>
                    </a:cubicBezTo>
                    <a:cubicBezTo>
                      <a:pt x="9" y="183"/>
                      <a:pt x="8" y="183"/>
                      <a:pt x="8" y="183"/>
                    </a:cubicBezTo>
                    <a:moveTo>
                      <a:pt x="9" y="178"/>
                    </a:moveTo>
                    <a:cubicBezTo>
                      <a:pt x="8" y="178"/>
                      <a:pt x="7" y="180"/>
                      <a:pt x="8" y="180"/>
                    </a:cubicBezTo>
                    <a:cubicBezTo>
                      <a:pt x="8" y="180"/>
                      <a:pt x="8" y="180"/>
                      <a:pt x="8" y="180"/>
                    </a:cubicBezTo>
                    <a:cubicBezTo>
                      <a:pt x="9" y="180"/>
                      <a:pt x="10" y="178"/>
                      <a:pt x="9" y="178"/>
                    </a:cubicBezTo>
                    <a:cubicBezTo>
                      <a:pt x="9" y="178"/>
                      <a:pt x="9" y="178"/>
                      <a:pt x="9" y="178"/>
                    </a:cubicBezTo>
                    <a:moveTo>
                      <a:pt x="35" y="171"/>
                    </a:moveTo>
                    <a:cubicBezTo>
                      <a:pt x="35" y="171"/>
                      <a:pt x="34" y="172"/>
                      <a:pt x="34" y="174"/>
                    </a:cubicBezTo>
                    <a:cubicBezTo>
                      <a:pt x="34" y="174"/>
                      <a:pt x="34" y="174"/>
                      <a:pt x="34" y="174"/>
                    </a:cubicBezTo>
                    <a:cubicBezTo>
                      <a:pt x="33" y="175"/>
                      <a:pt x="32" y="179"/>
                      <a:pt x="34" y="179"/>
                    </a:cubicBezTo>
                    <a:cubicBezTo>
                      <a:pt x="34" y="179"/>
                      <a:pt x="34" y="179"/>
                      <a:pt x="35" y="179"/>
                    </a:cubicBezTo>
                    <a:cubicBezTo>
                      <a:pt x="35" y="178"/>
                      <a:pt x="36" y="177"/>
                      <a:pt x="36" y="176"/>
                    </a:cubicBezTo>
                    <a:cubicBezTo>
                      <a:pt x="37" y="176"/>
                      <a:pt x="37" y="176"/>
                      <a:pt x="38" y="176"/>
                    </a:cubicBezTo>
                    <a:cubicBezTo>
                      <a:pt x="38" y="176"/>
                      <a:pt x="38" y="176"/>
                      <a:pt x="38" y="176"/>
                    </a:cubicBezTo>
                    <a:cubicBezTo>
                      <a:pt x="39" y="176"/>
                      <a:pt x="37" y="171"/>
                      <a:pt x="35" y="171"/>
                    </a:cubicBezTo>
                    <a:moveTo>
                      <a:pt x="84" y="144"/>
                    </a:moveTo>
                    <a:cubicBezTo>
                      <a:pt x="84" y="144"/>
                      <a:pt x="84" y="144"/>
                      <a:pt x="84" y="145"/>
                    </a:cubicBezTo>
                    <a:cubicBezTo>
                      <a:pt x="84" y="145"/>
                      <a:pt x="84" y="145"/>
                      <a:pt x="85" y="145"/>
                    </a:cubicBezTo>
                    <a:cubicBezTo>
                      <a:pt x="85" y="145"/>
                      <a:pt x="85" y="145"/>
                      <a:pt x="86" y="145"/>
                    </a:cubicBezTo>
                    <a:cubicBezTo>
                      <a:pt x="86" y="145"/>
                      <a:pt x="85" y="144"/>
                      <a:pt x="84" y="144"/>
                    </a:cubicBezTo>
                    <a:moveTo>
                      <a:pt x="1" y="134"/>
                    </a:moveTo>
                    <a:cubicBezTo>
                      <a:pt x="0" y="135"/>
                      <a:pt x="0" y="135"/>
                      <a:pt x="0" y="135"/>
                    </a:cubicBezTo>
                    <a:cubicBezTo>
                      <a:pt x="0" y="135"/>
                      <a:pt x="0" y="135"/>
                      <a:pt x="1" y="135"/>
                    </a:cubicBezTo>
                    <a:cubicBezTo>
                      <a:pt x="1" y="135"/>
                      <a:pt x="1" y="135"/>
                      <a:pt x="1" y="135"/>
                    </a:cubicBezTo>
                    <a:cubicBezTo>
                      <a:pt x="1" y="134"/>
                      <a:pt x="1" y="134"/>
                      <a:pt x="1" y="134"/>
                    </a:cubicBezTo>
                    <a:moveTo>
                      <a:pt x="138" y="123"/>
                    </a:moveTo>
                    <a:cubicBezTo>
                      <a:pt x="137" y="123"/>
                      <a:pt x="136" y="124"/>
                      <a:pt x="137" y="125"/>
                    </a:cubicBezTo>
                    <a:cubicBezTo>
                      <a:pt x="138" y="124"/>
                      <a:pt x="139" y="125"/>
                      <a:pt x="139" y="123"/>
                    </a:cubicBezTo>
                    <a:cubicBezTo>
                      <a:pt x="139" y="123"/>
                      <a:pt x="138" y="123"/>
                      <a:pt x="138" y="123"/>
                    </a:cubicBezTo>
                    <a:moveTo>
                      <a:pt x="154" y="115"/>
                    </a:moveTo>
                    <a:cubicBezTo>
                      <a:pt x="154" y="115"/>
                      <a:pt x="153" y="115"/>
                      <a:pt x="153" y="115"/>
                    </a:cubicBezTo>
                    <a:cubicBezTo>
                      <a:pt x="153" y="116"/>
                      <a:pt x="154" y="116"/>
                      <a:pt x="154" y="116"/>
                    </a:cubicBezTo>
                    <a:cubicBezTo>
                      <a:pt x="155" y="116"/>
                      <a:pt x="155" y="116"/>
                      <a:pt x="155" y="116"/>
                    </a:cubicBezTo>
                    <a:cubicBezTo>
                      <a:pt x="155" y="115"/>
                      <a:pt x="155" y="115"/>
                      <a:pt x="154" y="115"/>
                    </a:cubicBezTo>
                    <a:moveTo>
                      <a:pt x="50" y="113"/>
                    </a:moveTo>
                    <a:cubicBezTo>
                      <a:pt x="50" y="113"/>
                      <a:pt x="50" y="113"/>
                      <a:pt x="50" y="113"/>
                    </a:cubicBezTo>
                    <a:cubicBezTo>
                      <a:pt x="50" y="114"/>
                      <a:pt x="52" y="115"/>
                      <a:pt x="52" y="115"/>
                    </a:cubicBezTo>
                    <a:cubicBezTo>
                      <a:pt x="53" y="115"/>
                      <a:pt x="53" y="115"/>
                      <a:pt x="53" y="115"/>
                    </a:cubicBezTo>
                    <a:cubicBezTo>
                      <a:pt x="53" y="114"/>
                      <a:pt x="51" y="113"/>
                      <a:pt x="50" y="113"/>
                    </a:cubicBezTo>
                    <a:moveTo>
                      <a:pt x="146" y="113"/>
                    </a:moveTo>
                    <a:cubicBezTo>
                      <a:pt x="146" y="113"/>
                      <a:pt x="146" y="113"/>
                      <a:pt x="146" y="113"/>
                    </a:cubicBezTo>
                    <a:cubicBezTo>
                      <a:pt x="145" y="114"/>
                      <a:pt x="146" y="114"/>
                      <a:pt x="147" y="114"/>
                    </a:cubicBezTo>
                    <a:cubicBezTo>
                      <a:pt x="147" y="114"/>
                      <a:pt x="147" y="114"/>
                      <a:pt x="147" y="113"/>
                    </a:cubicBezTo>
                    <a:cubicBezTo>
                      <a:pt x="148" y="113"/>
                      <a:pt x="147" y="113"/>
                      <a:pt x="146" y="113"/>
                    </a:cubicBezTo>
                    <a:moveTo>
                      <a:pt x="150" y="110"/>
                    </a:moveTo>
                    <a:cubicBezTo>
                      <a:pt x="149" y="110"/>
                      <a:pt x="149" y="110"/>
                      <a:pt x="149" y="111"/>
                    </a:cubicBezTo>
                    <a:cubicBezTo>
                      <a:pt x="149" y="111"/>
                      <a:pt x="150" y="111"/>
                      <a:pt x="150" y="111"/>
                    </a:cubicBezTo>
                    <a:cubicBezTo>
                      <a:pt x="151" y="111"/>
                      <a:pt x="151" y="111"/>
                      <a:pt x="151" y="111"/>
                    </a:cubicBezTo>
                    <a:cubicBezTo>
                      <a:pt x="151" y="111"/>
                      <a:pt x="150" y="110"/>
                      <a:pt x="150" y="110"/>
                    </a:cubicBezTo>
                    <a:moveTo>
                      <a:pt x="165" y="109"/>
                    </a:moveTo>
                    <a:cubicBezTo>
                      <a:pt x="165" y="109"/>
                      <a:pt x="163" y="110"/>
                      <a:pt x="162" y="111"/>
                    </a:cubicBezTo>
                    <a:cubicBezTo>
                      <a:pt x="161" y="112"/>
                      <a:pt x="161" y="113"/>
                      <a:pt x="162" y="113"/>
                    </a:cubicBezTo>
                    <a:cubicBezTo>
                      <a:pt x="162" y="113"/>
                      <a:pt x="163" y="113"/>
                      <a:pt x="164" y="113"/>
                    </a:cubicBezTo>
                    <a:cubicBezTo>
                      <a:pt x="166" y="111"/>
                      <a:pt x="166" y="111"/>
                      <a:pt x="166" y="111"/>
                    </a:cubicBezTo>
                    <a:cubicBezTo>
                      <a:pt x="166" y="110"/>
                      <a:pt x="166" y="109"/>
                      <a:pt x="165" y="109"/>
                    </a:cubicBezTo>
                    <a:moveTo>
                      <a:pt x="184" y="107"/>
                    </a:moveTo>
                    <a:cubicBezTo>
                      <a:pt x="184" y="107"/>
                      <a:pt x="183" y="109"/>
                      <a:pt x="184" y="109"/>
                    </a:cubicBezTo>
                    <a:cubicBezTo>
                      <a:pt x="184" y="109"/>
                      <a:pt x="184" y="109"/>
                      <a:pt x="184" y="109"/>
                    </a:cubicBezTo>
                    <a:cubicBezTo>
                      <a:pt x="184" y="109"/>
                      <a:pt x="185" y="107"/>
                      <a:pt x="184" y="107"/>
                    </a:cubicBezTo>
                    <a:cubicBezTo>
                      <a:pt x="184" y="107"/>
                      <a:pt x="184" y="107"/>
                      <a:pt x="184" y="107"/>
                    </a:cubicBezTo>
                    <a:moveTo>
                      <a:pt x="53" y="107"/>
                    </a:moveTo>
                    <a:cubicBezTo>
                      <a:pt x="51" y="107"/>
                      <a:pt x="50" y="108"/>
                      <a:pt x="50" y="109"/>
                    </a:cubicBezTo>
                    <a:cubicBezTo>
                      <a:pt x="50" y="110"/>
                      <a:pt x="50" y="111"/>
                      <a:pt x="51" y="111"/>
                    </a:cubicBezTo>
                    <a:cubicBezTo>
                      <a:pt x="52" y="111"/>
                      <a:pt x="52" y="111"/>
                      <a:pt x="53" y="111"/>
                    </a:cubicBezTo>
                    <a:cubicBezTo>
                      <a:pt x="54" y="111"/>
                      <a:pt x="54" y="108"/>
                      <a:pt x="54" y="107"/>
                    </a:cubicBezTo>
                    <a:cubicBezTo>
                      <a:pt x="53" y="107"/>
                      <a:pt x="53" y="107"/>
                      <a:pt x="53" y="107"/>
                    </a:cubicBezTo>
                    <a:moveTo>
                      <a:pt x="249" y="75"/>
                    </a:moveTo>
                    <a:cubicBezTo>
                      <a:pt x="249" y="75"/>
                      <a:pt x="249" y="76"/>
                      <a:pt x="248" y="77"/>
                    </a:cubicBezTo>
                    <a:cubicBezTo>
                      <a:pt x="248" y="77"/>
                      <a:pt x="248" y="77"/>
                      <a:pt x="248" y="77"/>
                    </a:cubicBezTo>
                    <a:cubicBezTo>
                      <a:pt x="249" y="77"/>
                      <a:pt x="249" y="77"/>
                      <a:pt x="249" y="77"/>
                    </a:cubicBezTo>
                    <a:cubicBezTo>
                      <a:pt x="250" y="77"/>
                      <a:pt x="250" y="76"/>
                      <a:pt x="251" y="76"/>
                    </a:cubicBezTo>
                    <a:cubicBezTo>
                      <a:pt x="250" y="76"/>
                      <a:pt x="250" y="75"/>
                      <a:pt x="249" y="75"/>
                    </a:cubicBezTo>
                    <a:moveTo>
                      <a:pt x="253" y="66"/>
                    </a:moveTo>
                    <a:cubicBezTo>
                      <a:pt x="252" y="67"/>
                      <a:pt x="252" y="67"/>
                      <a:pt x="252" y="67"/>
                    </a:cubicBezTo>
                    <a:cubicBezTo>
                      <a:pt x="250" y="67"/>
                      <a:pt x="250" y="67"/>
                      <a:pt x="250" y="67"/>
                    </a:cubicBezTo>
                    <a:cubicBezTo>
                      <a:pt x="250" y="70"/>
                      <a:pt x="251" y="70"/>
                      <a:pt x="252" y="70"/>
                    </a:cubicBezTo>
                    <a:cubicBezTo>
                      <a:pt x="254" y="70"/>
                      <a:pt x="258" y="66"/>
                      <a:pt x="253" y="66"/>
                    </a:cubicBezTo>
                    <a:moveTo>
                      <a:pt x="268" y="64"/>
                    </a:moveTo>
                    <a:cubicBezTo>
                      <a:pt x="268" y="64"/>
                      <a:pt x="268" y="65"/>
                      <a:pt x="268" y="65"/>
                    </a:cubicBezTo>
                    <a:cubicBezTo>
                      <a:pt x="266" y="66"/>
                      <a:pt x="266" y="66"/>
                      <a:pt x="266" y="66"/>
                    </a:cubicBezTo>
                    <a:cubicBezTo>
                      <a:pt x="266" y="67"/>
                      <a:pt x="266" y="67"/>
                      <a:pt x="267" y="67"/>
                    </a:cubicBezTo>
                    <a:cubicBezTo>
                      <a:pt x="267" y="67"/>
                      <a:pt x="268" y="67"/>
                      <a:pt x="268" y="66"/>
                    </a:cubicBezTo>
                    <a:cubicBezTo>
                      <a:pt x="269" y="66"/>
                      <a:pt x="269" y="64"/>
                      <a:pt x="268" y="64"/>
                    </a:cubicBezTo>
                    <a:moveTo>
                      <a:pt x="276" y="54"/>
                    </a:moveTo>
                    <a:cubicBezTo>
                      <a:pt x="276" y="54"/>
                      <a:pt x="275" y="55"/>
                      <a:pt x="276" y="55"/>
                    </a:cubicBezTo>
                    <a:cubicBezTo>
                      <a:pt x="276" y="55"/>
                      <a:pt x="276" y="55"/>
                      <a:pt x="276" y="55"/>
                    </a:cubicBezTo>
                    <a:cubicBezTo>
                      <a:pt x="276" y="55"/>
                      <a:pt x="277" y="54"/>
                      <a:pt x="276" y="54"/>
                    </a:cubicBezTo>
                    <a:cubicBezTo>
                      <a:pt x="276" y="54"/>
                      <a:pt x="276" y="54"/>
                      <a:pt x="276" y="54"/>
                    </a:cubicBezTo>
                    <a:moveTo>
                      <a:pt x="308" y="17"/>
                    </a:moveTo>
                    <a:cubicBezTo>
                      <a:pt x="308" y="17"/>
                      <a:pt x="307" y="17"/>
                      <a:pt x="307" y="17"/>
                    </a:cubicBezTo>
                    <a:cubicBezTo>
                      <a:pt x="307" y="18"/>
                      <a:pt x="308" y="18"/>
                      <a:pt x="308" y="18"/>
                    </a:cubicBezTo>
                    <a:cubicBezTo>
                      <a:pt x="309" y="18"/>
                      <a:pt x="309" y="18"/>
                      <a:pt x="309" y="17"/>
                    </a:cubicBezTo>
                    <a:cubicBezTo>
                      <a:pt x="309" y="17"/>
                      <a:pt x="308" y="17"/>
                      <a:pt x="308" y="17"/>
                    </a:cubicBezTo>
                    <a:moveTo>
                      <a:pt x="254" y="11"/>
                    </a:moveTo>
                    <a:cubicBezTo>
                      <a:pt x="253" y="11"/>
                      <a:pt x="253" y="11"/>
                      <a:pt x="253" y="11"/>
                    </a:cubicBezTo>
                    <a:cubicBezTo>
                      <a:pt x="253" y="11"/>
                      <a:pt x="254" y="12"/>
                      <a:pt x="254" y="12"/>
                    </a:cubicBezTo>
                    <a:cubicBezTo>
                      <a:pt x="254" y="12"/>
                      <a:pt x="255" y="12"/>
                      <a:pt x="255" y="11"/>
                    </a:cubicBezTo>
                    <a:cubicBezTo>
                      <a:pt x="255" y="11"/>
                      <a:pt x="254" y="11"/>
                      <a:pt x="254" y="11"/>
                    </a:cubicBezTo>
                    <a:moveTo>
                      <a:pt x="305" y="10"/>
                    </a:moveTo>
                    <a:cubicBezTo>
                      <a:pt x="304" y="10"/>
                      <a:pt x="304" y="11"/>
                      <a:pt x="304" y="12"/>
                    </a:cubicBezTo>
                    <a:cubicBezTo>
                      <a:pt x="305" y="13"/>
                      <a:pt x="306" y="14"/>
                      <a:pt x="307" y="14"/>
                    </a:cubicBezTo>
                    <a:cubicBezTo>
                      <a:pt x="307" y="14"/>
                      <a:pt x="308" y="14"/>
                      <a:pt x="308" y="14"/>
                    </a:cubicBezTo>
                    <a:cubicBezTo>
                      <a:pt x="308" y="14"/>
                      <a:pt x="308" y="14"/>
                      <a:pt x="308" y="14"/>
                    </a:cubicBezTo>
                    <a:cubicBezTo>
                      <a:pt x="308" y="13"/>
                      <a:pt x="308" y="12"/>
                      <a:pt x="307" y="11"/>
                    </a:cubicBezTo>
                    <a:cubicBezTo>
                      <a:pt x="307" y="11"/>
                      <a:pt x="306" y="10"/>
                      <a:pt x="306" y="10"/>
                    </a:cubicBezTo>
                    <a:cubicBezTo>
                      <a:pt x="306" y="10"/>
                      <a:pt x="306" y="10"/>
                      <a:pt x="305" y="10"/>
                    </a:cubicBezTo>
                    <a:moveTo>
                      <a:pt x="245" y="10"/>
                    </a:moveTo>
                    <a:cubicBezTo>
                      <a:pt x="244" y="10"/>
                      <a:pt x="243" y="12"/>
                      <a:pt x="245" y="12"/>
                    </a:cubicBezTo>
                    <a:cubicBezTo>
                      <a:pt x="245" y="12"/>
                      <a:pt x="245" y="12"/>
                      <a:pt x="245" y="12"/>
                    </a:cubicBezTo>
                    <a:cubicBezTo>
                      <a:pt x="246" y="12"/>
                      <a:pt x="247" y="10"/>
                      <a:pt x="245" y="10"/>
                    </a:cubicBezTo>
                    <a:cubicBezTo>
                      <a:pt x="245" y="10"/>
                      <a:pt x="245" y="10"/>
                      <a:pt x="245" y="10"/>
                    </a:cubicBezTo>
                    <a:moveTo>
                      <a:pt x="257" y="0"/>
                    </a:moveTo>
                    <a:cubicBezTo>
                      <a:pt x="256" y="0"/>
                      <a:pt x="255" y="0"/>
                      <a:pt x="255" y="1"/>
                    </a:cubicBezTo>
                    <a:cubicBezTo>
                      <a:pt x="254" y="1"/>
                      <a:pt x="254" y="1"/>
                      <a:pt x="254" y="1"/>
                    </a:cubicBezTo>
                    <a:cubicBezTo>
                      <a:pt x="254" y="1"/>
                      <a:pt x="254" y="1"/>
                      <a:pt x="254" y="1"/>
                    </a:cubicBezTo>
                    <a:cubicBezTo>
                      <a:pt x="254" y="2"/>
                      <a:pt x="254" y="3"/>
                      <a:pt x="255" y="3"/>
                    </a:cubicBezTo>
                    <a:cubicBezTo>
                      <a:pt x="256" y="3"/>
                      <a:pt x="258" y="1"/>
                      <a:pt x="257" y="0"/>
                    </a:cubicBezTo>
                  </a:path>
                </a:pathLst>
              </a:custGeom>
              <a:solidFill>
                <a:srgbClr val="66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楷体_GB2312" panose="02010609030101010101" charset="-122"/>
                  <a:cs typeface="+mn-cs"/>
                </a:endParaRPr>
              </a:p>
            </p:txBody>
          </p:sp>
        </p:grpSp>
      </p:grpSp>
      <p:sp>
        <p:nvSpPr>
          <p:cNvPr id="2" name="文本框 1"/>
          <p:cNvSpPr txBox="1"/>
          <p:nvPr/>
        </p:nvSpPr>
        <p:spPr>
          <a:xfrm>
            <a:off x="3563888" y="1491630"/>
            <a:ext cx="4752528" cy="2677656"/>
          </a:xfrm>
          <a:prstGeom prst="rect">
            <a:avLst/>
          </a:prstGeom>
          <a:noFill/>
          <a:ln w="9525">
            <a:noFill/>
          </a:ln>
        </p:spPr>
        <p:txBody>
          <a:bodyPr wrap="square" anchor="t">
            <a:spAutoFit/>
          </a:bodyPr>
          <a:lstStyle/>
          <a:p>
            <a:r>
              <a:rPr lang="en-US" altLang="zh-CN" sz="2400" b="1" dirty="0" smtClean="0">
                <a:latin typeface="楷体" panose="02010609060101010101" pitchFamily="49" charset="-122"/>
                <a:ea typeface="楷体" panose="02010609060101010101" pitchFamily="49" charset="-122"/>
                <a:cs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cs typeface="楷体" panose="02010609060101010101" pitchFamily="49" charset="-122"/>
              </a:rPr>
              <a:t>茅盾</a:t>
            </a:r>
            <a:r>
              <a:rPr lang="zh-CN" altLang="en-US" sz="2400" dirty="0" smtClean="0">
                <a:latin typeface="楷体" panose="02010609060101010101" pitchFamily="49" charset="-122"/>
                <a:ea typeface="楷体" panose="02010609060101010101" pitchFamily="49" charset="-122"/>
                <a:cs typeface="楷体" panose="02010609060101010101" pitchFamily="49" charset="-122"/>
              </a:rPr>
              <a:t>（</a:t>
            </a:r>
            <a:r>
              <a:rPr lang="en-US" altLang="zh-CN" sz="2400" dirty="0" smtClean="0">
                <a:latin typeface="楷体" panose="02010609060101010101" pitchFamily="49" charset="-122"/>
                <a:ea typeface="楷体" panose="02010609060101010101" pitchFamily="49" charset="-122"/>
                <a:cs typeface="楷体" panose="02010609060101010101" pitchFamily="49" charset="-122"/>
              </a:rPr>
              <a:t>1896</a:t>
            </a:r>
            <a:r>
              <a:rPr lang="zh-CN" altLang="en-US" sz="2400" dirty="0" smtClean="0">
                <a:latin typeface="楷体" panose="02010609060101010101" pitchFamily="49" charset="-122"/>
                <a:ea typeface="楷体" panose="02010609060101010101" pitchFamily="49" charset="-122"/>
                <a:cs typeface="楷体" panose="02010609060101010101" pitchFamily="49" charset="-122"/>
              </a:rPr>
              <a:t>年</a:t>
            </a:r>
            <a:r>
              <a:rPr lang="en-US" altLang="zh-CN" sz="2400" dirty="0" smtClean="0">
                <a:latin typeface="楷体" panose="02010609060101010101" pitchFamily="49" charset="-122"/>
                <a:ea typeface="楷体" panose="02010609060101010101" pitchFamily="49" charset="-122"/>
                <a:cs typeface="楷体" panose="02010609060101010101" pitchFamily="49" charset="-122"/>
              </a:rPr>
              <a:t>7</a:t>
            </a:r>
            <a:r>
              <a:rPr lang="zh-CN" altLang="en-US" sz="2400" dirty="0" smtClean="0">
                <a:latin typeface="楷体" panose="02010609060101010101" pitchFamily="49" charset="-122"/>
                <a:ea typeface="楷体" panose="02010609060101010101" pitchFamily="49" charset="-122"/>
                <a:cs typeface="楷体" panose="02010609060101010101" pitchFamily="49" charset="-122"/>
              </a:rPr>
              <a:t>月</a:t>
            </a:r>
            <a:r>
              <a:rPr lang="en-US" altLang="zh-CN" sz="2400" dirty="0" smtClean="0">
                <a:latin typeface="楷体" panose="02010609060101010101" pitchFamily="49" charset="-122"/>
                <a:ea typeface="楷体" panose="02010609060101010101" pitchFamily="49" charset="-122"/>
                <a:cs typeface="楷体" panose="02010609060101010101" pitchFamily="49" charset="-122"/>
              </a:rPr>
              <a:t>4</a:t>
            </a:r>
            <a:r>
              <a:rPr lang="zh-CN" altLang="en-US" sz="2400" dirty="0" smtClean="0">
                <a:latin typeface="楷体" panose="02010609060101010101" pitchFamily="49" charset="-122"/>
                <a:ea typeface="楷体" panose="02010609060101010101" pitchFamily="49" charset="-122"/>
                <a:cs typeface="楷体" panose="02010609060101010101" pitchFamily="49" charset="-122"/>
              </a:rPr>
              <a:t>日</a:t>
            </a:r>
            <a:r>
              <a:rPr lang="en-US" altLang="zh-CN" sz="2400" dirty="0" smtClean="0">
                <a:latin typeface="楷体" panose="02010609060101010101" pitchFamily="49" charset="-122"/>
                <a:ea typeface="楷体" panose="02010609060101010101" pitchFamily="49" charset="-122"/>
                <a:cs typeface="楷体" panose="02010609060101010101" pitchFamily="49" charset="-122"/>
              </a:rPr>
              <a:t>—1981</a:t>
            </a:r>
            <a:r>
              <a:rPr lang="zh-CN" altLang="en-US" sz="2400" dirty="0" smtClean="0">
                <a:latin typeface="楷体" panose="02010609060101010101" pitchFamily="49" charset="-122"/>
                <a:ea typeface="楷体" panose="02010609060101010101" pitchFamily="49" charset="-122"/>
                <a:cs typeface="楷体" panose="02010609060101010101" pitchFamily="49" charset="-122"/>
              </a:rPr>
              <a:t>年</a:t>
            </a:r>
            <a:r>
              <a:rPr lang="en-US" altLang="zh-CN" sz="2400" dirty="0" smtClean="0">
                <a:latin typeface="楷体" panose="02010609060101010101" pitchFamily="49" charset="-122"/>
                <a:ea typeface="楷体" panose="02010609060101010101" pitchFamily="49" charset="-122"/>
                <a:cs typeface="楷体" panose="02010609060101010101" pitchFamily="49" charset="-122"/>
              </a:rPr>
              <a:t>3</a:t>
            </a:r>
            <a:r>
              <a:rPr lang="zh-CN" altLang="en-US" sz="2400" dirty="0" smtClean="0">
                <a:latin typeface="楷体" panose="02010609060101010101" pitchFamily="49" charset="-122"/>
                <a:ea typeface="楷体" panose="02010609060101010101" pitchFamily="49" charset="-122"/>
                <a:cs typeface="楷体" panose="02010609060101010101" pitchFamily="49" charset="-122"/>
              </a:rPr>
              <a:t>月</a:t>
            </a:r>
            <a:r>
              <a:rPr lang="en-US" altLang="zh-CN" sz="2400" dirty="0" smtClean="0">
                <a:latin typeface="楷体" panose="02010609060101010101" pitchFamily="49" charset="-122"/>
                <a:ea typeface="楷体" panose="02010609060101010101" pitchFamily="49" charset="-122"/>
                <a:cs typeface="楷体" panose="02010609060101010101" pitchFamily="49" charset="-122"/>
              </a:rPr>
              <a:t>27</a:t>
            </a:r>
            <a:r>
              <a:rPr lang="zh-CN" altLang="en-US" sz="2400" dirty="0" smtClean="0">
                <a:latin typeface="楷体" panose="02010609060101010101" pitchFamily="49" charset="-122"/>
                <a:ea typeface="楷体" panose="02010609060101010101" pitchFamily="49" charset="-122"/>
                <a:cs typeface="楷体" panose="02010609060101010101" pitchFamily="49" charset="-122"/>
              </a:rPr>
              <a:t>日），原名沈德鸿，笔名茅盾、郎损、玄珠、方璧、止敬、蒲牢、微明、沈仲方、沈明甫等，字雁冰，浙江省嘉兴市桐乡市人。中国现代著名作家、文学评论家、文化活动家以及社会活动家。</a:t>
            </a:r>
            <a:endParaRPr lang="zh-CN" altLang="en-US" sz="2400" dirty="0" smtClean="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椭圆 3"/>
          <p:cNvSpPr/>
          <p:nvPr/>
        </p:nvSpPr>
        <p:spPr>
          <a:xfrm>
            <a:off x="370312" y="682625"/>
            <a:ext cx="458046" cy="458046"/>
          </a:xfrm>
          <a:prstGeom prst="ellipse">
            <a:avLst/>
          </a:prstGeom>
          <a:solidFill>
            <a:schemeClr val="accent4"/>
          </a:solidFill>
          <a:ln>
            <a:solidFill>
              <a:schemeClr val="accent4"/>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endParaRPr lang="zh-CN" altLang="en-US">
              <a:ln>
                <a:solidFill>
                  <a:schemeClr val="accent4">
                    <a:lumMod val="60000"/>
                    <a:lumOff val="40000"/>
                  </a:schemeClr>
                </a:solidFill>
              </a:ln>
              <a:solidFill>
                <a:schemeClr val="accent4"/>
              </a:solidFill>
              <a:effectLst/>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nvSpPr>
        <p:spPr>
          <a:xfrm>
            <a:off x="538587" y="679817"/>
            <a:ext cx="463307" cy="463307"/>
          </a:xfrm>
          <a:prstGeom prst="ellipse">
            <a:avLst/>
          </a:prstGeom>
          <a:solidFill>
            <a:schemeClr val="bg1">
              <a:lumMod val="95000"/>
            </a:schemeClr>
          </a:soli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p:txBody>
      </p:sp>
      <p:pic>
        <p:nvPicPr>
          <p:cNvPr id="37890" name="Picture 2" descr="https://gss2.bdstatic.com/9fo3dSag_xI4khGkpoWK1HF6hhy/baike/c0%3Dbaike92%2C5%2C5%2C92%2C30/sign=8b014e77dc54564ef168ec6bd2b7f7e7/a8773912b31bb0513a4cc14c377adab44aede06e.jpg"/>
          <p:cNvPicPr>
            <a:picLocks noChangeAspect="1" noChangeArrowheads="1"/>
          </p:cNvPicPr>
          <p:nvPr/>
        </p:nvPicPr>
        <p:blipFill>
          <a:blip r:embed="rId3" cstate="print">
            <a:lum contrast="40000"/>
          </a:blip>
          <a:srcRect r="1721" b="11593"/>
          <a:stretch>
            <a:fillRect/>
          </a:stretch>
        </p:blipFill>
        <p:spPr bwMode="auto">
          <a:xfrm>
            <a:off x="1475656" y="1563638"/>
            <a:ext cx="2160240" cy="259228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nodeType="clickEffect">
                                  <p:stCondLst>
                                    <p:cond delay="0"/>
                                  </p:stCondLst>
                                  <p:childTnLst>
                                    <p:set>
                                      <p:cBhvr>
                                        <p:cTn id="11" dur="1" fill="hold">
                                          <p:stCondLst>
                                            <p:cond delay="0"/>
                                          </p:stCondLst>
                                        </p:cTn>
                                        <p:tgtEl>
                                          <p:spTgt spid="37890"/>
                                        </p:tgtEl>
                                        <p:attrNameLst>
                                          <p:attrName>style.visibility</p:attrName>
                                        </p:attrNameLst>
                                      </p:cBhvr>
                                      <p:to>
                                        <p:strVal val="visible"/>
                                      </p:to>
                                    </p:set>
                                    <p:anim calcmode="lin" valueType="num">
                                      <p:cBhvr>
                                        <p:cTn id="12" dur="1000" fill="hold"/>
                                        <p:tgtEl>
                                          <p:spTgt spid="37890"/>
                                        </p:tgtEl>
                                        <p:attrNameLst>
                                          <p:attrName>ppt_x</p:attrName>
                                        </p:attrNameLst>
                                      </p:cBhvr>
                                      <p:tavLst>
                                        <p:tav tm="0">
                                          <p:val>
                                            <p:strVal val="#ppt_x-.2"/>
                                          </p:val>
                                        </p:tav>
                                        <p:tav tm="100000">
                                          <p:val>
                                            <p:strVal val="#ppt_x"/>
                                          </p:val>
                                        </p:tav>
                                      </p:tavLst>
                                    </p:anim>
                                    <p:anim calcmode="lin" valueType="num">
                                      <p:cBhvr>
                                        <p:cTn id="13" dur="1000" fill="hold"/>
                                        <p:tgtEl>
                                          <p:spTgt spid="37890"/>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6626" name="内容占位符 2"/>
          <p:cNvSpPr txBox="1"/>
          <p:nvPr/>
        </p:nvSpPr>
        <p:spPr>
          <a:xfrm>
            <a:off x="467544" y="699542"/>
            <a:ext cx="8176422" cy="2016224"/>
          </a:xfrm>
          <a:prstGeom prst="rect">
            <a:avLst/>
          </a:prstGeom>
          <a:noFill/>
          <a:ln w="9525">
            <a:noFill/>
          </a:ln>
        </p:spPr>
        <p:txBody>
          <a:bodyPr/>
          <a:lstStyle/>
          <a:p>
            <a:pPr>
              <a:spcBef>
                <a:spcPts val="0"/>
              </a:spcBef>
            </a:pPr>
            <a:r>
              <a:rPr lang="en-US" altLang="zh-CN" sz="2400" b="1" dirty="0" smtClean="0">
                <a:latin typeface="楷体" pitchFamily="49" charset="-122"/>
                <a:ea typeface="楷体" pitchFamily="49" charset="-122"/>
              </a:rPr>
              <a:t>    3.</a:t>
            </a:r>
            <a:r>
              <a:rPr lang="zh-CN" altLang="en-US" sz="2400" b="1" dirty="0" smtClean="0">
                <a:latin typeface="楷体" pitchFamily="49" charset="-122"/>
                <a:ea typeface="楷体" pitchFamily="49" charset="-122"/>
              </a:rPr>
              <a:t>读下面的句子，再用画横线的词语造句。</a:t>
            </a:r>
            <a:endParaRPr lang="en-US" altLang="zh-CN" sz="2400" b="1" dirty="0" smtClean="0">
              <a:latin typeface="楷体" pitchFamily="49" charset="-122"/>
              <a:ea typeface="楷体" pitchFamily="49" charset="-122"/>
            </a:endParaRPr>
          </a:p>
          <a:p>
            <a:pPr>
              <a:spcBef>
                <a:spcPts val="0"/>
              </a:spcBef>
            </a:pPr>
            <a:r>
              <a:rPr lang="zh-CN" altLang="en-US" sz="2400" b="1" dirty="0" smtClean="0">
                <a:latin typeface="楷体" pitchFamily="49" charset="-122"/>
                <a:ea typeface="楷体" pitchFamily="49" charset="-122"/>
              </a:rPr>
              <a:t>    灰色的蝙蝠，也许是会唱歌的夜莺，也许是恶霸似的猫头鹰总之，美丽而神奇的夜的世界的一切，立刻会在你的想象中展开。</a:t>
            </a:r>
            <a:endParaRPr lang="en-US" altLang="zh-CN" sz="2400" b="1" dirty="0" smtClean="0">
              <a:latin typeface="楷体" pitchFamily="49" charset="-122"/>
              <a:ea typeface="楷体" pitchFamily="49" charset="-122"/>
            </a:endParaRPr>
          </a:p>
          <a:p>
            <a:pPr>
              <a:spcBef>
                <a:spcPts val="0"/>
              </a:spcBef>
            </a:pPr>
            <a:r>
              <a:rPr lang="en-US" altLang="zh-CN" sz="2400" b="1" dirty="0" smtClean="0">
                <a:latin typeface="楷体" pitchFamily="49" charset="-122"/>
                <a:ea typeface="楷体" pitchFamily="49" charset="-122"/>
              </a:rPr>
              <a:t>    </a:t>
            </a:r>
            <a:r>
              <a:rPr lang="zh-CN" altLang="en-US" sz="2400" b="1" dirty="0" smtClean="0">
                <a:latin typeface="楷体" pitchFamily="49" charset="-122"/>
                <a:ea typeface="楷体" pitchFamily="49" charset="-122"/>
              </a:rPr>
              <a:t>也许</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也许</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也许</a:t>
            </a:r>
            <a:r>
              <a:rPr lang="en-US" altLang="zh-CN" sz="2400" b="1" dirty="0" smtClean="0">
                <a:latin typeface="楷体" pitchFamily="49" charset="-122"/>
                <a:ea typeface="楷体" pitchFamily="49" charset="-122"/>
              </a:rPr>
              <a:t>……</a:t>
            </a:r>
          </a:p>
          <a:p>
            <a:pPr>
              <a:spcBef>
                <a:spcPts val="0"/>
              </a:spcBef>
            </a:pPr>
            <a:endParaRPr lang="en-US" altLang="zh-CN" sz="2400" b="1" dirty="0" smtClean="0">
              <a:latin typeface="楷体" pitchFamily="49" charset="-122"/>
              <a:ea typeface="楷体" pitchFamily="49" charset="-122"/>
            </a:endParaRPr>
          </a:p>
        </p:txBody>
      </p:sp>
      <p:sp>
        <p:nvSpPr>
          <p:cNvPr id="6" name="矩形 5"/>
          <p:cNvSpPr/>
          <p:nvPr/>
        </p:nvSpPr>
        <p:spPr>
          <a:xfrm>
            <a:off x="467544" y="2715766"/>
            <a:ext cx="7704856" cy="1569660"/>
          </a:xfrm>
          <a:prstGeom prst="rect">
            <a:avLst/>
          </a:prstGeom>
        </p:spPr>
        <p:txBody>
          <a:bodyPr wrap="square">
            <a:spAutoFit/>
          </a:bodyPr>
          <a:lstStyle/>
          <a:p>
            <a:r>
              <a:rPr lang="zh-CN" altLang="en-US" sz="2400" dirty="0" smtClean="0">
                <a:solidFill>
                  <a:srgbClr val="FF0000"/>
                </a:solidFill>
                <a:latin typeface="楷体" pitchFamily="49" charset="-122"/>
                <a:ea typeface="楷体" pitchFamily="49" charset="-122"/>
              </a:rPr>
              <a:t>    我不知道我为什么那么喜欢音乐。也许是因为可以放松心情，也许是因为旋律悦耳动听，也许是因为小时侯就耳濡目染、形成的爱好吧</a:t>
            </a:r>
            <a:r>
              <a:rPr lang="en-US" altLang="zh-CN" sz="2400" dirty="0" smtClean="0">
                <a:solidFill>
                  <a:srgbClr val="FF0000"/>
                </a:solidFill>
                <a:latin typeface="楷体" pitchFamily="49" charset="-122"/>
                <a:ea typeface="楷体" pitchFamily="49" charset="-122"/>
              </a:rPr>
              <a:t>……</a:t>
            </a:r>
            <a:r>
              <a:rPr lang="zh-CN" altLang="en-US" sz="2400" dirty="0" smtClean="0">
                <a:solidFill>
                  <a:srgbClr val="FF0000"/>
                </a:solidFill>
                <a:latin typeface="楷体" pitchFamily="49" charset="-122"/>
                <a:ea typeface="楷体" pitchFamily="49" charset="-122"/>
              </a:rPr>
              <a:t>都无从知道。总而言之：我就像活泼的音符一样快乐。</a:t>
            </a:r>
            <a:endParaRPr lang="zh-CN" altLang="en-US" sz="2400" dirty="0">
              <a:solidFill>
                <a:srgbClr val="FF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wipe(down)">
                                      <p:cBhvr>
                                        <p:cTn id="7" dur="500"/>
                                        <p:tgtEl>
                                          <p:spTgt spid="26626"/>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8678" name="TextBox 2"/>
          <p:cNvSpPr txBox="1"/>
          <p:nvPr/>
        </p:nvSpPr>
        <p:spPr>
          <a:xfrm>
            <a:off x="683568" y="1347614"/>
            <a:ext cx="8175852" cy="652486"/>
          </a:xfrm>
          <a:prstGeom prst="rect">
            <a:avLst/>
          </a:prstGeom>
          <a:noFill/>
          <a:ln w="9525">
            <a:noFill/>
          </a:ln>
        </p:spPr>
        <p:txBody>
          <a:bodyPr wrap="square">
            <a:spAutoFit/>
          </a:bodyPr>
          <a:lstStyle/>
          <a:p>
            <a:pPr marL="457200" indent="-457200">
              <a:lnSpc>
                <a:spcPct val="130000"/>
              </a:lnSpc>
              <a:buFont typeface="Wingdings" panose="05000000000000000000" pitchFamily="2" charset="2"/>
              <a:buChar char="l"/>
            </a:pPr>
            <a:r>
              <a:rPr lang="zh-CN" altLang="en-US" sz="2800" b="1" dirty="0" smtClean="0">
                <a:latin typeface="楷体" pitchFamily="49" charset="-122"/>
                <a:ea typeface="楷体" pitchFamily="49" charset="-122"/>
              </a:rPr>
              <a:t>默读课文。说说天窗在哪儿，为什么要开天窗。</a:t>
            </a:r>
            <a:endParaRPr lang="zh-CN" altLang="en-US" sz="2800" b="1" dirty="0">
              <a:latin typeface="楷体" pitchFamily="49" charset="-122"/>
              <a:ea typeface="楷体" pitchFamily="49" charset="-122"/>
            </a:endParaRPr>
          </a:p>
        </p:txBody>
      </p:sp>
      <p:sp>
        <p:nvSpPr>
          <p:cNvPr id="5" name="TextBox 4"/>
          <p:cNvSpPr txBox="1"/>
          <p:nvPr/>
        </p:nvSpPr>
        <p:spPr>
          <a:xfrm>
            <a:off x="395536" y="2067694"/>
            <a:ext cx="8036560" cy="1082732"/>
          </a:xfrm>
          <a:prstGeom prst="rect">
            <a:avLst/>
          </a:prstGeom>
          <a:noFill/>
          <a:ln w="9525">
            <a:noFill/>
          </a:ln>
        </p:spPr>
        <p:txBody>
          <a:bodyPr wrap="square">
            <a:spAutoFit/>
          </a:bodyPr>
          <a:lstStyle/>
          <a:p>
            <a:pPr eaLnBrk="1" hangingPunct="1">
              <a:lnSpc>
                <a:spcPct val="114000"/>
              </a:lnSpc>
            </a:pPr>
            <a:r>
              <a:rPr lang="zh-CN" altLang="en-US" sz="3200" b="1" dirty="0">
                <a:solidFill>
                  <a:srgbClr val="0000FF"/>
                </a:solidFill>
                <a:latin typeface="楷体" pitchFamily="49" charset="-122"/>
                <a:ea typeface="楷体" pitchFamily="49" charset="-122"/>
              </a:rPr>
              <a:t>   </a:t>
            </a:r>
            <a:r>
              <a:rPr lang="zh-CN" altLang="en-US" sz="2800" b="1" dirty="0" smtClean="0">
                <a:solidFill>
                  <a:srgbClr val="FF0000"/>
                </a:solidFill>
                <a:latin typeface="楷体" pitchFamily="49" charset="-122"/>
                <a:ea typeface="楷体" pitchFamily="49" charset="-122"/>
              </a:rPr>
              <a:t>参考答案：</a:t>
            </a:r>
            <a:r>
              <a:rPr lang="zh-CN" altLang="en-US" sz="2800" b="1" dirty="0" smtClean="0">
                <a:latin typeface="楷体" pitchFamily="49" charset="-122"/>
                <a:ea typeface="楷体" pitchFamily="49" charset="-122"/>
              </a:rPr>
              <a:t>在屋顶开一个小方洞，装一块玻璃，就是</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天窗</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。开天窗是为了采光。</a:t>
            </a:r>
            <a:endParaRPr lang="zh-CN" altLang="en-US" sz="2800" b="1" dirty="0">
              <a:latin typeface="楷体" pitchFamily="49" charset="-122"/>
              <a:ea typeface="楷体" pitchFamily="49" charset="-122"/>
            </a:endParaRPr>
          </a:p>
        </p:txBody>
      </p:sp>
      <p:sp>
        <p:nvSpPr>
          <p:cNvPr id="4" name="文本框 3"/>
          <p:cNvSpPr txBox="1"/>
          <p:nvPr/>
        </p:nvSpPr>
        <p:spPr>
          <a:xfrm>
            <a:off x="1031875" y="564991"/>
            <a:ext cx="3855720" cy="645160"/>
          </a:xfrm>
          <a:prstGeom prst="rect">
            <a:avLst/>
          </a:prstGeom>
          <a:noFill/>
        </p:spPr>
        <p:txBody>
          <a:bodyPr wrap="none" rtlCol="0">
            <a:spAutoFit/>
          </a:bodyPr>
          <a:lstStyle/>
          <a:p>
            <a:r>
              <a:rPr lang="zh-CN" altLang="en-US" sz="3600" b="1" u="dbl" dirty="0" smtClean="0">
                <a:solidFill>
                  <a:schemeClr val="accent6"/>
                </a:solidFill>
                <a:uFillTx/>
                <a:latin typeface="楷体" pitchFamily="49" charset="-122"/>
                <a:ea typeface="楷体" pitchFamily="49" charset="-122"/>
              </a:rPr>
              <a:t>课后习题参考答案</a:t>
            </a:r>
          </a:p>
        </p:txBody>
      </p:sp>
      <p:sp>
        <p:nvSpPr>
          <p:cNvPr id="2" name="椭圆 1"/>
          <p:cNvSpPr/>
          <p:nvPr/>
        </p:nvSpPr>
        <p:spPr>
          <a:xfrm>
            <a:off x="370312" y="682625"/>
            <a:ext cx="458046" cy="458046"/>
          </a:xfrm>
          <a:prstGeom prst="ellipse">
            <a:avLst/>
          </a:prstGeom>
          <a:solidFill>
            <a:schemeClr val="accent4"/>
          </a:solidFill>
          <a:ln>
            <a:solidFill>
              <a:schemeClr val="accent4"/>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endParaRPr lang="zh-CN" altLang="en-US">
              <a:ln>
                <a:solidFill>
                  <a:schemeClr val="accent4">
                    <a:lumMod val="60000"/>
                    <a:lumOff val="40000"/>
                  </a:schemeClr>
                </a:solidFill>
              </a:ln>
              <a:solidFill>
                <a:schemeClr val="accent4"/>
              </a:solidFill>
              <a:effectLst/>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nvSpPr>
        <p:spPr>
          <a:xfrm>
            <a:off x="538587" y="679817"/>
            <a:ext cx="463307" cy="463307"/>
          </a:xfrm>
          <a:prstGeom prst="ellipse">
            <a:avLst/>
          </a:prstGeom>
          <a:solidFill>
            <a:schemeClr val="bg1">
              <a:lumMod val="95000"/>
            </a:schemeClr>
          </a:soli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678"/>
                                        </p:tgtEl>
                                        <p:attrNameLst>
                                          <p:attrName>style.visibility</p:attrName>
                                        </p:attrNameLst>
                                      </p:cBhvr>
                                      <p:to>
                                        <p:strVal val="visible"/>
                                      </p:to>
                                    </p:set>
                                    <p:animEffect transition="in" filter="fade">
                                      <p:cBhvr>
                                        <p:cTn id="7" dur="1000"/>
                                        <p:tgtEl>
                                          <p:spTgt spid="28678"/>
                                        </p:tgtEl>
                                      </p:cBhvr>
                                    </p:animEffect>
                                    <p:anim calcmode="lin" valueType="num">
                                      <p:cBhvr>
                                        <p:cTn id="8" dur="1000" fill="hold"/>
                                        <p:tgtEl>
                                          <p:spTgt spid="28678"/>
                                        </p:tgtEl>
                                        <p:attrNameLst>
                                          <p:attrName>ppt_x</p:attrName>
                                        </p:attrNameLst>
                                      </p:cBhvr>
                                      <p:tavLst>
                                        <p:tav tm="0">
                                          <p:val>
                                            <p:strVal val="#ppt_x"/>
                                          </p:val>
                                        </p:tav>
                                        <p:tav tm="100000">
                                          <p:val>
                                            <p:strVal val="#ppt_x"/>
                                          </p:val>
                                        </p:tav>
                                      </p:tavLst>
                                    </p:anim>
                                    <p:anim calcmode="lin" valueType="num">
                                      <p:cBhvr>
                                        <p:cTn id="9" dur="1000" fill="hold"/>
                                        <p:tgtEl>
                                          <p:spTgt spid="2867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4" name="TextBox 2"/>
          <p:cNvSpPr txBox="1"/>
          <p:nvPr/>
        </p:nvSpPr>
        <p:spPr>
          <a:xfrm>
            <a:off x="395536" y="699542"/>
            <a:ext cx="8208963" cy="1212640"/>
          </a:xfrm>
          <a:prstGeom prst="rect">
            <a:avLst/>
          </a:prstGeom>
          <a:noFill/>
          <a:ln w="9525">
            <a:noFill/>
          </a:ln>
        </p:spPr>
        <p:txBody>
          <a:bodyPr>
            <a:spAutoFit/>
          </a:bodyPr>
          <a:lstStyle/>
          <a:p>
            <a:pPr marL="457200" indent="-457200">
              <a:lnSpc>
                <a:spcPct val="130000"/>
              </a:lnSpc>
              <a:buFont typeface="Wingdings" panose="05000000000000000000" pitchFamily="2" charset="2"/>
              <a:buChar char="l"/>
            </a:pPr>
            <a:r>
              <a:rPr lang="zh-CN" altLang="en-US" sz="2800" b="1" dirty="0" smtClean="0">
                <a:latin typeface="楷体" pitchFamily="49" charset="-122"/>
                <a:ea typeface="楷体" pitchFamily="49" charset="-122"/>
              </a:rPr>
              <a:t>在什么情况下，小小的天窗成了孩子们</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唯一的慰藉</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a:t>
            </a:r>
            <a:endParaRPr lang="zh-CN" altLang="en-US" sz="2800" b="1" dirty="0">
              <a:latin typeface="楷体" pitchFamily="49" charset="-122"/>
              <a:ea typeface="楷体" pitchFamily="49" charset="-122"/>
            </a:endParaRPr>
          </a:p>
        </p:txBody>
      </p:sp>
      <p:sp>
        <p:nvSpPr>
          <p:cNvPr id="5" name="TextBox 4"/>
          <p:cNvSpPr txBox="1"/>
          <p:nvPr/>
        </p:nvSpPr>
        <p:spPr>
          <a:xfrm>
            <a:off x="467544" y="1779662"/>
            <a:ext cx="7721600" cy="1376339"/>
          </a:xfrm>
          <a:prstGeom prst="rect">
            <a:avLst/>
          </a:prstGeom>
          <a:noFill/>
          <a:ln w="9525">
            <a:noFill/>
          </a:ln>
        </p:spPr>
        <p:txBody>
          <a:bodyPr>
            <a:spAutoFit/>
          </a:bodyPr>
          <a:lstStyle/>
          <a:p>
            <a:pPr>
              <a:lnSpc>
                <a:spcPct val="150000"/>
              </a:lnSpc>
            </a:pPr>
            <a:r>
              <a:rPr lang="zh-CN" altLang="en-US" sz="3200" b="1" dirty="0">
                <a:solidFill>
                  <a:srgbClr val="0000FF"/>
                </a:solidFill>
                <a:latin typeface="楷体" pitchFamily="49" charset="-122"/>
                <a:ea typeface="楷体" pitchFamily="49" charset="-122"/>
              </a:rPr>
              <a:t>    </a:t>
            </a:r>
            <a:r>
              <a:rPr lang="zh-CN" altLang="en-US" sz="2800" b="1" dirty="0">
                <a:solidFill>
                  <a:srgbClr val="FF0000"/>
                </a:solidFill>
                <a:latin typeface="楷体" pitchFamily="49" charset="-122"/>
                <a:ea typeface="楷体" pitchFamily="49" charset="-122"/>
              </a:rPr>
              <a:t>参考答案</a:t>
            </a:r>
            <a:r>
              <a:rPr lang="zh-CN" altLang="en-US" sz="2800" b="1" dirty="0" smtClean="0">
                <a:solidFill>
                  <a:srgbClr val="FF0000"/>
                </a:solidFill>
                <a:latin typeface="楷体" pitchFamily="49" charset="-122"/>
                <a:ea typeface="楷体" pitchFamily="49" charset="-122"/>
              </a:rPr>
              <a:t>： </a:t>
            </a:r>
            <a:r>
              <a:rPr lang="zh-CN" altLang="en-US" sz="2800" b="1" dirty="0" smtClean="0">
                <a:latin typeface="楷体" pitchFamily="49" charset="-122"/>
                <a:ea typeface="楷体" pitchFamily="49" charset="-122"/>
              </a:rPr>
              <a:t>在夏天阵雨时，晚上被逼休息时，小小的天窗成了孩子们</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唯一的慰藉</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a:t>
            </a:r>
            <a:endParaRPr lang="zh-CN" altLang="en-US" sz="2800" b="1" dirty="0">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2770" name="TextBox 2"/>
          <p:cNvSpPr txBox="1"/>
          <p:nvPr/>
        </p:nvSpPr>
        <p:spPr>
          <a:xfrm>
            <a:off x="357158" y="483518"/>
            <a:ext cx="5222954" cy="652486"/>
          </a:xfrm>
          <a:prstGeom prst="rect">
            <a:avLst/>
          </a:prstGeom>
          <a:noFill/>
          <a:ln w="9525">
            <a:noFill/>
          </a:ln>
        </p:spPr>
        <p:txBody>
          <a:bodyPr wrap="square">
            <a:spAutoFit/>
          </a:bodyPr>
          <a:lstStyle/>
          <a:p>
            <a:pPr marL="457200" indent="-457200">
              <a:lnSpc>
                <a:spcPct val="130000"/>
              </a:lnSpc>
              <a:buFont typeface="Wingdings" panose="05000000000000000000" pitchFamily="2" charset="2"/>
              <a:buChar char="l"/>
            </a:pPr>
            <a:r>
              <a:rPr lang="zh-CN" altLang="en-US" sz="2800" b="1" dirty="0" smtClean="0">
                <a:latin typeface="楷体" pitchFamily="49" charset="-122"/>
                <a:ea typeface="楷体" pitchFamily="49" charset="-122"/>
              </a:rPr>
              <a:t>读句子，回答括号里的问题。</a:t>
            </a:r>
            <a:endParaRPr lang="zh-CN" altLang="en-US" sz="2800" b="1" dirty="0">
              <a:latin typeface="楷体" pitchFamily="49" charset="-122"/>
              <a:ea typeface="楷体" pitchFamily="49" charset="-122"/>
            </a:endParaRPr>
          </a:p>
        </p:txBody>
      </p:sp>
      <p:sp>
        <p:nvSpPr>
          <p:cNvPr id="32771" name="TextBox 3"/>
          <p:cNvSpPr txBox="1"/>
          <p:nvPr/>
        </p:nvSpPr>
        <p:spPr>
          <a:xfrm>
            <a:off x="467544" y="1116770"/>
            <a:ext cx="8208912" cy="2424895"/>
          </a:xfrm>
          <a:prstGeom prst="rect">
            <a:avLst/>
          </a:prstGeom>
          <a:noFill/>
          <a:ln w="9525">
            <a:noFill/>
          </a:ln>
        </p:spPr>
        <p:txBody>
          <a:bodyPr wrap="square">
            <a:spAutoFit/>
          </a:bodyPr>
          <a:lstStyle/>
          <a:p>
            <a:pPr>
              <a:lnSpc>
                <a:spcPct val="130000"/>
              </a:lnSpc>
            </a:pPr>
            <a:r>
              <a:rPr lang="zh-CN" altLang="en-US" sz="2400" b="1" dirty="0" smtClean="0">
                <a:latin typeface="楷体" pitchFamily="49" charset="-122"/>
                <a:ea typeface="楷体" pitchFamily="49" charset="-122"/>
              </a:rPr>
              <a:t>    你想象到这雨，这风，这雷，这电，怎样猛厉地扫荡了这世界，你想象它们的威力比你在露天真实感到的要大十倍百倍。</a:t>
            </a:r>
            <a:r>
              <a:rPr lang="zh-CN" altLang="en-US" sz="2400" dirty="0" smtClean="0">
                <a:latin typeface="楷体" pitchFamily="49" charset="-122"/>
                <a:ea typeface="楷体" pitchFamily="49" charset="-122"/>
              </a:rPr>
              <a:t>（</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扫荡</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给了你怎样的感觉？为什么通过天窗感受到的风雨雷电的威力，比在露天真实感受到的要大十倍百倍？）</a:t>
            </a:r>
            <a:endParaRPr lang="zh-CN" altLang="en-US" sz="2400" dirty="0">
              <a:latin typeface="楷体" pitchFamily="49" charset="-122"/>
              <a:ea typeface="楷体" pitchFamily="49" charset="-122"/>
            </a:endParaRPr>
          </a:p>
        </p:txBody>
      </p:sp>
      <p:sp>
        <p:nvSpPr>
          <p:cNvPr id="7" name="流程图: 决策 6"/>
          <p:cNvSpPr/>
          <p:nvPr/>
        </p:nvSpPr>
        <p:spPr>
          <a:xfrm>
            <a:off x="899592" y="1332794"/>
            <a:ext cx="288032" cy="144016"/>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流程图: 决策 7"/>
          <p:cNvSpPr/>
          <p:nvPr/>
        </p:nvSpPr>
        <p:spPr>
          <a:xfrm>
            <a:off x="8316416" y="4011910"/>
            <a:ext cx="288032" cy="144016"/>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395536" y="3435846"/>
            <a:ext cx="8280920" cy="1569660"/>
          </a:xfrm>
          <a:prstGeom prst="rect">
            <a:avLst/>
          </a:prstGeom>
          <a:noFill/>
          <a:ln w="9525">
            <a:noFill/>
          </a:ln>
        </p:spPr>
        <p:txBody>
          <a:bodyPr wrap="square" rtlCol="0">
            <a:spAutoFit/>
          </a:bodyPr>
          <a:lstStyle/>
          <a:p>
            <a:pPr eaLnBrk="1" hangingPunct="1"/>
            <a:r>
              <a:rPr lang="zh-CN" altLang="en-US" sz="2400" b="1" dirty="0" smtClean="0">
                <a:solidFill>
                  <a:srgbClr val="FF0000"/>
                </a:solidFill>
                <a:latin typeface="楷体" pitchFamily="49" charset="-122"/>
                <a:ea typeface="楷体" pitchFamily="49" charset="-122"/>
              </a:rPr>
              <a:t>    参考答案：</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扫荡</a:t>
            </a:r>
            <a:r>
              <a:rPr lang="en-US" altLang="zh-CN" sz="2400" b="1" dirty="0" smtClean="0">
                <a:latin typeface="楷体" pitchFamily="49" charset="-122"/>
                <a:ea typeface="楷体" pitchFamily="49" charset="-122"/>
              </a:rPr>
              <a:t>”</a:t>
            </a:r>
            <a:r>
              <a:rPr lang="zh-CN" altLang="en-US" sz="2400" b="1" dirty="0" smtClean="0">
                <a:latin typeface="楷体" pitchFamily="49" charset="-122"/>
                <a:ea typeface="楷体" pitchFamily="49" charset="-122"/>
              </a:rPr>
              <a:t>形象地写出孩子天真的心。可见天窗给孩子带来的全新感受。因为通过天窗感受风雨雷电的威力，加入了孩子无限的想象力，所以比露天的真实感受要大十倍百倍。</a:t>
            </a:r>
            <a:endParaRPr lang="zh-CN" altLang="en-US" sz="2400" b="1" dirty="0">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blinds(horizontal)">
                                      <p:cBhvr>
                                        <p:cTn id="7" dur="500"/>
                                        <p:tgtEl>
                                          <p:spTgt spid="32770"/>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2771"/>
                                        </p:tgtEl>
                                        <p:attrNameLst>
                                          <p:attrName>style.visibility</p:attrName>
                                        </p:attrNameLst>
                                      </p:cBhvr>
                                      <p:to>
                                        <p:strVal val="visible"/>
                                      </p:to>
                                    </p:set>
                                    <p:animEffect transition="in" filter="blinds(horizontal)">
                                      <p:cBhvr>
                                        <p:cTn id="11" dur="500"/>
                                        <p:tgtEl>
                                          <p:spTgt spid="32771"/>
                                        </p:tgtEl>
                                      </p:cBhvr>
                                    </p:animEffect>
                                  </p:childTnLst>
                                </p:cTn>
                              </p:par>
                            </p:childTnLst>
                          </p:cTn>
                        </p:par>
                        <p:par>
                          <p:cTn id="12" fill="hold">
                            <p:stCondLst>
                              <p:cond delay="1000"/>
                            </p:stCondLst>
                            <p:childTnLst>
                              <p:par>
                                <p:cTn id="13" presetID="29"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ppt_x</p:attrName>
                                        </p:attrNameLst>
                                      </p:cBhvr>
                                      <p:tavLst>
                                        <p:tav tm="0">
                                          <p:val>
                                            <p:strVal val="#ppt_x-.2"/>
                                          </p:val>
                                        </p:tav>
                                        <p:tav tm="100000">
                                          <p:val>
                                            <p:strVal val="#ppt_x"/>
                                          </p:val>
                                        </p:tav>
                                      </p:tavLst>
                                    </p:anim>
                                    <p:anim calcmode="lin" valueType="num">
                                      <p:cBhvr>
                                        <p:cTn id="1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7" dur="1000"/>
                                        <p:tgtEl>
                                          <p:spTgt spid="7"/>
                                        </p:tgtEl>
                                      </p:cBhvr>
                                    </p:animEffect>
                                  </p:childTnLst>
                                </p:cTn>
                              </p:par>
                            </p:childTnLst>
                          </p:cTn>
                        </p:par>
                        <p:par>
                          <p:cTn id="18" fill="hold">
                            <p:stCondLst>
                              <p:cond delay="2000"/>
                            </p:stCondLst>
                            <p:childTnLst>
                              <p:par>
                                <p:cTn id="19" presetID="29"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ppt_x</p:attrName>
                                        </p:attrNameLst>
                                      </p:cBhvr>
                                      <p:tavLst>
                                        <p:tav tm="0">
                                          <p:val>
                                            <p:strVal val="#ppt_x-.2"/>
                                          </p:val>
                                        </p:tav>
                                        <p:tav tm="100000">
                                          <p:val>
                                            <p:strVal val="#ppt_x"/>
                                          </p:val>
                                        </p:tav>
                                      </p:tavLst>
                                    </p:anim>
                                    <p:anim calcmode="lin" valueType="num">
                                      <p:cBhvr>
                                        <p:cTn id="22"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3" dur="1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1" grpId="0"/>
      <p:bldP spid="7" grpId="0" animBg="1"/>
      <p:bldP spid="8" grpId="0" animBg="1"/>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2771" name="TextBox 3"/>
          <p:cNvSpPr txBox="1"/>
          <p:nvPr/>
        </p:nvSpPr>
        <p:spPr>
          <a:xfrm>
            <a:off x="467544" y="843558"/>
            <a:ext cx="8208912" cy="1815882"/>
          </a:xfrm>
          <a:prstGeom prst="rect">
            <a:avLst/>
          </a:prstGeom>
          <a:noFill/>
          <a:ln w="9525">
            <a:noFill/>
          </a:ln>
        </p:spPr>
        <p:txBody>
          <a:bodyPr wrap="square">
            <a:spAutoFit/>
          </a:bodyPr>
          <a:lstStyle/>
          <a:p>
            <a:r>
              <a:rPr lang="zh-CN" altLang="en-US" sz="2400" b="1" dirty="0" smtClean="0">
                <a:latin typeface="楷体" pitchFamily="49" charset="-122"/>
                <a:ea typeface="楷体" pitchFamily="49" charset="-122"/>
              </a:rPr>
              <a:t>    </a:t>
            </a:r>
            <a:r>
              <a:rPr lang="zh-CN" altLang="en-US" sz="2800" b="1" dirty="0" smtClean="0">
                <a:latin typeface="楷体" pitchFamily="49" charset="-122"/>
                <a:ea typeface="楷体" pitchFamily="49" charset="-122"/>
              </a:rPr>
              <a:t>活泼会想的孩子们知道怎样从</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无</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中看出</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有</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，从</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虚</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中看出</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实</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a:t>
            </a:r>
            <a:r>
              <a:rPr lang="zh-CN" altLang="en-US" sz="2800" dirty="0" smtClean="0">
                <a:latin typeface="楷体" pitchFamily="49" charset="-122"/>
                <a:ea typeface="楷体" pitchFamily="49" charset="-122"/>
              </a:rPr>
              <a:t>（结合课文，说说孩子们是怎样从</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无</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中看出</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有</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，从</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虚</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中看出</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实</a:t>
            </a:r>
            <a:r>
              <a:rPr lang="en-US" altLang="zh-CN" sz="2800" dirty="0" smtClean="0">
                <a:latin typeface="楷体" pitchFamily="49" charset="-122"/>
                <a:ea typeface="楷体" pitchFamily="49" charset="-122"/>
              </a:rPr>
              <a:t>”</a:t>
            </a:r>
            <a:r>
              <a:rPr lang="zh-CN" altLang="en-US" sz="2800" dirty="0" smtClean="0">
                <a:latin typeface="楷体" pitchFamily="49" charset="-122"/>
                <a:ea typeface="楷体" pitchFamily="49" charset="-122"/>
              </a:rPr>
              <a:t>的。）</a:t>
            </a:r>
            <a:endParaRPr lang="zh-CN" altLang="en-US" sz="2800" dirty="0">
              <a:latin typeface="楷体" pitchFamily="49" charset="-122"/>
              <a:ea typeface="楷体" pitchFamily="49" charset="-122"/>
            </a:endParaRPr>
          </a:p>
        </p:txBody>
      </p:sp>
      <p:sp>
        <p:nvSpPr>
          <p:cNvPr id="7" name="流程图: 决策 6"/>
          <p:cNvSpPr/>
          <p:nvPr/>
        </p:nvSpPr>
        <p:spPr>
          <a:xfrm>
            <a:off x="899592" y="1059582"/>
            <a:ext cx="288032" cy="144016"/>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539552" y="2643758"/>
            <a:ext cx="7776864" cy="1815882"/>
          </a:xfrm>
          <a:prstGeom prst="rect">
            <a:avLst/>
          </a:prstGeom>
          <a:noFill/>
          <a:ln w="9525">
            <a:noFill/>
          </a:ln>
        </p:spPr>
        <p:txBody>
          <a:bodyPr wrap="square" rtlCol="0">
            <a:spAutoFit/>
          </a:bodyPr>
          <a:lstStyle/>
          <a:p>
            <a:pPr eaLnBrk="1" hangingPunct="1"/>
            <a:r>
              <a:rPr lang="zh-CN" altLang="en-US" sz="2800" b="1" dirty="0" smtClean="0">
                <a:solidFill>
                  <a:srgbClr val="FF0000"/>
                </a:solidFill>
                <a:latin typeface="楷体" pitchFamily="49" charset="-122"/>
                <a:ea typeface="楷体" pitchFamily="49" charset="-122"/>
              </a:rPr>
              <a:t>    参考答案：</a:t>
            </a:r>
            <a:r>
              <a:rPr lang="zh-CN" altLang="en-US" sz="2800" b="1" dirty="0" smtClean="0">
                <a:latin typeface="楷体" pitchFamily="49" charset="-122"/>
                <a:ea typeface="楷体" pitchFamily="49" charset="-122"/>
              </a:rPr>
              <a:t>想象力是神奇的。有了想象力，我们才能看得更真切，更广阔、更复杂、更确切的世界。孩子们才能从</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无</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中看到</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有</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，从</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虚</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中看到</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实</a:t>
            </a:r>
            <a:r>
              <a:rPr lang="en-US" altLang="zh-CN" sz="2800" b="1" dirty="0" smtClean="0">
                <a:latin typeface="楷体" pitchFamily="49" charset="-122"/>
                <a:ea typeface="楷体" pitchFamily="49" charset="-122"/>
              </a:rPr>
              <a:t>”</a:t>
            </a:r>
            <a:r>
              <a:rPr lang="zh-CN" altLang="en-US" sz="2800" b="1" dirty="0" smtClean="0">
                <a:latin typeface="楷体" pitchFamily="49" charset="-122"/>
                <a:ea typeface="楷体" pitchFamily="49" charset="-122"/>
              </a:rPr>
              <a:t>。</a:t>
            </a:r>
            <a:endParaRPr lang="zh-CN" altLang="en-US" sz="2800" b="1" dirty="0">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blinds(horizontal)">
                                      <p:cBhvr>
                                        <p:cTn id="7" dur="500"/>
                                        <p:tgtEl>
                                          <p:spTgt spid="32771"/>
                                        </p:tgtEl>
                                      </p:cBhvr>
                                    </p:animEffect>
                                  </p:childTnLst>
                                </p:cTn>
                              </p:par>
                            </p:childTnLst>
                          </p:cTn>
                        </p:par>
                        <p:par>
                          <p:cTn id="8" fill="hold">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ppt_x</p:attrName>
                                        </p:attrNameLst>
                                      </p:cBhvr>
                                      <p:tavLst>
                                        <p:tav tm="0">
                                          <p:val>
                                            <p:strVal val="#ppt_x-.2"/>
                                          </p:val>
                                        </p:tav>
                                        <p:tav tm="100000">
                                          <p:val>
                                            <p:strVal val="#ppt_x"/>
                                          </p:val>
                                        </p:tav>
                                      </p:tavLst>
                                    </p:anim>
                                    <p:anim calcmode="lin" valueType="num">
                                      <p:cBhvr>
                                        <p:cTn id="12"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1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5"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1000" fill="hold"/>
                                        <p:tgtEl>
                                          <p:spTgt spid="9"/>
                                        </p:tgtEl>
                                        <p:attrNameLst>
                                          <p:attrName>ppt_w</p:attrName>
                                        </p:attrNameLst>
                                      </p:cBhvr>
                                      <p:tavLst>
                                        <p:tav tm="0">
                                          <p:val>
                                            <p:fltVal val="0"/>
                                          </p:val>
                                        </p:tav>
                                        <p:tav tm="100000">
                                          <p:val>
                                            <p:strVal val="#ppt_w"/>
                                          </p:val>
                                        </p:tav>
                                      </p:tavLst>
                                    </p:anim>
                                    <p:anim calcmode="lin" valueType="num">
                                      <p:cBhvr>
                                        <p:cTn id="19" dur="1000" fill="hold"/>
                                        <p:tgtEl>
                                          <p:spTgt spid="9"/>
                                        </p:tgtEl>
                                        <p:attrNameLst>
                                          <p:attrName>ppt_h</p:attrName>
                                        </p:attrNameLst>
                                      </p:cBhvr>
                                      <p:tavLst>
                                        <p:tav tm="0">
                                          <p:val>
                                            <p:fltVal val="0"/>
                                          </p:val>
                                        </p:tav>
                                        <p:tav tm="100000">
                                          <p:val>
                                            <p:strVal val="#ppt_h"/>
                                          </p:val>
                                        </p:tav>
                                      </p:tavLst>
                                    </p:anim>
                                    <p:anim calcmode="lin" valueType="num">
                                      <p:cBhvr>
                                        <p:cTn id="20"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P spid="7" grpId="0" animBg="1"/>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6" name="圆角矩形 5"/>
          <p:cNvSpPr/>
          <p:nvPr/>
        </p:nvSpPr>
        <p:spPr>
          <a:xfrm>
            <a:off x="928663" y="1286510"/>
            <a:ext cx="7429552" cy="3085440"/>
          </a:xfrm>
          <a:prstGeom prst="roundRect">
            <a:avLst/>
          </a:prstGeom>
          <a:solidFill>
            <a:srgbClr val="FFE09E"/>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楷体_GB2312" panose="02010609030101010101" charset="-122"/>
            </a:endParaRPr>
          </a:p>
        </p:txBody>
      </p:sp>
      <p:grpSp>
        <p:nvGrpSpPr>
          <p:cNvPr id="5226" name="组合 1"/>
          <p:cNvGrpSpPr/>
          <p:nvPr/>
        </p:nvGrpSpPr>
        <p:grpSpPr>
          <a:xfrm>
            <a:off x="872924" y="599123"/>
            <a:ext cx="2234565" cy="971507"/>
            <a:chOff x="627743" y="-643091"/>
            <a:chExt cx="2234565" cy="1297893"/>
          </a:xfrm>
        </p:grpSpPr>
        <p:sp>
          <p:nvSpPr>
            <p:cNvPr id="5236" name="文本框 13"/>
            <p:cNvSpPr txBox="1"/>
            <p:nvPr/>
          </p:nvSpPr>
          <p:spPr>
            <a:xfrm>
              <a:off x="627743" y="-643091"/>
              <a:ext cx="2234565" cy="861907"/>
            </a:xfrm>
            <a:prstGeom prst="rect">
              <a:avLst/>
            </a:prstGeom>
            <a:noFill/>
            <a:ln w="9525">
              <a:noFill/>
            </a:ln>
          </p:spPr>
          <p:txBody>
            <a:bodyPr wrap="square">
              <a:spAutoFit/>
            </a:bodyPr>
            <a:lstStyle/>
            <a:p>
              <a:pPr algn="ctr"/>
              <a:r>
                <a:rPr lang="zh-CN" altLang="en-US" sz="3600" b="1" u="dbl" dirty="0" smtClean="0">
                  <a:solidFill>
                    <a:schemeClr val="accent6"/>
                  </a:solidFill>
                  <a:uFillTx/>
                  <a:latin typeface="方正新楷体_GBK" panose="02000000000000000000" charset="-122"/>
                  <a:ea typeface="方正新楷体_GBK" panose="02000000000000000000" charset="-122"/>
                </a:rPr>
                <a:t>助读资料</a:t>
              </a:r>
              <a:endParaRPr lang="zh-CN" altLang="en-US" sz="3600" b="1" u="dbl" dirty="0" smtClean="0">
                <a:solidFill>
                  <a:srgbClr val="92D050"/>
                </a:solidFill>
                <a:uFillTx/>
                <a:latin typeface="楷体_GB2312" panose="02010609030101010101" charset="-122"/>
                <a:ea typeface="楷体_GB2312" panose="02010609030101010101" charset="-122"/>
              </a:endParaRPr>
            </a:p>
          </p:txBody>
        </p:sp>
        <p:grpSp>
          <p:nvGrpSpPr>
            <p:cNvPr id="5238" name="Group 4"/>
            <p:cNvGrpSpPr>
              <a:grpSpLocks noChangeAspect="1"/>
            </p:cNvGrpSpPr>
            <p:nvPr/>
          </p:nvGrpSpPr>
          <p:grpSpPr>
            <a:xfrm>
              <a:off x="2105319" y="434013"/>
              <a:ext cx="368573" cy="220789"/>
              <a:chOff x="2511" y="1362"/>
              <a:chExt cx="539" cy="322"/>
            </a:xfrm>
          </p:grpSpPr>
          <p:sp>
            <p:nvSpPr>
              <p:cNvPr id="19" name="Freeform 8"/>
              <p:cNvSpPr/>
              <p:nvPr/>
            </p:nvSpPr>
            <p:spPr bwMode="auto">
              <a:xfrm>
                <a:off x="2954" y="1362"/>
                <a:ext cx="5" cy="0"/>
              </a:xfrm>
              <a:custGeom>
                <a:avLst/>
                <a:gdLst>
                  <a:gd name="T0" fmla="*/ 2 w 2"/>
                  <a:gd name="T1" fmla="*/ 0 h 1"/>
                  <a:gd name="T2" fmla="*/ 0 w 2"/>
                  <a:gd name="T3" fmla="*/ 1 h 1"/>
                  <a:gd name="T4" fmla="*/ 2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0" y="0"/>
                      <a:pt x="0" y="1"/>
                    </a:cubicBezTo>
                    <a:cubicBezTo>
                      <a:pt x="0" y="0"/>
                      <a:pt x="1" y="0"/>
                      <a:pt x="2" y="0"/>
                    </a:cubicBezTo>
                    <a:cubicBezTo>
                      <a:pt x="2" y="0"/>
                      <a:pt x="2" y="0"/>
                      <a:pt x="2" y="0"/>
                    </a:cubicBezTo>
                  </a:path>
                </a:pathLst>
              </a:custGeom>
              <a:solidFill>
                <a:srgbClr val="EEEBE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楷体_GB2312" panose="02010609030101010101" charset="-122"/>
                  <a:cs typeface="+mn-cs"/>
                </a:endParaRPr>
              </a:p>
            </p:txBody>
          </p:sp>
          <p:sp>
            <p:nvSpPr>
              <p:cNvPr id="20" name="Freeform 9"/>
              <p:cNvSpPr/>
              <p:nvPr/>
            </p:nvSpPr>
            <p:spPr bwMode="auto">
              <a:xfrm>
                <a:off x="2943" y="1497"/>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1" y="0"/>
                      <a:pt x="1" y="0"/>
                      <a:pt x="1" y="0"/>
                    </a:cubicBezTo>
                  </a:path>
                </a:pathLst>
              </a:custGeom>
              <a:solidFill>
                <a:srgbClr val="578C9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楷体_GB2312" panose="02010609030101010101" charset="-122"/>
                  <a:cs typeface="+mn-cs"/>
                </a:endParaRPr>
              </a:p>
            </p:txBody>
          </p:sp>
          <p:sp>
            <p:nvSpPr>
              <p:cNvPr id="21" name="Freeform 10"/>
              <p:cNvSpPr>
                <a:spLocks noEditPoints="1"/>
              </p:cNvSpPr>
              <p:nvPr/>
            </p:nvSpPr>
            <p:spPr bwMode="auto">
              <a:xfrm>
                <a:off x="2511" y="1362"/>
                <a:ext cx="539" cy="322"/>
              </a:xfrm>
              <a:custGeom>
                <a:avLst/>
                <a:gdLst>
                  <a:gd name="T0" fmla="*/ 7 w 309"/>
                  <a:gd name="T1" fmla="*/ 184 h 184"/>
                  <a:gd name="T2" fmla="*/ 9 w 309"/>
                  <a:gd name="T3" fmla="*/ 184 h 184"/>
                  <a:gd name="T4" fmla="*/ 9 w 309"/>
                  <a:gd name="T5" fmla="*/ 178 h 184"/>
                  <a:gd name="T6" fmla="*/ 8 w 309"/>
                  <a:gd name="T7" fmla="*/ 180 h 184"/>
                  <a:gd name="T8" fmla="*/ 9 w 309"/>
                  <a:gd name="T9" fmla="*/ 178 h 184"/>
                  <a:gd name="T10" fmla="*/ 34 w 309"/>
                  <a:gd name="T11" fmla="*/ 174 h 184"/>
                  <a:gd name="T12" fmla="*/ 34 w 309"/>
                  <a:gd name="T13" fmla="*/ 179 h 184"/>
                  <a:gd name="T14" fmla="*/ 36 w 309"/>
                  <a:gd name="T15" fmla="*/ 176 h 184"/>
                  <a:gd name="T16" fmla="*/ 38 w 309"/>
                  <a:gd name="T17" fmla="*/ 176 h 184"/>
                  <a:gd name="T18" fmla="*/ 84 w 309"/>
                  <a:gd name="T19" fmla="*/ 144 h 184"/>
                  <a:gd name="T20" fmla="*/ 85 w 309"/>
                  <a:gd name="T21" fmla="*/ 145 h 184"/>
                  <a:gd name="T22" fmla="*/ 84 w 309"/>
                  <a:gd name="T23" fmla="*/ 144 h 184"/>
                  <a:gd name="T24" fmla="*/ 0 w 309"/>
                  <a:gd name="T25" fmla="*/ 135 h 184"/>
                  <a:gd name="T26" fmla="*/ 1 w 309"/>
                  <a:gd name="T27" fmla="*/ 135 h 184"/>
                  <a:gd name="T28" fmla="*/ 138 w 309"/>
                  <a:gd name="T29" fmla="*/ 123 h 184"/>
                  <a:gd name="T30" fmla="*/ 139 w 309"/>
                  <a:gd name="T31" fmla="*/ 123 h 184"/>
                  <a:gd name="T32" fmla="*/ 154 w 309"/>
                  <a:gd name="T33" fmla="*/ 115 h 184"/>
                  <a:gd name="T34" fmla="*/ 154 w 309"/>
                  <a:gd name="T35" fmla="*/ 116 h 184"/>
                  <a:gd name="T36" fmla="*/ 154 w 309"/>
                  <a:gd name="T37" fmla="*/ 115 h 184"/>
                  <a:gd name="T38" fmla="*/ 50 w 309"/>
                  <a:gd name="T39" fmla="*/ 113 h 184"/>
                  <a:gd name="T40" fmla="*/ 53 w 309"/>
                  <a:gd name="T41" fmla="*/ 115 h 184"/>
                  <a:gd name="T42" fmla="*/ 146 w 309"/>
                  <a:gd name="T43" fmla="*/ 113 h 184"/>
                  <a:gd name="T44" fmla="*/ 147 w 309"/>
                  <a:gd name="T45" fmla="*/ 114 h 184"/>
                  <a:gd name="T46" fmla="*/ 146 w 309"/>
                  <a:gd name="T47" fmla="*/ 113 h 184"/>
                  <a:gd name="T48" fmla="*/ 149 w 309"/>
                  <a:gd name="T49" fmla="*/ 111 h 184"/>
                  <a:gd name="T50" fmla="*/ 151 w 309"/>
                  <a:gd name="T51" fmla="*/ 111 h 184"/>
                  <a:gd name="T52" fmla="*/ 165 w 309"/>
                  <a:gd name="T53" fmla="*/ 109 h 184"/>
                  <a:gd name="T54" fmla="*/ 162 w 309"/>
                  <a:gd name="T55" fmla="*/ 113 h 184"/>
                  <a:gd name="T56" fmla="*/ 166 w 309"/>
                  <a:gd name="T57" fmla="*/ 111 h 184"/>
                  <a:gd name="T58" fmla="*/ 184 w 309"/>
                  <a:gd name="T59" fmla="*/ 107 h 184"/>
                  <a:gd name="T60" fmla="*/ 184 w 309"/>
                  <a:gd name="T61" fmla="*/ 109 h 184"/>
                  <a:gd name="T62" fmla="*/ 184 w 309"/>
                  <a:gd name="T63" fmla="*/ 107 h 184"/>
                  <a:gd name="T64" fmla="*/ 50 w 309"/>
                  <a:gd name="T65" fmla="*/ 109 h 184"/>
                  <a:gd name="T66" fmla="*/ 53 w 309"/>
                  <a:gd name="T67" fmla="*/ 111 h 184"/>
                  <a:gd name="T68" fmla="*/ 53 w 309"/>
                  <a:gd name="T69" fmla="*/ 107 h 184"/>
                  <a:gd name="T70" fmla="*/ 248 w 309"/>
                  <a:gd name="T71" fmla="*/ 77 h 184"/>
                  <a:gd name="T72" fmla="*/ 249 w 309"/>
                  <a:gd name="T73" fmla="*/ 77 h 184"/>
                  <a:gd name="T74" fmla="*/ 249 w 309"/>
                  <a:gd name="T75" fmla="*/ 75 h 184"/>
                  <a:gd name="T76" fmla="*/ 252 w 309"/>
                  <a:gd name="T77" fmla="*/ 67 h 184"/>
                  <a:gd name="T78" fmla="*/ 252 w 309"/>
                  <a:gd name="T79" fmla="*/ 70 h 184"/>
                  <a:gd name="T80" fmla="*/ 268 w 309"/>
                  <a:gd name="T81" fmla="*/ 64 h 184"/>
                  <a:gd name="T82" fmla="*/ 266 w 309"/>
                  <a:gd name="T83" fmla="*/ 66 h 184"/>
                  <a:gd name="T84" fmla="*/ 268 w 309"/>
                  <a:gd name="T85" fmla="*/ 66 h 184"/>
                  <a:gd name="T86" fmla="*/ 276 w 309"/>
                  <a:gd name="T87" fmla="*/ 54 h 184"/>
                  <a:gd name="T88" fmla="*/ 276 w 309"/>
                  <a:gd name="T89" fmla="*/ 55 h 184"/>
                  <a:gd name="T90" fmla="*/ 276 w 309"/>
                  <a:gd name="T91" fmla="*/ 54 h 184"/>
                  <a:gd name="T92" fmla="*/ 307 w 309"/>
                  <a:gd name="T93" fmla="*/ 17 h 184"/>
                  <a:gd name="T94" fmla="*/ 309 w 309"/>
                  <a:gd name="T95" fmla="*/ 17 h 184"/>
                  <a:gd name="T96" fmla="*/ 254 w 309"/>
                  <a:gd name="T97" fmla="*/ 11 h 184"/>
                  <a:gd name="T98" fmla="*/ 254 w 309"/>
                  <a:gd name="T99" fmla="*/ 12 h 184"/>
                  <a:gd name="T100" fmla="*/ 254 w 309"/>
                  <a:gd name="T101" fmla="*/ 11 h 184"/>
                  <a:gd name="T102" fmla="*/ 304 w 309"/>
                  <a:gd name="T103" fmla="*/ 12 h 184"/>
                  <a:gd name="T104" fmla="*/ 308 w 309"/>
                  <a:gd name="T105" fmla="*/ 14 h 184"/>
                  <a:gd name="T106" fmla="*/ 307 w 309"/>
                  <a:gd name="T107" fmla="*/ 11 h 184"/>
                  <a:gd name="T108" fmla="*/ 305 w 309"/>
                  <a:gd name="T109" fmla="*/ 10 h 184"/>
                  <a:gd name="T110" fmla="*/ 245 w 309"/>
                  <a:gd name="T111" fmla="*/ 12 h 184"/>
                  <a:gd name="T112" fmla="*/ 245 w 309"/>
                  <a:gd name="T113" fmla="*/ 10 h 184"/>
                  <a:gd name="T114" fmla="*/ 257 w 309"/>
                  <a:gd name="T115" fmla="*/ 0 h 184"/>
                  <a:gd name="T116" fmla="*/ 254 w 309"/>
                  <a:gd name="T117" fmla="*/ 1 h 184"/>
                  <a:gd name="T118" fmla="*/ 255 w 309"/>
                  <a:gd name="T119" fmla="*/ 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9" h="184">
                    <a:moveTo>
                      <a:pt x="8" y="183"/>
                    </a:moveTo>
                    <a:cubicBezTo>
                      <a:pt x="7" y="183"/>
                      <a:pt x="7" y="183"/>
                      <a:pt x="7" y="184"/>
                    </a:cubicBezTo>
                    <a:cubicBezTo>
                      <a:pt x="7" y="184"/>
                      <a:pt x="8" y="184"/>
                      <a:pt x="8" y="184"/>
                    </a:cubicBezTo>
                    <a:cubicBezTo>
                      <a:pt x="8" y="184"/>
                      <a:pt x="9" y="184"/>
                      <a:pt x="9" y="184"/>
                    </a:cubicBezTo>
                    <a:cubicBezTo>
                      <a:pt x="9" y="183"/>
                      <a:pt x="8" y="183"/>
                      <a:pt x="8" y="183"/>
                    </a:cubicBezTo>
                    <a:moveTo>
                      <a:pt x="9" y="178"/>
                    </a:moveTo>
                    <a:cubicBezTo>
                      <a:pt x="8" y="178"/>
                      <a:pt x="7" y="180"/>
                      <a:pt x="8" y="180"/>
                    </a:cubicBezTo>
                    <a:cubicBezTo>
                      <a:pt x="8" y="180"/>
                      <a:pt x="8" y="180"/>
                      <a:pt x="8" y="180"/>
                    </a:cubicBezTo>
                    <a:cubicBezTo>
                      <a:pt x="9" y="180"/>
                      <a:pt x="10" y="178"/>
                      <a:pt x="9" y="178"/>
                    </a:cubicBezTo>
                    <a:cubicBezTo>
                      <a:pt x="9" y="178"/>
                      <a:pt x="9" y="178"/>
                      <a:pt x="9" y="178"/>
                    </a:cubicBezTo>
                    <a:moveTo>
                      <a:pt x="35" y="171"/>
                    </a:moveTo>
                    <a:cubicBezTo>
                      <a:pt x="35" y="171"/>
                      <a:pt x="34" y="172"/>
                      <a:pt x="34" y="174"/>
                    </a:cubicBezTo>
                    <a:cubicBezTo>
                      <a:pt x="34" y="174"/>
                      <a:pt x="34" y="174"/>
                      <a:pt x="34" y="174"/>
                    </a:cubicBezTo>
                    <a:cubicBezTo>
                      <a:pt x="33" y="175"/>
                      <a:pt x="32" y="179"/>
                      <a:pt x="34" y="179"/>
                    </a:cubicBezTo>
                    <a:cubicBezTo>
                      <a:pt x="34" y="179"/>
                      <a:pt x="34" y="179"/>
                      <a:pt x="35" y="179"/>
                    </a:cubicBezTo>
                    <a:cubicBezTo>
                      <a:pt x="35" y="178"/>
                      <a:pt x="36" y="177"/>
                      <a:pt x="36" y="176"/>
                    </a:cubicBezTo>
                    <a:cubicBezTo>
                      <a:pt x="37" y="176"/>
                      <a:pt x="37" y="176"/>
                      <a:pt x="38" y="176"/>
                    </a:cubicBezTo>
                    <a:cubicBezTo>
                      <a:pt x="38" y="176"/>
                      <a:pt x="38" y="176"/>
                      <a:pt x="38" y="176"/>
                    </a:cubicBezTo>
                    <a:cubicBezTo>
                      <a:pt x="39" y="176"/>
                      <a:pt x="37" y="171"/>
                      <a:pt x="35" y="171"/>
                    </a:cubicBezTo>
                    <a:moveTo>
                      <a:pt x="84" y="144"/>
                    </a:moveTo>
                    <a:cubicBezTo>
                      <a:pt x="84" y="144"/>
                      <a:pt x="84" y="144"/>
                      <a:pt x="84" y="145"/>
                    </a:cubicBezTo>
                    <a:cubicBezTo>
                      <a:pt x="84" y="145"/>
                      <a:pt x="84" y="145"/>
                      <a:pt x="85" y="145"/>
                    </a:cubicBezTo>
                    <a:cubicBezTo>
                      <a:pt x="85" y="145"/>
                      <a:pt x="85" y="145"/>
                      <a:pt x="86" y="145"/>
                    </a:cubicBezTo>
                    <a:cubicBezTo>
                      <a:pt x="86" y="145"/>
                      <a:pt x="85" y="144"/>
                      <a:pt x="84" y="144"/>
                    </a:cubicBezTo>
                    <a:moveTo>
                      <a:pt x="1" y="134"/>
                    </a:moveTo>
                    <a:cubicBezTo>
                      <a:pt x="0" y="135"/>
                      <a:pt x="0" y="135"/>
                      <a:pt x="0" y="135"/>
                    </a:cubicBezTo>
                    <a:cubicBezTo>
                      <a:pt x="0" y="135"/>
                      <a:pt x="0" y="135"/>
                      <a:pt x="1" y="135"/>
                    </a:cubicBezTo>
                    <a:cubicBezTo>
                      <a:pt x="1" y="135"/>
                      <a:pt x="1" y="135"/>
                      <a:pt x="1" y="135"/>
                    </a:cubicBezTo>
                    <a:cubicBezTo>
                      <a:pt x="1" y="134"/>
                      <a:pt x="1" y="134"/>
                      <a:pt x="1" y="134"/>
                    </a:cubicBezTo>
                    <a:moveTo>
                      <a:pt x="138" y="123"/>
                    </a:moveTo>
                    <a:cubicBezTo>
                      <a:pt x="137" y="123"/>
                      <a:pt x="136" y="124"/>
                      <a:pt x="137" y="125"/>
                    </a:cubicBezTo>
                    <a:cubicBezTo>
                      <a:pt x="138" y="124"/>
                      <a:pt x="139" y="125"/>
                      <a:pt x="139" y="123"/>
                    </a:cubicBezTo>
                    <a:cubicBezTo>
                      <a:pt x="139" y="123"/>
                      <a:pt x="138" y="123"/>
                      <a:pt x="138" y="123"/>
                    </a:cubicBezTo>
                    <a:moveTo>
                      <a:pt x="154" y="115"/>
                    </a:moveTo>
                    <a:cubicBezTo>
                      <a:pt x="154" y="115"/>
                      <a:pt x="153" y="115"/>
                      <a:pt x="153" y="115"/>
                    </a:cubicBezTo>
                    <a:cubicBezTo>
                      <a:pt x="153" y="116"/>
                      <a:pt x="154" y="116"/>
                      <a:pt x="154" y="116"/>
                    </a:cubicBezTo>
                    <a:cubicBezTo>
                      <a:pt x="155" y="116"/>
                      <a:pt x="155" y="116"/>
                      <a:pt x="155" y="116"/>
                    </a:cubicBezTo>
                    <a:cubicBezTo>
                      <a:pt x="155" y="115"/>
                      <a:pt x="155" y="115"/>
                      <a:pt x="154" y="115"/>
                    </a:cubicBezTo>
                    <a:moveTo>
                      <a:pt x="50" y="113"/>
                    </a:moveTo>
                    <a:cubicBezTo>
                      <a:pt x="50" y="113"/>
                      <a:pt x="50" y="113"/>
                      <a:pt x="50" y="113"/>
                    </a:cubicBezTo>
                    <a:cubicBezTo>
                      <a:pt x="50" y="114"/>
                      <a:pt x="52" y="115"/>
                      <a:pt x="52" y="115"/>
                    </a:cubicBezTo>
                    <a:cubicBezTo>
                      <a:pt x="53" y="115"/>
                      <a:pt x="53" y="115"/>
                      <a:pt x="53" y="115"/>
                    </a:cubicBezTo>
                    <a:cubicBezTo>
                      <a:pt x="53" y="114"/>
                      <a:pt x="51" y="113"/>
                      <a:pt x="50" y="113"/>
                    </a:cubicBezTo>
                    <a:moveTo>
                      <a:pt x="146" y="113"/>
                    </a:moveTo>
                    <a:cubicBezTo>
                      <a:pt x="146" y="113"/>
                      <a:pt x="146" y="113"/>
                      <a:pt x="146" y="113"/>
                    </a:cubicBezTo>
                    <a:cubicBezTo>
                      <a:pt x="145" y="114"/>
                      <a:pt x="146" y="114"/>
                      <a:pt x="147" y="114"/>
                    </a:cubicBezTo>
                    <a:cubicBezTo>
                      <a:pt x="147" y="114"/>
                      <a:pt x="147" y="114"/>
                      <a:pt x="147" y="113"/>
                    </a:cubicBezTo>
                    <a:cubicBezTo>
                      <a:pt x="148" y="113"/>
                      <a:pt x="147" y="113"/>
                      <a:pt x="146" y="113"/>
                    </a:cubicBezTo>
                    <a:moveTo>
                      <a:pt x="150" y="110"/>
                    </a:moveTo>
                    <a:cubicBezTo>
                      <a:pt x="149" y="110"/>
                      <a:pt x="149" y="110"/>
                      <a:pt x="149" y="111"/>
                    </a:cubicBezTo>
                    <a:cubicBezTo>
                      <a:pt x="149" y="111"/>
                      <a:pt x="150" y="111"/>
                      <a:pt x="150" y="111"/>
                    </a:cubicBezTo>
                    <a:cubicBezTo>
                      <a:pt x="151" y="111"/>
                      <a:pt x="151" y="111"/>
                      <a:pt x="151" y="111"/>
                    </a:cubicBezTo>
                    <a:cubicBezTo>
                      <a:pt x="151" y="111"/>
                      <a:pt x="150" y="110"/>
                      <a:pt x="150" y="110"/>
                    </a:cubicBezTo>
                    <a:moveTo>
                      <a:pt x="165" y="109"/>
                    </a:moveTo>
                    <a:cubicBezTo>
                      <a:pt x="165" y="109"/>
                      <a:pt x="163" y="110"/>
                      <a:pt x="162" y="111"/>
                    </a:cubicBezTo>
                    <a:cubicBezTo>
                      <a:pt x="161" y="112"/>
                      <a:pt x="161" y="113"/>
                      <a:pt x="162" y="113"/>
                    </a:cubicBezTo>
                    <a:cubicBezTo>
                      <a:pt x="162" y="113"/>
                      <a:pt x="163" y="113"/>
                      <a:pt x="164" y="113"/>
                    </a:cubicBezTo>
                    <a:cubicBezTo>
                      <a:pt x="166" y="111"/>
                      <a:pt x="166" y="111"/>
                      <a:pt x="166" y="111"/>
                    </a:cubicBezTo>
                    <a:cubicBezTo>
                      <a:pt x="166" y="110"/>
                      <a:pt x="166" y="109"/>
                      <a:pt x="165" y="109"/>
                    </a:cubicBezTo>
                    <a:moveTo>
                      <a:pt x="184" y="107"/>
                    </a:moveTo>
                    <a:cubicBezTo>
                      <a:pt x="184" y="107"/>
                      <a:pt x="183" y="109"/>
                      <a:pt x="184" y="109"/>
                    </a:cubicBezTo>
                    <a:cubicBezTo>
                      <a:pt x="184" y="109"/>
                      <a:pt x="184" y="109"/>
                      <a:pt x="184" y="109"/>
                    </a:cubicBezTo>
                    <a:cubicBezTo>
                      <a:pt x="184" y="109"/>
                      <a:pt x="185" y="107"/>
                      <a:pt x="184" y="107"/>
                    </a:cubicBezTo>
                    <a:cubicBezTo>
                      <a:pt x="184" y="107"/>
                      <a:pt x="184" y="107"/>
                      <a:pt x="184" y="107"/>
                    </a:cubicBezTo>
                    <a:moveTo>
                      <a:pt x="53" y="107"/>
                    </a:moveTo>
                    <a:cubicBezTo>
                      <a:pt x="51" y="107"/>
                      <a:pt x="50" y="108"/>
                      <a:pt x="50" y="109"/>
                    </a:cubicBezTo>
                    <a:cubicBezTo>
                      <a:pt x="50" y="110"/>
                      <a:pt x="50" y="111"/>
                      <a:pt x="51" y="111"/>
                    </a:cubicBezTo>
                    <a:cubicBezTo>
                      <a:pt x="52" y="111"/>
                      <a:pt x="52" y="111"/>
                      <a:pt x="53" y="111"/>
                    </a:cubicBezTo>
                    <a:cubicBezTo>
                      <a:pt x="54" y="111"/>
                      <a:pt x="54" y="108"/>
                      <a:pt x="54" y="107"/>
                    </a:cubicBezTo>
                    <a:cubicBezTo>
                      <a:pt x="53" y="107"/>
                      <a:pt x="53" y="107"/>
                      <a:pt x="53" y="107"/>
                    </a:cubicBezTo>
                    <a:moveTo>
                      <a:pt x="249" y="75"/>
                    </a:moveTo>
                    <a:cubicBezTo>
                      <a:pt x="249" y="75"/>
                      <a:pt x="249" y="76"/>
                      <a:pt x="248" y="77"/>
                    </a:cubicBezTo>
                    <a:cubicBezTo>
                      <a:pt x="248" y="77"/>
                      <a:pt x="248" y="77"/>
                      <a:pt x="248" y="77"/>
                    </a:cubicBezTo>
                    <a:cubicBezTo>
                      <a:pt x="249" y="77"/>
                      <a:pt x="249" y="77"/>
                      <a:pt x="249" y="77"/>
                    </a:cubicBezTo>
                    <a:cubicBezTo>
                      <a:pt x="250" y="77"/>
                      <a:pt x="250" y="76"/>
                      <a:pt x="251" y="76"/>
                    </a:cubicBezTo>
                    <a:cubicBezTo>
                      <a:pt x="250" y="76"/>
                      <a:pt x="250" y="75"/>
                      <a:pt x="249" y="75"/>
                    </a:cubicBezTo>
                    <a:moveTo>
                      <a:pt x="253" y="66"/>
                    </a:moveTo>
                    <a:cubicBezTo>
                      <a:pt x="252" y="67"/>
                      <a:pt x="252" y="67"/>
                      <a:pt x="252" y="67"/>
                    </a:cubicBezTo>
                    <a:cubicBezTo>
                      <a:pt x="250" y="67"/>
                      <a:pt x="250" y="67"/>
                      <a:pt x="250" y="67"/>
                    </a:cubicBezTo>
                    <a:cubicBezTo>
                      <a:pt x="250" y="70"/>
                      <a:pt x="251" y="70"/>
                      <a:pt x="252" y="70"/>
                    </a:cubicBezTo>
                    <a:cubicBezTo>
                      <a:pt x="254" y="70"/>
                      <a:pt x="258" y="66"/>
                      <a:pt x="253" y="66"/>
                    </a:cubicBezTo>
                    <a:moveTo>
                      <a:pt x="268" y="64"/>
                    </a:moveTo>
                    <a:cubicBezTo>
                      <a:pt x="268" y="64"/>
                      <a:pt x="268" y="65"/>
                      <a:pt x="268" y="65"/>
                    </a:cubicBezTo>
                    <a:cubicBezTo>
                      <a:pt x="266" y="66"/>
                      <a:pt x="266" y="66"/>
                      <a:pt x="266" y="66"/>
                    </a:cubicBezTo>
                    <a:cubicBezTo>
                      <a:pt x="266" y="67"/>
                      <a:pt x="266" y="67"/>
                      <a:pt x="267" y="67"/>
                    </a:cubicBezTo>
                    <a:cubicBezTo>
                      <a:pt x="267" y="67"/>
                      <a:pt x="268" y="67"/>
                      <a:pt x="268" y="66"/>
                    </a:cubicBezTo>
                    <a:cubicBezTo>
                      <a:pt x="269" y="66"/>
                      <a:pt x="269" y="64"/>
                      <a:pt x="268" y="64"/>
                    </a:cubicBezTo>
                    <a:moveTo>
                      <a:pt x="276" y="54"/>
                    </a:moveTo>
                    <a:cubicBezTo>
                      <a:pt x="276" y="54"/>
                      <a:pt x="275" y="55"/>
                      <a:pt x="276" y="55"/>
                    </a:cubicBezTo>
                    <a:cubicBezTo>
                      <a:pt x="276" y="55"/>
                      <a:pt x="276" y="55"/>
                      <a:pt x="276" y="55"/>
                    </a:cubicBezTo>
                    <a:cubicBezTo>
                      <a:pt x="276" y="55"/>
                      <a:pt x="277" y="54"/>
                      <a:pt x="276" y="54"/>
                    </a:cubicBezTo>
                    <a:cubicBezTo>
                      <a:pt x="276" y="54"/>
                      <a:pt x="276" y="54"/>
                      <a:pt x="276" y="54"/>
                    </a:cubicBezTo>
                    <a:moveTo>
                      <a:pt x="308" y="17"/>
                    </a:moveTo>
                    <a:cubicBezTo>
                      <a:pt x="308" y="17"/>
                      <a:pt x="307" y="17"/>
                      <a:pt x="307" y="17"/>
                    </a:cubicBezTo>
                    <a:cubicBezTo>
                      <a:pt x="307" y="18"/>
                      <a:pt x="308" y="18"/>
                      <a:pt x="308" y="18"/>
                    </a:cubicBezTo>
                    <a:cubicBezTo>
                      <a:pt x="309" y="18"/>
                      <a:pt x="309" y="18"/>
                      <a:pt x="309" y="17"/>
                    </a:cubicBezTo>
                    <a:cubicBezTo>
                      <a:pt x="309" y="17"/>
                      <a:pt x="308" y="17"/>
                      <a:pt x="308" y="17"/>
                    </a:cubicBezTo>
                    <a:moveTo>
                      <a:pt x="254" y="11"/>
                    </a:moveTo>
                    <a:cubicBezTo>
                      <a:pt x="253" y="11"/>
                      <a:pt x="253" y="11"/>
                      <a:pt x="253" y="11"/>
                    </a:cubicBezTo>
                    <a:cubicBezTo>
                      <a:pt x="253" y="11"/>
                      <a:pt x="254" y="12"/>
                      <a:pt x="254" y="12"/>
                    </a:cubicBezTo>
                    <a:cubicBezTo>
                      <a:pt x="254" y="12"/>
                      <a:pt x="255" y="12"/>
                      <a:pt x="255" y="11"/>
                    </a:cubicBezTo>
                    <a:cubicBezTo>
                      <a:pt x="255" y="11"/>
                      <a:pt x="254" y="11"/>
                      <a:pt x="254" y="11"/>
                    </a:cubicBezTo>
                    <a:moveTo>
                      <a:pt x="305" y="10"/>
                    </a:moveTo>
                    <a:cubicBezTo>
                      <a:pt x="304" y="10"/>
                      <a:pt x="304" y="11"/>
                      <a:pt x="304" y="12"/>
                    </a:cubicBezTo>
                    <a:cubicBezTo>
                      <a:pt x="305" y="13"/>
                      <a:pt x="306" y="14"/>
                      <a:pt x="307" y="14"/>
                    </a:cubicBezTo>
                    <a:cubicBezTo>
                      <a:pt x="307" y="14"/>
                      <a:pt x="308" y="14"/>
                      <a:pt x="308" y="14"/>
                    </a:cubicBezTo>
                    <a:cubicBezTo>
                      <a:pt x="308" y="14"/>
                      <a:pt x="308" y="14"/>
                      <a:pt x="308" y="14"/>
                    </a:cubicBezTo>
                    <a:cubicBezTo>
                      <a:pt x="308" y="13"/>
                      <a:pt x="308" y="12"/>
                      <a:pt x="307" y="11"/>
                    </a:cubicBezTo>
                    <a:cubicBezTo>
                      <a:pt x="307" y="11"/>
                      <a:pt x="306" y="10"/>
                      <a:pt x="306" y="10"/>
                    </a:cubicBezTo>
                    <a:cubicBezTo>
                      <a:pt x="306" y="10"/>
                      <a:pt x="306" y="10"/>
                      <a:pt x="305" y="10"/>
                    </a:cubicBezTo>
                    <a:moveTo>
                      <a:pt x="245" y="10"/>
                    </a:moveTo>
                    <a:cubicBezTo>
                      <a:pt x="244" y="10"/>
                      <a:pt x="243" y="12"/>
                      <a:pt x="245" y="12"/>
                    </a:cubicBezTo>
                    <a:cubicBezTo>
                      <a:pt x="245" y="12"/>
                      <a:pt x="245" y="12"/>
                      <a:pt x="245" y="12"/>
                    </a:cubicBezTo>
                    <a:cubicBezTo>
                      <a:pt x="246" y="12"/>
                      <a:pt x="247" y="10"/>
                      <a:pt x="245" y="10"/>
                    </a:cubicBezTo>
                    <a:cubicBezTo>
                      <a:pt x="245" y="10"/>
                      <a:pt x="245" y="10"/>
                      <a:pt x="245" y="10"/>
                    </a:cubicBezTo>
                    <a:moveTo>
                      <a:pt x="257" y="0"/>
                    </a:moveTo>
                    <a:cubicBezTo>
                      <a:pt x="256" y="0"/>
                      <a:pt x="255" y="0"/>
                      <a:pt x="255" y="1"/>
                    </a:cubicBezTo>
                    <a:cubicBezTo>
                      <a:pt x="254" y="1"/>
                      <a:pt x="254" y="1"/>
                      <a:pt x="254" y="1"/>
                    </a:cubicBezTo>
                    <a:cubicBezTo>
                      <a:pt x="254" y="1"/>
                      <a:pt x="254" y="1"/>
                      <a:pt x="254" y="1"/>
                    </a:cubicBezTo>
                    <a:cubicBezTo>
                      <a:pt x="254" y="2"/>
                      <a:pt x="254" y="3"/>
                      <a:pt x="255" y="3"/>
                    </a:cubicBezTo>
                    <a:cubicBezTo>
                      <a:pt x="256" y="3"/>
                      <a:pt x="258" y="1"/>
                      <a:pt x="257" y="0"/>
                    </a:cubicBezTo>
                  </a:path>
                </a:pathLst>
              </a:custGeom>
              <a:solidFill>
                <a:srgbClr val="66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schemeClr val="tx1"/>
                  </a:solidFill>
                  <a:effectLst/>
                  <a:uLnTx/>
                  <a:uFillTx/>
                  <a:latin typeface="+mn-lt"/>
                  <a:ea typeface="楷体_GB2312" panose="02010609030101010101" charset="-122"/>
                  <a:cs typeface="+mn-cs"/>
                </a:endParaRPr>
              </a:p>
            </p:txBody>
          </p:sp>
        </p:grpSp>
      </p:grpSp>
      <p:sp>
        <p:nvSpPr>
          <p:cNvPr id="2" name="文本框 1"/>
          <p:cNvSpPr txBox="1"/>
          <p:nvPr/>
        </p:nvSpPr>
        <p:spPr>
          <a:xfrm>
            <a:off x="1115616" y="1419622"/>
            <a:ext cx="6912768" cy="1077218"/>
          </a:xfrm>
          <a:prstGeom prst="rect">
            <a:avLst/>
          </a:prstGeom>
          <a:noFill/>
          <a:ln w="9525">
            <a:noFill/>
          </a:ln>
        </p:spPr>
        <p:txBody>
          <a:bodyPr wrap="square" anchor="t">
            <a:spAutoFit/>
          </a:bodyPr>
          <a:lstStyle/>
          <a:p>
            <a:r>
              <a:rPr lang="zh-CN" altLang="en-US" sz="2800" b="1" dirty="0" smtClean="0">
                <a:latin typeface="楷体" panose="02010609060101010101" pitchFamily="49" charset="-122"/>
                <a:ea typeface="楷体" panose="02010609060101010101" pitchFamily="49" charset="-122"/>
                <a:cs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cs typeface="楷体" panose="02010609060101010101" pitchFamily="49" charset="-122"/>
              </a:rPr>
              <a:t>乡下人在屋顶上面开一个小方洞，装一块玻璃，就是天窗。</a:t>
            </a:r>
            <a:endParaRPr lang="en-US" altLang="zh-CN" sz="32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云形标注 3"/>
          <p:cNvSpPr/>
          <p:nvPr/>
        </p:nvSpPr>
        <p:spPr>
          <a:xfrm>
            <a:off x="3568378" y="305420"/>
            <a:ext cx="3920490" cy="1121569"/>
          </a:xfrm>
          <a:prstGeom prst="cloudCallout">
            <a:avLst/>
          </a:prstGeom>
          <a:gradFill>
            <a:gsLst>
              <a:gs pos="0">
                <a:srgbClr val="FEE042"/>
              </a:gs>
              <a:gs pos="100000">
                <a:srgbClr val="FB7894"/>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r>
              <a:rPr lang="en-US" altLang="zh-CN" sz="2400" b="1" dirty="0">
                <a:solidFill>
                  <a:schemeClr val="tx1"/>
                </a:solidFill>
                <a:latin typeface="汉仪旗黑-55" panose="00020600040101010101" charset="-122"/>
                <a:ea typeface="汉仪旗黑-55" panose="00020600040101010101" charset="-122"/>
                <a:sym typeface="+mn-ea"/>
              </a:rPr>
              <a:t>   </a:t>
            </a:r>
            <a:r>
              <a:rPr lang="en-US" altLang="zh-CN" sz="24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0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同学们，你</a:t>
            </a:r>
            <a:r>
              <a:rPr lang="zh-CN" altLang="en-US" sz="2000" b="1" dirty="0" smtClean="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们知道什么是天窗吗</a:t>
            </a:r>
            <a:r>
              <a:rPr lang="zh-CN" altLang="en-US" sz="2000" b="1" dirty="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p>
        </p:txBody>
      </p:sp>
      <p:sp>
        <p:nvSpPr>
          <p:cNvPr id="3" name="椭圆 2"/>
          <p:cNvSpPr/>
          <p:nvPr/>
        </p:nvSpPr>
        <p:spPr>
          <a:xfrm>
            <a:off x="370312" y="682625"/>
            <a:ext cx="458046" cy="458046"/>
          </a:xfrm>
          <a:prstGeom prst="ellipse">
            <a:avLst/>
          </a:prstGeom>
          <a:solidFill>
            <a:schemeClr val="accent4"/>
          </a:solidFill>
          <a:ln>
            <a:solidFill>
              <a:schemeClr val="accent4"/>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endParaRPr lang="zh-CN" altLang="en-US">
              <a:ln>
                <a:solidFill>
                  <a:schemeClr val="accent4">
                    <a:lumMod val="60000"/>
                    <a:lumOff val="40000"/>
                  </a:schemeClr>
                </a:solidFill>
              </a:ln>
              <a:solidFill>
                <a:schemeClr val="accent4"/>
              </a:solidFill>
              <a:effectLst/>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nvSpPr>
        <p:spPr>
          <a:xfrm>
            <a:off x="538587" y="679817"/>
            <a:ext cx="463307" cy="463307"/>
          </a:xfrm>
          <a:prstGeom prst="ellipse">
            <a:avLst/>
          </a:prstGeom>
          <a:solidFill>
            <a:schemeClr val="bg1">
              <a:lumMod val="95000"/>
            </a:schemeClr>
          </a:soli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p:txBody>
      </p:sp>
      <p:pic>
        <p:nvPicPr>
          <p:cNvPr id="36866" name="Picture 2"/>
          <p:cNvPicPr>
            <a:picLocks noChangeAspect="1" noChangeArrowheads="1"/>
          </p:cNvPicPr>
          <p:nvPr/>
        </p:nvPicPr>
        <p:blipFill>
          <a:blip r:embed="rId3" cstate="print">
            <a:lum contrast="40000"/>
          </a:blip>
          <a:srcRect/>
          <a:stretch>
            <a:fillRect/>
          </a:stretch>
        </p:blipFill>
        <p:spPr bwMode="auto">
          <a:xfrm>
            <a:off x="1547664" y="2427734"/>
            <a:ext cx="6086475" cy="187220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6866"/>
                                        </p:tgtEl>
                                        <p:attrNameLst>
                                          <p:attrName>style.visibility</p:attrName>
                                        </p:attrNameLst>
                                      </p:cBhvr>
                                      <p:to>
                                        <p:strVal val="visible"/>
                                      </p:to>
                                    </p:set>
                                    <p:animEffect transition="in" filter="fade">
                                      <p:cBhvr>
                                        <p:cTn id="15" dur="1000"/>
                                        <p:tgtEl>
                                          <p:spTgt spid="36866"/>
                                        </p:tgtEl>
                                      </p:cBhvr>
                                    </p:animEffect>
                                    <p:anim calcmode="lin" valueType="num">
                                      <p:cBhvr>
                                        <p:cTn id="16" dur="1000" fill="hold"/>
                                        <p:tgtEl>
                                          <p:spTgt spid="36866"/>
                                        </p:tgtEl>
                                        <p:attrNameLst>
                                          <p:attrName>ppt_x</p:attrName>
                                        </p:attrNameLst>
                                      </p:cBhvr>
                                      <p:tavLst>
                                        <p:tav tm="0">
                                          <p:val>
                                            <p:strVal val="#ppt_x"/>
                                          </p:val>
                                        </p:tav>
                                        <p:tav tm="100000">
                                          <p:val>
                                            <p:strVal val="#ppt_x"/>
                                          </p:val>
                                        </p:tav>
                                      </p:tavLst>
                                    </p:anim>
                                    <p:anim calcmode="lin" valueType="num">
                                      <p:cBhvr>
                                        <p:cTn id="17" dur="1000" fill="hold"/>
                                        <p:tgtEl>
                                          <p:spTgt spid="368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TextBox 1"/>
          <p:cNvSpPr txBox="1"/>
          <p:nvPr/>
        </p:nvSpPr>
        <p:spPr>
          <a:xfrm>
            <a:off x="3055641" y="2139702"/>
            <a:ext cx="3312368" cy="923330"/>
          </a:xfrm>
          <a:prstGeom prst="rect">
            <a:avLst/>
          </a:prstGeom>
          <a:noFill/>
          <a:ln w="9525">
            <a:noFill/>
          </a:ln>
        </p:spPr>
        <p:txBody>
          <a:bodyPr wrap="square">
            <a:spAutoFit/>
          </a:bodyPr>
          <a:lstStyle/>
          <a:p>
            <a:pPr eaLnBrk="1" hangingPunct="1">
              <a:lnSpc>
                <a:spcPct val="150000"/>
              </a:lnSpc>
            </a:pPr>
            <a:r>
              <a:rPr lang="zh-CN" altLang="en-US" sz="3600" b="1" dirty="0" smtClean="0">
                <a:latin typeface="楷体" panose="02010609060101010101" pitchFamily="49" charset="-122"/>
                <a:ea typeface="楷体" panose="02010609060101010101" pitchFamily="49" charset="-122"/>
              </a:rPr>
              <a:t>慰藉   瞥见</a:t>
            </a:r>
            <a:endParaRPr lang="en-US" altLang="zh-CN" sz="3600" b="1" dirty="0">
              <a:latin typeface="楷体" panose="02010609060101010101" pitchFamily="49" charset="-122"/>
              <a:ea typeface="楷体" panose="02010609060101010101" pitchFamily="49" charset="-122"/>
            </a:endParaRPr>
          </a:p>
        </p:txBody>
      </p:sp>
      <p:sp>
        <p:nvSpPr>
          <p:cNvPr id="23" name="文本框 22"/>
          <p:cNvSpPr txBox="1"/>
          <p:nvPr/>
        </p:nvSpPr>
        <p:spPr>
          <a:xfrm>
            <a:off x="1045210" y="628015"/>
            <a:ext cx="1717040" cy="646331"/>
          </a:xfrm>
          <a:prstGeom prst="rect">
            <a:avLst/>
          </a:prstGeom>
          <a:noFill/>
          <a:ln w="9525">
            <a:noFill/>
          </a:ln>
        </p:spPr>
        <p:txBody>
          <a:bodyPr wrap="square">
            <a:spAutoFit/>
          </a:bodyPr>
          <a:lstStyle/>
          <a:p>
            <a:pPr algn="l" eaLnBrk="1" hangingPunct="1"/>
            <a:r>
              <a:rPr lang="zh-CN" altLang="en-US" sz="3600" b="1" u="dbl" dirty="0" smtClean="0">
                <a:solidFill>
                  <a:schemeClr val="accent6"/>
                </a:solidFill>
                <a:uFillTx/>
                <a:latin typeface="楷体_GB2312" panose="02010609030101010101" charset="-122"/>
                <a:ea typeface="楷体_GB2312" panose="02010609030101010101" charset="-122"/>
                <a:sym typeface="+mn-ea"/>
              </a:rPr>
              <a:t>会认字</a:t>
            </a:r>
          </a:p>
        </p:txBody>
      </p:sp>
      <p:sp>
        <p:nvSpPr>
          <p:cNvPr id="3" name="TextBox 1"/>
          <p:cNvSpPr txBox="1"/>
          <p:nvPr/>
        </p:nvSpPr>
        <p:spPr>
          <a:xfrm>
            <a:off x="3059832" y="2139702"/>
            <a:ext cx="2736304" cy="923330"/>
          </a:xfrm>
          <a:prstGeom prst="rect">
            <a:avLst/>
          </a:prstGeom>
          <a:noFill/>
          <a:ln w="9525">
            <a:noFill/>
          </a:ln>
        </p:spPr>
        <p:txBody>
          <a:bodyPr wrap="square">
            <a:spAutoFit/>
          </a:bodyPr>
          <a:lstStyle/>
          <a:p>
            <a:pPr eaLnBrk="1" hangingPunct="1">
              <a:lnSpc>
                <a:spcPct val="150000"/>
              </a:lnSpc>
            </a:pPr>
            <a:r>
              <a:rPr lang="zh-CN" altLang="en-US" sz="3600" b="1" dirty="0" smtClean="0">
                <a:solidFill>
                  <a:srgbClr val="FF3399"/>
                </a:solidFill>
                <a:latin typeface="楷体" panose="02010609060101010101" pitchFamily="49" charset="-122"/>
                <a:ea typeface="楷体" panose="02010609060101010101" pitchFamily="49" charset="-122"/>
              </a:rPr>
              <a:t>慰藉</a:t>
            </a:r>
            <a:r>
              <a:rPr lang="zh-CN" altLang="en-US" sz="3600" b="1" dirty="0" smtClean="0">
                <a:latin typeface="楷体" panose="02010609060101010101" pitchFamily="49" charset="-122"/>
                <a:ea typeface="楷体" panose="02010609060101010101" pitchFamily="49" charset="-122"/>
              </a:rPr>
              <a:t>   </a:t>
            </a:r>
            <a:r>
              <a:rPr lang="zh-CN" altLang="en-US" sz="3600" b="1" dirty="0" smtClean="0">
                <a:solidFill>
                  <a:srgbClr val="FF3399"/>
                </a:solidFill>
                <a:latin typeface="楷体" panose="02010609060101010101" pitchFamily="49" charset="-122"/>
                <a:ea typeface="楷体" panose="02010609060101010101" pitchFamily="49" charset="-122"/>
              </a:rPr>
              <a:t>瞥</a:t>
            </a:r>
            <a:r>
              <a:rPr lang="zh-CN" altLang="en-US" sz="3600" b="1" dirty="0" smtClean="0">
                <a:latin typeface="楷体" panose="02010609060101010101" pitchFamily="49" charset="-122"/>
                <a:ea typeface="楷体" panose="02010609060101010101" pitchFamily="49" charset="-122"/>
              </a:rPr>
              <a:t>见</a:t>
            </a:r>
            <a:endParaRPr lang="en-US" altLang="zh-CN" sz="3600" b="1" dirty="0">
              <a:latin typeface="楷体" panose="02010609060101010101" pitchFamily="49" charset="-122"/>
              <a:ea typeface="楷体" panose="02010609060101010101" pitchFamily="49" charset="-122"/>
            </a:endParaRPr>
          </a:p>
        </p:txBody>
      </p:sp>
      <p:sp>
        <p:nvSpPr>
          <p:cNvPr id="19" name="矩形 18"/>
          <p:cNvSpPr/>
          <p:nvPr/>
        </p:nvSpPr>
        <p:spPr>
          <a:xfrm>
            <a:off x="3055640" y="1851670"/>
            <a:ext cx="1296144" cy="523220"/>
          </a:xfrm>
          <a:prstGeom prst="rect">
            <a:avLst/>
          </a:prstGeom>
        </p:spPr>
        <p:txBody>
          <a:bodyPr wrap="square">
            <a:spAutoFit/>
          </a:bodyPr>
          <a:lstStyle/>
          <a:p>
            <a:pPr lvl="0" eaLnBrk="0" hangingPunct="0">
              <a:defRPr/>
            </a:pPr>
            <a:r>
              <a:rPr lang="en-US" altLang="zh-CN" sz="2800" b="1" dirty="0" err="1" smtClean="0">
                <a:solidFill>
                  <a:srgbClr val="0000FF"/>
                </a:solidFill>
                <a:latin typeface="黑体" panose="02010609060101010101" pitchFamily="2" charset="-122"/>
                <a:ea typeface="黑体" panose="02010609060101010101" pitchFamily="2" charset="-122"/>
              </a:rPr>
              <a:t>wèijiè</a:t>
            </a:r>
            <a:endParaRPr kumimoji="0" lang="en-US" altLang="zh-CN" sz="2800" b="1" i="0" u="none" strike="noStrike" kern="1200" cap="none" spc="0" normalizeH="0" baseline="0" noProof="0" dirty="0">
              <a:ln>
                <a:noFill/>
              </a:ln>
              <a:solidFill>
                <a:srgbClr val="0000FF"/>
              </a:solidFill>
              <a:effectLst/>
              <a:uLnTx/>
              <a:uFillTx/>
              <a:latin typeface="黑体" panose="02010609060101010101" pitchFamily="2" charset="-122"/>
              <a:ea typeface="黑体" panose="02010609060101010101" pitchFamily="2" charset="-122"/>
              <a:cs typeface="+mn-cs"/>
            </a:endParaRPr>
          </a:p>
        </p:txBody>
      </p:sp>
      <p:sp>
        <p:nvSpPr>
          <p:cNvPr id="32" name="矩形 31"/>
          <p:cNvSpPr/>
          <p:nvPr/>
        </p:nvSpPr>
        <p:spPr>
          <a:xfrm>
            <a:off x="4639295" y="1851670"/>
            <a:ext cx="936625" cy="521970"/>
          </a:xfrm>
          <a:prstGeom prst="rect">
            <a:avLst/>
          </a:prstGeom>
        </p:spPr>
        <p:txBody>
          <a:bodyPr>
            <a:spAutoFit/>
          </a:bodyPr>
          <a:lstStyle/>
          <a:p>
            <a:pPr lvl="0" eaLnBrk="0" hangingPunct="0">
              <a:defRPr/>
            </a:pPr>
            <a:r>
              <a:rPr lang="en-US" altLang="zh-CN" sz="2800" b="1" dirty="0" err="1" smtClean="0">
                <a:solidFill>
                  <a:srgbClr val="0000FF"/>
                </a:solidFill>
                <a:latin typeface="黑体" panose="02010609060101010101" pitchFamily="2" charset="-122"/>
                <a:ea typeface="黑体" panose="02010609060101010101" pitchFamily="2" charset="-122"/>
              </a:rPr>
              <a:t>piē</a:t>
            </a:r>
            <a:endParaRPr kumimoji="0" lang="en-US" altLang="zh-CN" sz="2800" b="1" i="0" u="none" strike="noStrike" kern="1200" cap="none" spc="0" normalizeH="0" baseline="0" noProof="0" dirty="0">
              <a:ln>
                <a:noFill/>
              </a:ln>
              <a:solidFill>
                <a:srgbClr val="0000FF"/>
              </a:solidFill>
              <a:effectLst/>
              <a:uLnTx/>
              <a:uFillTx/>
              <a:latin typeface="楷体_GB2312" panose="02010609030101010101" charset="-122"/>
              <a:ea typeface="楷体_GB2312" panose="02010609030101010101" charset="-122"/>
              <a:cs typeface="+mn-cs"/>
            </a:endParaRPr>
          </a:p>
        </p:txBody>
      </p:sp>
      <p:sp>
        <p:nvSpPr>
          <p:cNvPr id="4" name="椭圆 3"/>
          <p:cNvSpPr/>
          <p:nvPr/>
        </p:nvSpPr>
        <p:spPr>
          <a:xfrm>
            <a:off x="370312" y="682625"/>
            <a:ext cx="458046" cy="458046"/>
          </a:xfrm>
          <a:prstGeom prst="ellipse">
            <a:avLst/>
          </a:prstGeom>
          <a:solidFill>
            <a:schemeClr val="accent4"/>
          </a:solidFill>
          <a:ln>
            <a:solidFill>
              <a:schemeClr val="accent4"/>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endParaRPr lang="zh-CN" altLang="en-US">
              <a:ln>
                <a:solidFill>
                  <a:schemeClr val="accent4">
                    <a:lumMod val="60000"/>
                    <a:lumOff val="40000"/>
                  </a:schemeClr>
                </a:solidFill>
              </a:ln>
              <a:solidFill>
                <a:schemeClr val="accent4"/>
              </a:solidFill>
              <a:effectLst/>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nvSpPr>
        <p:spPr>
          <a:xfrm>
            <a:off x="538587" y="679817"/>
            <a:ext cx="463307" cy="463307"/>
          </a:xfrm>
          <a:prstGeom prst="ellipse">
            <a:avLst/>
          </a:prstGeom>
          <a:solidFill>
            <a:schemeClr val="bg1">
              <a:lumMod val="95000"/>
            </a:schemeClr>
          </a:soli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xit" presetSubtype="0" fill="hold" grpId="1" nodeType="clickEffect">
                                  <p:stCondLst>
                                    <p:cond delay="0"/>
                                  </p:stCondLst>
                                  <p:childTnLst>
                                    <p:anim calcmode="lin" valueType="num">
                                      <p:cBhvr>
                                        <p:cTn id="21" dur="1000"/>
                                        <p:tgtEl>
                                          <p:spTgt spid="19"/>
                                        </p:tgtEl>
                                        <p:attrNameLst>
                                          <p:attrName>ppt_w</p:attrName>
                                        </p:attrNameLst>
                                      </p:cBhvr>
                                      <p:tavLst>
                                        <p:tav tm="0">
                                          <p:val>
                                            <p:strVal val="ppt_w"/>
                                          </p:val>
                                        </p:tav>
                                        <p:tav tm="100000">
                                          <p:val>
                                            <p:fltVal val="0"/>
                                          </p:val>
                                        </p:tav>
                                      </p:tavLst>
                                    </p:anim>
                                    <p:anim calcmode="lin" valueType="num">
                                      <p:cBhvr>
                                        <p:cTn id="22" dur="1000"/>
                                        <p:tgtEl>
                                          <p:spTgt spid="19"/>
                                        </p:tgtEl>
                                        <p:attrNameLst>
                                          <p:attrName>ppt_h</p:attrName>
                                        </p:attrNameLst>
                                      </p:cBhvr>
                                      <p:tavLst>
                                        <p:tav tm="0">
                                          <p:val>
                                            <p:strVal val="ppt_h"/>
                                          </p:val>
                                        </p:tav>
                                        <p:tav tm="100000">
                                          <p:val>
                                            <p:fltVal val="0"/>
                                          </p:val>
                                        </p:tav>
                                      </p:tavLst>
                                    </p:anim>
                                    <p:anim calcmode="lin" valueType="num">
                                      <p:cBhvr>
                                        <p:cTn id="23" dur="1000"/>
                                        <p:tgtEl>
                                          <p:spTgt spid="19"/>
                                        </p:tgtEl>
                                        <p:attrNameLst>
                                          <p:attrName>style.rotation</p:attrName>
                                        </p:attrNameLst>
                                      </p:cBhvr>
                                      <p:tavLst>
                                        <p:tav tm="0">
                                          <p:val>
                                            <p:fltVal val="0"/>
                                          </p:val>
                                        </p:tav>
                                        <p:tav tm="100000">
                                          <p:val>
                                            <p:fltVal val="90"/>
                                          </p:val>
                                        </p:tav>
                                      </p:tavLst>
                                    </p:anim>
                                    <p:animEffect transition="out" filter="fade">
                                      <p:cBhvr>
                                        <p:cTn id="24" dur="1000"/>
                                        <p:tgtEl>
                                          <p:spTgt spid="19"/>
                                        </p:tgtEl>
                                      </p:cBhvr>
                                    </p:animEffect>
                                    <p:set>
                                      <p:cBhvr>
                                        <p:cTn id="25" dur="1" fill="hold">
                                          <p:stCondLst>
                                            <p:cond delay="999"/>
                                          </p:stCondLst>
                                        </p:cTn>
                                        <p:tgtEl>
                                          <p:spTgt spid="19"/>
                                        </p:tgtEl>
                                        <p:attrNameLst>
                                          <p:attrName>style.visibility</p:attrName>
                                        </p:attrNameLst>
                                      </p:cBhvr>
                                      <p:to>
                                        <p:strVal val="hidden"/>
                                      </p:to>
                                    </p:set>
                                  </p:childTnLst>
                                </p:cTn>
                              </p:par>
                              <p:par>
                                <p:cTn id="26" presetID="31" presetClass="exit" presetSubtype="0" fill="hold" grpId="1" nodeType="withEffect">
                                  <p:stCondLst>
                                    <p:cond delay="0"/>
                                  </p:stCondLst>
                                  <p:childTnLst>
                                    <p:anim calcmode="lin" valueType="num">
                                      <p:cBhvr>
                                        <p:cTn id="27" dur="1000"/>
                                        <p:tgtEl>
                                          <p:spTgt spid="32"/>
                                        </p:tgtEl>
                                        <p:attrNameLst>
                                          <p:attrName>ppt_w</p:attrName>
                                        </p:attrNameLst>
                                      </p:cBhvr>
                                      <p:tavLst>
                                        <p:tav tm="0">
                                          <p:val>
                                            <p:strVal val="ppt_w"/>
                                          </p:val>
                                        </p:tav>
                                        <p:tav tm="100000">
                                          <p:val>
                                            <p:fltVal val="0"/>
                                          </p:val>
                                        </p:tav>
                                      </p:tavLst>
                                    </p:anim>
                                    <p:anim calcmode="lin" valueType="num">
                                      <p:cBhvr>
                                        <p:cTn id="28" dur="1000"/>
                                        <p:tgtEl>
                                          <p:spTgt spid="32"/>
                                        </p:tgtEl>
                                        <p:attrNameLst>
                                          <p:attrName>ppt_h</p:attrName>
                                        </p:attrNameLst>
                                      </p:cBhvr>
                                      <p:tavLst>
                                        <p:tav tm="0">
                                          <p:val>
                                            <p:strVal val="ppt_h"/>
                                          </p:val>
                                        </p:tav>
                                        <p:tav tm="100000">
                                          <p:val>
                                            <p:fltVal val="0"/>
                                          </p:val>
                                        </p:tav>
                                      </p:tavLst>
                                    </p:anim>
                                    <p:anim calcmode="lin" valueType="num">
                                      <p:cBhvr>
                                        <p:cTn id="29" dur="1000"/>
                                        <p:tgtEl>
                                          <p:spTgt spid="32"/>
                                        </p:tgtEl>
                                        <p:attrNameLst>
                                          <p:attrName>style.rotation</p:attrName>
                                        </p:attrNameLst>
                                      </p:cBhvr>
                                      <p:tavLst>
                                        <p:tav tm="0">
                                          <p:val>
                                            <p:fltVal val="0"/>
                                          </p:val>
                                        </p:tav>
                                        <p:tav tm="100000">
                                          <p:val>
                                            <p:fltVal val="90"/>
                                          </p:val>
                                        </p:tav>
                                      </p:tavLst>
                                    </p:anim>
                                    <p:animEffect transition="out" filter="fade">
                                      <p:cBhvr>
                                        <p:cTn id="30" dur="1000"/>
                                        <p:tgtEl>
                                          <p:spTgt spid="32"/>
                                        </p:tgtEl>
                                      </p:cBhvr>
                                    </p:animEffect>
                                    <p:set>
                                      <p:cBhvr>
                                        <p:cTn id="31" dur="1" fill="hold">
                                          <p:stCondLst>
                                            <p:cond delay="9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P spid="19" grpId="1"/>
      <p:bldP spid="32" grpId="0"/>
      <p:bldP spid="32"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pic>
        <p:nvPicPr>
          <p:cNvPr id="34818" name="Picture 2" descr="https://timgsa.baidu.com/timg?image&amp;quality=80&amp;size=b9999_10000&amp;sec=1560596406606&amp;di=18c321761969b7330357b9c704bd5f98&amp;imgtype=0&amp;src=http%3A%2F%2Fp1.qhimgs4.com%2Ft019faaaa18e221e5cc.jpg"/>
          <p:cNvPicPr>
            <a:picLocks noChangeAspect="1" noChangeArrowheads="1"/>
          </p:cNvPicPr>
          <p:nvPr/>
        </p:nvPicPr>
        <p:blipFill>
          <a:blip r:embed="rId3" cstate="print">
            <a:lum contrast="40000"/>
          </a:blip>
          <a:srcRect r="194" b="6820"/>
          <a:stretch>
            <a:fillRect/>
          </a:stretch>
        </p:blipFill>
        <p:spPr bwMode="auto">
          <a:xfrm>
            <a:off x="0" y="1419622"/>
            <a:ext cx="4644008" cy="2913053"/>
          </a:xfrm>
          <a:prstGeom prst="rect">
            <a:avLst/>
          </a:prstGeom>
          <a:noFill/>
          <a:effectLst>
            <a:softEdge rad="635000"/>
          </a:effectLst>
        </p:spPr>
      </p:pic>
      <p:pic>
        <p:nvPicPr>
          <p:cNvPr id="55" name="Picture 4" descr="https://timgsa.baidu.com/timg?image&amp;quality=80&amp;size=b9999_10000&amp;sec=1560596457779&amp;di=9f913b666cf2f1ead4a78497563f696c&amp;imgtype=0&amp;src=http%3A%2F%2Fbpic.588ku.com%2Felement_origin_min_pic%2F16%2F08%2F29%2F1357c3ccce79e9b.jpg"/>
          <p:cNvPicPr>
            <a:picLocks noChangeAspect="1" noChangeArrowheads="1"/>
          </p:cNvPicPr>
          <p:nvPr/>
        </p:nvPicPr>
        <p:blipFill>
          <a:blip r:embed="rId4" cstate="print"/>
          <a:srcRect l="7623" t="11073" r="8519" b="16505"/>
          <a:stretch>
            <a:fillRect/>
          </a:stretch>
        </p:blipFill>
        <p:spPr bwMode="auto">
          <a:xfrm>
            <a:off x="323528" y="2643758"/>
            <a:ext cx="1667554" cy="1440160"/>
          </a:xfrm>
          <a:prstGeom prst="ellipse">
            <a:avLst/>
          </a:prstGeom>
          <a:ln>
            <a:noFill/>
          </a:ln>
          <a:effectLst>
            <a:softEdge rad="112500"/>
          </a:effectLst>
        </p:spPr>
      </p:pic>
      <p:pic>
        <p:nvPicPr>
          <p:cNvPr id="40" name="Picture 4" descr="https://timgsa.baidu.com/timg?image&amp;quality=80&amp;size=b9999_10000&amp;sec=1560596457779&amp;di=9f913b666cf2f1ead4a78497563f696c&amp;imgtype=0&amp;src=http%3A%2F%2Fbpic.588ku.com%2Felement_origin_min_pic%2F16%2F08%2F29%2F1357c3ccce79e9b.jpg"/>
          <p:cNvPicPr>
            <a:picLocks noChangeAspect="1" noChangeArrowheads="1"/>
          </p:cNvPicPr>
          <p:nvPr/>
        </p:nvPicPr>
        <p:blipFill>
          <a:blip r:embed="rId4" cstate="print"/>
          <a:srcRect l="7623" t="11073" r="8519" b="16505"/>
          <a:stretch>
            <a:fillRect/>
          </a:stretch>
        </p:blipFill>
        <p:spPr bwMode="auto">
          <a:xfrm>
            <a:off x="2051720" y="2283718"/>
            <a:ext cx="1667554" cy="1440160"/>
          </a:xfrm>
          <a:prstGeom prst="ellipse">
            <a:avLst/>
          </a:prstGeom>
          <a:ln>
            <a:noFill/>
          </a:ln>
          <a:effectLst>
            <a:softEdge rad="112500"/>
          </a:effectLst>
        </p:spPr>
      </p:pic>
      <p:pic>
        <p:nvPicPr>
          <p:cNvPr id="34820" name="Picture 4" descr="https://timgsa.baidu.com/timg?image&amp;quality=80&amp;size=b9999_10000&amp;sec=1560596457779&amp;di=9f913b666cf2f1ead4a78497563f696c&amp;imgtype=0&amp;src=http%3A%2F%2Fbpic.588ku.com%2Felement_origin_min_pic%2F16%2F08%2F29%2F1357c3ccce79e9b.jpg"/>
          <p:cNvPicPr>
            <a:picLocks noChangeAspect="1" noChangeArrowheads="1"/>
          </p:cNvPicPr>
          <p:nvPr/>
        </p:nvPicPr>
        <p:blipFill>
          <a:blip r:embed="rId4" cstate="print"/>
          <a:srcRect l="7623" t="11073" r="8519" b="16505"/>
          <a:stretch>
            <a:fillRect/>
          </a:stretch>
        </p:blipFill>
        <p:spPr bwMode="auto">
          <a:xfrm>
            <a:off x="827584" y="1563638"/>
            <a:ext cx="1667554" cy="1440160"/>
          </a:xfrm>
          <a:prstGeom prst="ellipse">
            <a:avLst/>
          </a:prstGeom>
          <a:ln>
            <a:noFill/>
          </a:ln>
          <a:effectLst>
            <a:softEdge rad="112500"/>
          </a:effectLst>
        </p:spPr>
      </p:pic>
      <p:sp>
        <p:nvSpPr>
          <p:cNvPr id="30" name="矩形 29"/>
          <p:cNvSpPr/>
          <p:nvPr/>
        </p:nvSpPr>
        <p:spPr>
          <a:xfrm>
            <a:off x="4860032" y="1131590"/>
            <a:ext cx="936104" cy="523220"/>
          </a:xfrm>
          <a:prstGeom prst="rect">
            <a:avLst/>
          </a:prstGeom>
        </p:spPr>
        <p:txBody>
          <a:bodyPr wrap="square">
            <a:spAutoFit/>
          </a:bodyPr>
          <a:lstStyle/>
          <a:p>
            <a:pPr eaLnBrk="0" hangingPunct="0">
              <a:defRPr/>
            </a:pPr>
            <a:r>
              <a:rPr lang="en-US" altLang="zh-CN" sz="2800" b="1" dirty="0" err="1" smtClean="0">
                <a:latin typeface="黑体" pitchFamily="49" charset="-122"/>
                <a:ea typeface="黑体" pitchFamily="49" charset="-122"/>
              </a:rPr>
              <a:t>jiè</a:t>
            </a:r>
            <a:endParaRPr kumimoji="0" lang="en-US" altLang="zh-CN" sz="2800" b="1" i="0" u="none" strike="noStrike" kern="1200" cap="none" spc="0" normalizeH="0" baseline="0" noProof="0" dirty="0">
              <a:ln>
                <a:noFill/>
              </a:ln>
              <a:effectLst/>
              <a:uLnTx/>
              <a:uFillTx/>
              <a:latin typeface="黑体" pitchFamily="49" charset="-122"/>
              <a:ea typeface="黑体" pitchFamily="49" charset="-122"/>
            </a:endParaRPr>
          </a:p>
        </p:txBody>
      </p:sp>
      <p:sp>
        <p:nvSpPr>
          <p:cNvPr id="42" name="矩形 41"/>
          <p:cNvSpPr/>
          <p:nvPr/>
        </p:nvSpPr>
        <p:spPr>
          <a:xfrm>
            <a:off x="4931519" y="3147814"/>
            <a:ext cx="936625" cy="523220"/>
          </a:xfrm>
          <a:prstGeom prst="rect">
            <a:avLst/>
          </a:prstGeom>
        </p:spPr>
        <p:txBody>
          <a:bodyPr>
            <a:spAutoFit/>
          </a:bodyPr>
          <a:lstStyle/>
          <a:p>
            <a:pPr lvl="0" eaLnBrk="0" hangingPunct="0">
              <a:defRPr/>
            </a:pPr>
            <a:r>
              <a:rPr lang="en-US" altLang="zh-CN" sz="2800" b="1" dirty="0" err="1" smtClean="0">
                <a:latin typeface="黑体" pitchFamily="49" charset="-122"/>
                <a:ea typeface="黑体" pitchFamily="49" charset="-122"/>
              </a:rPr>
              <a:t>piē</a:t>
            </a:r>
            <a:endParaRPr kumimoji="0" lang="en-US" altLang="zh-CN" sz="2800" b="1" i="0" u="none" strike="noStrike" kern="1200" cap="none" spc="0" normalizeH="0" baseline="0" noProof="0" dirty="0">
              <a:ln>
                <a:noFill/>
              </a:ln>
              <a:effectLst/>
              <a:uLnTx/>
              <a:uFillTx/>
              <a:latin typeface="黑体" pitchFamily="49" charset="-122"/>
              <a:ea typeface="黑体" pitchFamily="49" charset="-122"/>
            </a:endParaRPr>
          </a:p>
        </p:txBody>
      </p:sp>
      <p:sp>
        <p:nvSpPr>
          <p:cNvPr id="31" name="矩形 30"/>
          <p:cNvSpPr/>
          <p:nvPr/>
        </p:nvSpPr>
        <p:spPr>
          <a:xfrm>
            <a:off x="5931032" y="1500180"/>
            <a:ext cx="873216" cy="523220"/>
          </a:xfrm>
          <a:prstGeom prst="rect">
            <a:avLst/>
          </a:prstGeom>
        </p:spPr>
        <p:txBody>
          <a:bodyPr wrap="square">
            <a:spAutoFit/>
          </a:bodyPr>
          <a:lstStyle/>
          <a:p>
            <a:pPr lvl="0" eaLnBrk="0" hangingPunct="0">
              <a:defRPr/>
            </a:pPr>
            <a:r>
              <a:rPr lang="en-US" altLang="zh-CN" sz="2800" b="1" dirty="0" err="1" smtClean="0">
                <a:latin typeface="黑体" pitchFamily="49" charset="-122"/>
                <a:ea typeface="黑体" pitchFamily="49" charset="-122"/>
              </a:rPr>
              <a:t>wèi</a:t>
            </a:r>
            <a:endParaRPr kumimoji="0" lang="en-US" altLang="zh-CN" sz="2800" b="1" i="0" u="none" strike="noStrike" kern="1200" cap="none" spc="0" normalizeH="0" baseline="0" noProof="0" dirty="0">
              <a:ln>
                <a:noFill/>
              </a:ln>
              <a:effectLst/>
              <a:uLnTx/>
              <a:uFillTx/>
              <a:latin typeface="黑体" pitchFamily="49" charset="-122"/>
              <a:ea typeface="黑体" pitchFamily="49" charset="-122"/>
            </a:endParaRPr>
          </a:p>
        </p:txBody>
      </p:sp>
      <p:sp>
        <p:nvSpPr>
          <p:cNvPr id="47" name="文本框 46"/>
          <p:cNvSpPr txBox="1"/>
          <p:nvPr/>
        </p:nvSpPr>
        <p:spPr>
          <a:xfrm>
            <a:off x="991871" y="483518"/>
            <a:ext cx="1560195" cy="645160"/>
          </a:xfrm>
          <a:prstGeom prst="rect">
            <a:avLst/>
          </a:prstGeom>
          <a:noFill/>
          <a:ln w="9525">
            <a:noFill/>
          </a:ln>
        </p:spPr>
        <p:txBody>
          <a:bodyPr wrap="none">
            <a:spAutoFit/>
          </a:bodyPr>
          <a:lstStyle/>
          <a:p>
            <a:pPr algn="l" eaLnBrk="1" hangingPunct="1"/>
            <a:r>
              <a:rPr lang="zh-CN" altLang="en-US" sz="3600" b="1" u="dbl" dirty="0" smtClean="0">
                <a:solidFill>
                  <a:schemeClr val="accent6"/>
                </a:solidFill>
                <a:uFillTx/>
                <a:latin typeface="方正新楷体_GBK" panose="02000000000000000000" charset="-122"/>
                <a:ea typeface="方正新楷体_GBK" panose="02000000000000000000" charset="-122"/>
                <a:sym typeface="+mn-ea"/>
              </a:rPr>
              <a:t>我会读</a:t>
            </a:r>
            <a:endParaRPr lang="zh-CN" altLang="en-US" sz="3600" b="1" u="dbl" dirty="0" smtClean="0">
              <a:solidFill>
                <a:srgbClr val="92D050"/>
              </a:solidFill>
              <a:uFillTx/>
              <a:latin typeface="楷体_GB2312" panose="02010609030101010101" charset="-122"/>
              <a:ea typeface="楷体_GB2312" panose="02010609030101010101" charset="-122"/>
              <a:sym typeface="+mn-ea"/>
            </a:endParaRPr>
          </a:p>
        </p:txBody>
      </p:sp>
      <p:sp>
        <p:nvSpPr>
          <p:cNvPr id="6" name="文本框 5"/>
          <p:cNvSpPr txBox="1"/>
          <p:nvPr/>
        </p:nvSpPr>
        <p:spPr>
          <a:xfrm>
            <a:off x="1293468" y="1837047"/>
            <a:ext cx="699230" cy="707886"/>
          </a:xfrm>
          <a:prstGeom prst="rect">
            <a:avLst/>
          </a:prstGeom>
          <a:noFill/>
          <a:ln w="9525">
            <a:noFill/>
          </a:ln>
        </p:spPr>
        <p:txBody>
          <a:bodyPr wrap="none">
            <a:spAutoFit/>
          </a:bodyPr>
          <a:lstStyle/>
          <a:p>
            <a:pPr eaLnBrk="1" hangingPunct="1"/>
            <a:r>
              <a:rPr lang="zh-CN" altLang="en-US" sz="4000" b="1" dirty="0" smtClean="0">
                <a:solidFill>
                  <a:srgbClr val="FF0000"/>
                </a:solidFill>
                <a:latin typeface="楷体" pitchFamily="49" charset="-122"/>
                <a:ea typeface="楷体" pitchFamily="49" charset="-122"/>
              </a:rPr>
              <a:t>慰</a:t>
            </a:r>
            <a:endParaRPr lang="zh-CN" altLang="en-US" sz="4000" b="1" dirty="0">
              <a:solidFill>
                <a:srgbClr val="FF0000"/>
              </a:solidFill>
              <a:latin typeface="楷体" pitchFamily="49" charset="-122"/>
              <a:ea typeface="楷体" pitchFamily="49" charset="-122"/>
            </a:endParaRPr>
          </a:p>
        </p:txBody>
      </p:sp>
      <p:sp>
        <p:nvSpPr>
          <p:cNvPr id="18" name="文本框 17"/>
          <p:cNvSpPr txBox="1"/>
          <p:nvPr/>
        </p:nvSpPr>
        <p:spPr>
          <a:xfrm>
            <a:off x="857224" y="3000378"/>
            <a:ext cx="699230" cy="707886"/>
          </a:xfrm>
          <a:prstGeom prst="rect">
            <a:avLst/>
          </a:prstGeom>
          <a:noFill/>
          <a:ln w="9525">
            <a:noFill/>
          </a:ln>
        </p:spPr>
        <p:txBody>
          <a:bodyPr wrap="none">
            <a:spAutoFit/>
          </a:bodyPr>
          <a:lstStyle/>
          <a:p>
            <a:pPr eaLnBrk="1" hangingPunct="1"/>
            <a:r>
              <a:rPr lang="zh-CN" altLang="en-US" sz="4000" b="1" dirty="0" smtClean="0">
                <a:solidFill>
                  <a:srgbClr val="FF0000"/>
                </a:solidFill>
                <a:latin typeface="楷体" pitchFamily="49" charset="-122"/>
                <a:ea typeface="楷体" pitchFamily="49" charset="-122"/>
              </a:rPr>
              <a:t>瞥</a:t>
            </a:r>
          </a:p>
        </p:txBody>
      </p:sp>
      <p:sp>
        <p:nvSpPr>
          <p:cNvPr id="33" name="文本框 18"/>
          <p:cNvSpPr txBox="1"/>
          <p:nvPr/>
        </p:nvSpPr>
        <p:spPr>
          <a:xfrm>
            <a:off x="2546654" y="2615881"/>
            <a:ext cx="699230" cy="707886"/>
          </a:xfrm>
          <a:prstGeom prst="rect">
            <a:avLst/>
          </a:prstGeom>
          <a:noFill/>
          <a:ln w="9525">
            <a:noFill/>
          </a:ln>
        </p:spPr>
        <p:txBody>
          <a:bodyPr wrap="none">
            <a:spAutoFit/>
          </a:bodyPr>
          <a:lstStyle/>
          <a:p>
            <a:pPr eaLnBrk="1" hangingPunct="1"/>
            <a:r>
              <a:rPr lang="zh-CN" altLang="en-US" sz="4000" b="1" dirty="0" smtClean="0">
                <a:solidFill>
                  <a:srgbClr val="FF0000"/>
                </a:solidFill>
                <a:latin typeface="楷体" pitchFamily="49" charset="-122"/>
                <a:ea typeface="楷体" pitchFamily="49" charset="-122"/>
              </a:rPr>
              <a:t>藉</a:t>
            </a:r>
            <a:endParaRPr lang="zh-CN" altLang="en-US" sz="4000" b="1" dirty="0">
              <a:solidFill>
                <a:srgbClr val="FF0000"/>
              </a:solidFill>
              <a:latin typeface="楷体" pitchFamily="49" charset="-122"/>
              <a:ea typeface="楷体" pitchFamily="49" charset="-122"/>
            </a:endParaRPr>
          </a:p>
        </p:txBody>
      </p:sp>
      <p:sp>
        <p:nvSpPr>
          <p:cNvPr id="4" name="椭圆 3"/>
          <p:cNvSpPr/>
          <p:nvPr/>
        </p:nvSpPr>
        <p:spPr>
          <a:xfrm>
            <a:off x="324493" y="633770"/>
            <a:ext cx="458046" cy="458046"/>
          </a:xfrm>
          <a:prstGeom prst="ellipse">
            <a:avLst/>
          </a:prstGeom>
          <a:solidFill>
            <a:schemeClr val="accent4"/>
          </a:solidFill>
          <a:ln>
            <a:solidFill>
              <a:schemeClr val="accent4"/>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endParaRPr lang="zh-CN" altLang="en-US">
              <a:ln>
                <a:solidFill>
                  <a:schemeClr val="accent4">
                    <a:lumMod val="60000"/>
                    <a:lumOff val="40000"/>
                  </a:schemeClr>
                </a:solidFill>
              </a:ln>
              <a:solidFill>
                <a:schemeClr val="accent4"/>
              </a:solidFill>
              <a:effectLst/>
              <a:latin typeface="Arial" panose="020B0604020202020204" pitchFamily="34" charset="0"/>
              <a:ea typeface="微软雅黑" panose="020B0503020204020204" charset="-122"/>
              <a:sym typeface="Arial" panose="020B0604020202020204" pitchFamily="34" charset="0"/>
            </a:endParaRPr>
          </a:p>
        </p:txBody>
      </p:sp>
      <p:sp>
        <p:nvSpPr>
          <p:cNvPr id="13" name="椭圆 12"/>
          <p:cNvSpPr/>
          <p:nvPr/>
        </p:nvSpPr>
        <p:spPr>
          <a:xfrm>
            <a:off x="539552" y="627534"/>
            <a:ext cx="463307" cy="463307"/>
          </a:xfrm>
          <a:prstGeom prst="ellipse">
            <a:avLst/>
          </a:prstGeom>
          <a:solidFill>
            <a:schemeClr val="bg1">
              <a:lumMod val="95000"/>
            </a:schemeClr>
          </a:soli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05556E-6 -1.34033E-6 C 0.02726 -0.02347 0.0533 0.00587 0.07986 0.0071 C 0.1592 0.0105 0.23802 0.01174 0.31719 0.0139 C 0.32032 0.01513 0.32327 0.01668 0.32639 0.0173 C 0.33334 0.02008 0.34723 0.0244 0.34723 0.02471 C 0.36424 0.03891 0.34462 0.02378 0.36841 0.03459 C 0.3875 0.04386 0.4066 0.05312 0.42604 0.05899 C 0.45261 0.05466 0.46111 0.05528 0.48108 0.04509 C 0.4849 0.03799 0.48837 0.02811 0.49271 0.0244 C 0.50122 0.01699 0.49861 0.02255 0.50209 0.0139 " pathEditMode="relative" rAng="0" ptsTypes="fffffffffA">
                                      <p:cBhvr>
                                        <p:cTn id="6" dur="2000" fill="hold"/>
                                        <p:tgtEl>
                                          <p:spTgt spid="6"/>
                                        </p:tgtEl>
                                        <p:attrNameLst>
                                          <p:attrName>ppt_x</p:attrName>
                                          <p:attrName>ppt_y</p:attrName>
                                        </p:attrNameLst>
                                      </p:cBhvr>
                                      <p:rCtr x="25100" y="1800"/>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3.33333E-6 8.64198E-7 C 0.00972 -0.00648 0.01614 -0.00617 0.02812 -0.00741 C 0.04149 -0.01204 0.05486 -0.0142 0.06875 -0.01543 C 0.08698 -0.02407 0.11076 -0.02562 0.13107 -0.0284 C 0.15069 -0.03611 0.17552 -0.04167 0.19305 -0.05309 C 0.20659 -0.06204 0.21701 -0.07531 0.22673 -0.08796 C 0.23125 -0.10154 0.24218 -0.11821 0.24982 -0.12963 C 0.25121 -0.1321 0.25173 -0.13519 0.2526 -0.13827 C 0.2559 -0.15 0.25816 -0.16235 0.26215 -0.17438 C 0.2592 -0.19722 0.2592 -0.2034 0.2592 -0.19506 " pathEditMode="relative" rAng="0" ptsTypes="fffffffffA">
                                      <p:cBhvr>
                                        <p:cTn id="10" dur="2000" fill="hold"/>
                                        <p:tgtEl>
                                          <p:spTgt spid="33"/>
                                        </p:tgtEl>
                                        <p:attrNameLst>
                                          <p:attrName>ppt_x</p:attrName>
                                          <p:attrName>ppt_y</p:attrName>
                                        </p:attrNameLst>
                                      </p:cBhvr>
                                      <p:rCtr x="13100" y="-10200"/>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04046 0.0713 C 0.05174 0.07253 0.04584 0.07161 0.05799 0.07377 C 0.06285 0.07469 0.06389 0.07654 0.06771 0.0784 C 0.07674 0.0821 0.08577 0.08611 0.09671 0.08796 C 0.10886 0.0929 0.12431 0.09537 0.13837 0.09784 C 0.14428 0.09907 0.15226 0.1 0.15764 0.10154 C 0.16094 0.10247 0.16372 0.10432 0.16737 0.10525 C 0.17796 0.10741 0.18959 0.10926 0.20105 0.11049 C 0.23195 0.11914 0.29514 0.11698 0.32622 0.11759 C 0.36476 0.11914 0.40157 0.12531 0.44028 0.12654 C 0.44566 0.12778 0.44341 0.12747 0.44688 0.12747 " pathEditMode="relative" rAng="0" ptsTypes="ffffffffffA">
                                      <p:cBhvr>
                                        <p:cTn id="14" dur="2000" fill="hold"/>
                                        <p:tgtEl>
                                          <p:spTgt spid="18"/>
                                        </p:tgtEl>
                                        <p:attrNameLst>
                                          <p:attrName>ppt_x</p:attrName>
                                          <p:attrName>ppt_y</p:attrName>
                                        </p:attrNameLst>
                                      </p:cBhvr>
                                      <p:rCtr x="20300" y="28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7"/>
          <p:cNvGrpSpPr/>
          <p:nvPr/>
        </p:nvGrpSpPr>
        <p:grpSpPr>
          <a:xfrm>
            <a:off x="1114476" y="3272952"/>
            <a:ext cx="1029163" cy="1085656"/>
            <a:chOff x="2437" y="2032"/>
            <a:chExt cx="1244" cy="1264"/>
          </a:xfrm>
        </p:grpSpPr>
        <p:sp>
          <p:nvSpPr>
            <p:cNvPr id="69"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70"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5"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1" name="组合 7"/>
          <p:cNvGrpSpPr/>
          <p:nvPr/>
        </p:nvGrpSpPr>
        <p:grpSpPr>
          <a:xfrm>
            <a:off x="2267705" y="3283364"/>
            <a:ext cx="1029163" cy="1085656"/>
            <a:chOff x="2437" y="2032"/>
            <a:chExt cx="1244" cy="1264"/>
          </a:xfrm>
        </p:grpSpPr>
        <p:sp>
          <p:nvSpPr>
            <p:cNvPr id="91"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9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9"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29" name="组合 7"/>
          <p:cNvGrpSpPr/>
          <p:nvPr/>
        </p:nvGrpSpPr>
        <p:grpSpPr>
          <a:xfrm>
            <a:off x="3434692" y="3266854"/>
            <a:ext cx="1029163" cy="1085656"/>
            <a:chOff x="2437" y="2032"/>
            <a:chExt cx="1244" cy="1264"/>
          </a:xfrm>
        </p:grpSpPr>
        <p:sp>
          <p:nvSpPr>
            <p:cNvPr id="3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3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3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4" name="组合 7"/>
          <p:cNvGrpSpPr/>
          <p:nvPr/>
        </p:nvGrpSpPr>
        <p:grpSpPr>
          <a:xfrm>
            <a:off x="4571961" y="3283364"/>
            <a:ext cx="1029163" cy="1085656"/>
            <a:chOff x="2437" y="2032"/>
            <a:chExt cx="1244" cy="1264"/>
          </a:xfrm>
        </p:grpSpPr>
        <p:sp>
          <p:nvSpPr>
            <p:cNvPr id="7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7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6" name="组合 7"/>
          <p:cNvGrpSpPr/>
          <p:nvPr/>
        </p:nvGrpSpPr>
        <p:grpSpPr>
          <a:xfrm>
            <a:off x="5724089" y="3283364"/>
            <a:ext cx="1029163" cy="1085656"/>
            <a:chOff x="2437" y="2032"/>
            <a:chExt cx="1244" cy="1264"/>
          </a:xfrm>
        </p:grpSpPr>
        <p:sp>
          <p:nvSpPr>
            <p:cNvPr id="8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 name="组合 7"/>
          <p:cNvGrpSpPr/>
          <p:nvPr/>
        </p:nvGrpSpPr>
        <p:grpSpPr>
          <a:xfrm>
            <a:off x="6876217" y="3283364"/>
            <a:ext cx="1029163" cy="1085656"/>
            <a:chOff x="2437" y="2032"/>
            <a:chExt cx="1244" cy="1264"/>
          </a:xfrm>
        </p:grpSpPr>
        <p:sp>
          <p:nvSpPr>
            <p:cNvPr id="8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2" name="组合 7"/>
          <p:cNvGrpSpPr/>
          <p:nvPr/>
        </p:nvGrpSpPr>
        <p:grpSpPr>
          <a:xfrm>
            <a:off x="6321392" y="1654376"/>
            <a:ext cx="1029163" cy="1085656"/>
            <a:chOff x="2437" y="2032"/>
            <a:chExt cx="1244" cy="1264"/>
          </a:xfrm>
        </p:grpSpPr>
        <p:sp>
          <p:nvSpPr>
            <p:cNvPr id="2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2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2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2302" name="文本框 64"/>
          <p:cNvSpPr txBox="1"/>
          <p:nvPr/>
        </p:nvSpPr>
        <p:spPr>
          <a:xfrm>
            <a:off x="6350423" y="1654376"/>
            <a:ext cx="834658"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滩</a:t>
            </a:r>
          </a:p>
        </p:txBody>
      </p:sp>
      <p:sp>
        <p:nvSpPr>
          <p:cNvPr id="12306" name="文本框 64"/>
          <p:cNvSpPr txBox="1"/>
          <p:nvPr/>
        </p:nvSpPr>
        <p:spPr>
          <a:xfrm>
            <a:off x="4648092" y="3251315"/>
            <a:ext cx="566811"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蝠</a:t>
            </a:r>
          </a:p>
        </p:txBody>
      </p:sp>
      <p:sp>
        <p:nvSpPr>
          <p:cNvPr id="12310" name="文本框 64"/>
          <p:cNvSpPr txBox="1"/>
          <p:nvPr/>
        </p:nvSpPr>
        <p:spPr>
          <a:xfrm>
            <a:off x="5787573" y="3251315"/>
            <a:ext cx="608489" cy="1084912"/>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霸</a:t>
            </a:r>
          </a:p>
        </p:txBody>
      </p:sp>
      <p:sp>
        <p:nvSpPr>
          <p:cNvPr id="12312" name="文本框 64"/>
          <p:cNvSpPr txBox="1"/>
          <p:nvPr/>
        </p:nvSpPr>
        <p:spPr>
          <a:xfrm>
            <a:off x="6876217" y="3251315"/>
            <a:ext cx="854291" cy="1083945"/>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鹰</a:t>
            </a:r>
          </a:p>
        </p:txBody>
      </p:sp>
      <p:grpSp>
        <p:nvGrpSpPr>
          <p:cNvPr id="8" name="组合 7"/>
          <p:cNvGrpSpPr/>
          <p:nvPr/>
        </p:nvGrpSpPr>
        <p:grpSpPr>
          <a:xfrm>
            <a:off x="3896568" y="1656067"/>
            <a:ext cx="1029163" cy="1085656"/>
            <a:chOff x="2437" y="2032"/>
            <a:chExt cx="1244" cy="1264"/>
          </a:xfrm>
        </p:grpSpPr>
        <p:sp>
          <p:nvSpPr>
            <p:cNvPr id="10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 name="组合 7"/>
          <p:cNvGrpSpPr/>
          <p:nvPr/>
        </p:nvGrpSpPr>
        <p:grpSpPr>
          <a:xfrm>
            <a:off x="2744440" y="1656067"/>
            <a:ext cx="1029163" cy="1085656"/>
            <a:chOff x="2437" y="2032"/>
            <a:chExt cx="1244" cy="1264"/>
          </a:xfrm>
        </p:grpSpPr>
        <p:sp>
          <p:nvSpPr>
            <p:cNvPr id="10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0" name="组合 7"/>
          <p:cNvGrpSpPr/>
          <p:nvPr/>
        </p:nvGrpSpPr>
        <p:grpSpPr>
          <a:xfrm>
            <a:off x="1619672" y="1654376"/>
            <a:ext cx="1029163" cy="1085656"/>
            <a:chOff x="2437" y="2032"/>
            <a:chExt cx="1244" cy="1264"/>
          </a:xfrm>
        </p:grpSpPr>
        <p:sp>
          <p:nvSpPr>
            <p:cNvPr id="10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83" name="文本框 64"/>
          <p:cNvSpPr txBox="1"/>
          <p:nvPr/>
        </p:nvSpPr>
        <p:spPr>
          <a:xfrm>
            <a:off x="2292648" y="3284108"/>
            <a:ext cx="608489" cy="1084912"/>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烁</a:t>
            </a:r>
            <a:endParaRPr lang="en-US" altLang="zh-CN" sz="6600" b="1" dirty="0" err="1">
              <a:solidFill>
                <a:srgbClr val="FF0000"/>
              </a:solidFill>
              <a:latin typeface="楷体" panose="02010609060101010101" pitchFamily="49" charset="-122"/>
              <a:ea typeface="楷体" panose="02010609060101010101" pitchFamily="49" charset="-122"/>
            </a:endParaRPr>
          </a:p>
        </p:txBody>
      </p:sp>
      <p:sp>
        <p:nvSpPr>
          <p:cNvPr id="119" name="TextBox 118"/>
          <p:cNvSpPr txBox="1"/>
          <p:nvPr/>
        </p:nvSpPr>
        <p:spPr>
          <a:xfrm>
            <a:off x="1762548" y="1127506"/>
            <a:ext cx="792205" cy="553998"/>
          </a:xfrm>
          <a:prstGeom prst="rect">
            <a:avLst/>
          </a:prstGeom>
          <a:noFill/>
        </p:spPr>
        <p:txBody>
          <a:bodyPr wrap="none" rtlCol="0">
            <a:spAutoFit/>
          </a:bodyPr>
          <a:lstStyle/>
          <a:p>
            <a:r>
              <a:rPr lang="en-US" altLang="zh-CN" sz="3000" dirty="0" err="1" smtClean="0">
                <a:latin typeface="汉语拼音" panose="020B0604020202020204" pitchFamily="34" charset="0"/>
                <a:ea typeface="黑体" panose="02010609060101010101" pitchFamily="49" charset="-122"/>
                <a:cs typeface="汉语拼音" panose="020B0604020202020204" pitchFamily="34" charset="0"/>
              </a:rPr>
              <a:t>wèi</a:t>
            </a:r>
            <a:endParaRPr lang="zh-CN" altLang="en-US" sz="3000" dirty="0">
              <a:latin typeface="汉语拼音" panose="020B0604020202020204" pitchFamily="34" charset="0"/>
              <a:ea typeface="黑体" panose="02010609060101010101" pitchFamily="49" charset="-122"/>
              <a:cs typeface="汉语拼音" panose="020B0604020202020204" pitchFamily="34" charset="0"/>
            </a:endParaRPr>
          </a:p>
        </p:txBody>
      </p:sp>
      <p:sp>
        <p:nvSpPr>
          <p:cNvPr id="120" name="TextBox 119"/>
          <p:cNvSpPr txBox="1"/>
          <p:nvPr/>
        </p:nvSpPr>
        <p:spPr>
          <a:xfrm>
            <a:off x="2958437" y="1145012"/>
            <a:ext cx="622286" cy="553998"/>
          </a:xfrm>
          <a:prstGeom prst="rect">
            <a:avLst/>
          </a:prstGeom>
          <a:noFill/>
        </p:spPr>
        <p:txBody>
          <a:bodyPr wrap="none" rtlCol="0">
            <a:spAutoFit/>
          </a:bodyPr>
          <a:lstStyle/>
          <a:p>
            <a:r>
              <a:rPr lang="en-US" altLang="zh-CN" sz="3000" dirty="0" err="1" smtClean="0">
                <a:latin typeface="汉语拼音" panose="020B0604020202020204" pitchFamily="34" charset="0"/>
                <a:ea typeface="黑体" panose="02010609060101010101" pitchFamily="49" charset="-122"/>
                <a:cs typeface="汉语拼音" panose="020B0604020202020204" pitchFamily="34" charset="0"/>
              </a:rPr>
              <a:t>jiè</a:t>
            </a:r>
            <a:endParaRPr lang="zh-CN" altLang="en-US" sz="3000" dirty="0">
              <a:latin typeface="汉语拼音" panose="020B0604020202020204" pitchFamily="34" charset="0"/>
              <a:ea typeface="黑体" panose="02010609060101010101" pitchFamily="49" charset="-122"/>
              <a:cs typeface="汉语拼音" panose="020B0604020202020204" pitchFamily="34" charset="0"/>
            </a:endParaRPr>
          </a:p>
        </p:txBody>
      </p:sp>
      <p:sp>
        <p:nvSpPr>
          <p:cNvPr id="121" name="TextBox 120"/>
          <p:cNvSpPr txBox="1"/>
          <p:nvPr/>
        </p:nvSpPr>
        <p:spPr>
          <a:xfrm>
            <a:off x="4106067" y="1127506"/>
            <a:ext cx="619080" cy="553998"/>
          </a:xfrm>
          <a:prstGeom prst="rect">
            <a:avLst/>
          </a:prstGeom>
          <a:noFill/>
        </p:spPr>
        <p:txBody>
          <a:bodyPr wrap="none" rtlCol="0">
            <a:spAutoFit/>
          </a:bodyPr>
          <a:lstStyle/>
          <a:p>
            <a:r>
              <a:rPr lang="en-US" altLang="zh-CN" sz="3000" dirty="0" err="1" smtClean="0">
                <a:latin typeface="汉语拼音" panose="020B0604020202020204" pitchFamily="34" charset="0"/>
                <a:ea typeface="黑体" panose="02010609060101010101" pitchFamily="49" charset="-122"/>
                <a:cs typeface="汉语拼音" panose="020B0604020202020204" pitchFamily="34" charset="0"/>
              </a:rPr>
              <a:t>bǔ</a:t>
            </a:r>
            <a:endParaRPr lang="zh-CN" altLang="en-US" sz="3000" dirty="0">
              <a:latin typeface="汉语拼音" panose="020B0604020202020204" pitchFamily="34" charset="0"/>
              <a:ea typeface="黑体" panose="02010609060101010101" pitchFamily="49" charset="-122"/>
              <a:cs typeface="汉语拼音" panose="020B0604020202020204" pitchFamily="34" charset="0"/>
            </a:endParaRPr>
          </a:p>
        </p:txBody>
      </p:sp>
      <p:sp>
        <p:nvSpPr>
          <p:cNvPr id="124" name="TextBox 123"/>
          <p:cNvSpPr txBox="1"/>
          <p:nvPr/>
        </p:nvSpPr>
        <p:spPr>
          <a:xfrm>
            <a:off x="6461264" y="1171816"/>
            <a:ext cx="817853" cy="553998"/>
          </a:xfrm>
          <a:prstGeom prst="rect">
            <a:avLst/>
          </a:prstGeom>
          <a:noFill/>
        </p:spPr>
        <p:txBody>
          <a:bodyPr wrap="none" rtlCol="0">
            <a:spAutoFit/>
          </a:bodyPr>
          <a:lstStyle/>
          <a:p>
            <a:r>
              <a:rPr lang="en-US" altLang="zh-CN" sz="3000" dirty="0" err="1" smtClean="0">
                <a:latin typeface="汉语拼音" panose="020B0604020202020204" pitchFamily="34" charset="0"/>
                <a:ea typeface="黑体" panose="02010609060101010101" pitchFamily="49" charset="-122"/>
                <a:cs typeface="汉语拼音" panose="020B0604020202020204" pitchFamily="34" charset="0"/>
              </a:rPr>
              <a:t>tān</a:t>
            </a:r>
            <a:endParaRPr lang="zh-CN" altLang="en-US" sz="3000" dirty="0">
              <a:latin typeface="汉语拼音" panose="020B0604020202020204" pitchFamily="34" charset="0"/>
              <a:ea typeface="黑体" panose="02010609060101010101" pitchFamily="49" charset="-122"/>
              <a:cs typeface="汉语拼音" panose="020B0604020202020204" pitchFamily="34" charset="0"/>
            </a:endParaRPr>
          </a:p>
        </p:txBody>
      </p:sp>
      <p:sp>
        <p:nvSpPr>
          <p:cNvPr id="128" name="TextBox 127"/>
          <p:cNvSpPr txBox="1"/>
          <p:nvPr/>
        </p:nvSpPr>
        <p:spPr>
          <a:xfrm>
            <a:off x="2339143" y="2797384"/>
            <a:ext cx="1018227" cy="553998"/>
          </a:xfrm>
          <a:prstGeom prst="rect">
            <a:avLst/>
          </a:prstGeom>
          <a:noFill/>
        </p:spPr>
        <p:txBody>
          <a:bodyPr wrap="none" rtlCol="0">
            <a:spAutoFit/>
          </a:bodyPr>
          <a:lstStyle/>
          <a:p>
            <a:r>
              <a:rPr lang="en-US" altLang="zh-CN" sz="3000" dirty="0" err="1" smtClean="0">
                <a:latin typeface="汉语拼音" panose="020B0604020202020204" pitchFamily="34" charset="0"/>
                <a:ea typeface="黑体" panose="02010609060101010101" pitchFamily="49" charset="-122"/>
                <a:cs typeface="汉语拼音" panose="020B0604020202020204" pitchFamily="34" charset="0"/>
              </a:rPr>
              <a:t>shuò</a:t>
            </a:r>
            <a:endParaRPr lang="zh-CN" altLang="en-US" sz="3000" dirty="0">
              <a:latin typeface="汉语拼音" panose="020B0604020202020204" pitchFamily="34" charset="0"/>
              <a:ea typeface="黑体" panose="02010609060101010101" pitchFamily="49" charset="-122"/>
              <a:cs typeface="汉语拼音" panose="020B0604020202020204" pitchFamily="34" charset="0"/>
            </a:endParaRPr>
          </a:p>
        </p:txBody>
      </p:sp>
      <p:sp>
        <p:nvSpPr>
          <p:cNvPr id="129" name="TextBox 128"/>
          <p:cNvSpPr txBox="1"/>
          <p:nvPr/>
        </p:nvSpPr>
        <p:spPr>
          <a:xfrm>
            <a:off x="4824564" y="2797384"/>
            <a:ext cx="604653" cy="553998"/>
          </a:xfrm>
          <a:prstGeom prst="rect">
            <a:avLst/>
          </a:prstGeom>
          <a:noFill/>
        </p:spPr>
        <p:txBody>
          <a:bodyPr wrap="none" rtlCol="0">
            <a:spAutoFit/>
          </a:bodyPr>
          <a:lstStyle/>
          <a:p>
            <a:r>
              <a:rPr lang="en-US" altLang="zh-CN" sz="3000" dirty="0" err="1" smtClean="0">
                <a:latin typeface="汉语拼音" panose="020B0604020202020204" pitchFamily="34" charset="0"/>
                <a:ea typeface="黑体" panose="02010609060101010101" pitchFamily="49" charset="-122"/>
                <a:cs typeface="汉语拼音" panose="020B0604020202020204" pitchFamily="34" charset="0"/>
              </a:rPr>
              <a:t>fú</a:t>
            </a:r>
            <a:endParaRPr lang="zh-CN" altLang="en-US" sz="3000" dirty="0">
              <a:latin typeface="汉语拼音" panose="020B0604020202020204" pitchFamily="34" charset="0"/>
              <a:ea typeface="黑体" panose="02010609060101010101" pitchFamily="49" charset="-122"/>
              <a:cs typeface="汉语拼音" panose="020B0604020202020204" pitchFamily="34" charset="0"/>
            </a:endParaRPr>
          </a:p>
        </p:txBody>
      </p:sp>
      <p:sp>
        <p:nvSpPr>
          <p:cNvPr id="131" name="TextBox 130"/>
          <p:cNvSpPr txBox="1"/>
          <p:nvPr/>
        </p:nvSpPr>
        <p:spPr>
          <a:xfrm>
            <a:off x="5895996" y="2797384"/>
            <a:ext cx="654346" cy="553998"/>
          </a:xfrm>
          <a:prstGeom prst="rect">
            <a:avLst/>
          </a:prstGeom>
          <a:noFill/>
        </p:spPr>
        <p:txBody>
          <a:bodyPr wrap="none" rtlCol="0">
            <a:spAutoFit/>
          </a:bodyPr>
          <a:lstStyle/>
          <a:p>
            <a:r>
              <a:rPr lang="en-US" altLang="zh-CN" sz="3000" dirty="0" err="1" smtClean="0">
                <a:latin typeface="汉语拼音" panose="020B0604020202020204" pitchFamily="34" charset="0"/>
                <a:ea typeface="黑体" panose="02010609060101010101" pitchFamily="49" charset="-122"/>
                <a:cs typeface="汉语拼音" panose="020B0604020202020204" pitchFamily="34" charset="0"/>
              </a:rPr>
              <a:t>bà</a:t>
            </a:r>
            <a:endParaRPr lang="zh-CN" altLang="en-US" sz="3000" dirty="0">
              <a:latin typeface="汉语拼音" panose="020B0604020202020204" pitchFamily="34" charset="0"/>
              <a:ea typeface="黑体" panose="02010609060101010101" pitchFamily="49" charset="-122"/>
              <a:cs typeface="汉语拼音" panose="020B0604020202020204" pitchFamily="34" charset="0"/>
            </a:endParaRPr>
          </a:p>
        </p:txBody>
      </p:sp>
      <p:sp>
        <p:nvSpPr>
          <p:cNvPr id="132" name="TextBox 131"/>
          <p:cNvSpPr txBox="1"/>
          <p:nvPr/>
        </p:nvSpPr>
        <p:spPr>
          <a:xfrm>
            <a:off x="6876217" y="2797384"/>
            <a:ext cx="965329" cy="553998"/>
          </a:xfrm>
          <a:prstGeom prst="rect">
            <a:avLst/>
          </a:prstGeom>
          <a:noFill/>
        </p:spPr>
        <p:txBody>
          <a:bodyPr wrap="none" rtlCol="0">
            <a:spAutoFit/>
          </a:bodyPr>
          <a:lstStyle/>
          <a:p>
            <a:r>
              <a:rPr lang="en-US" altLang="zh-CN" sz="3000" dirty="0" err="1" smtClean="0">
                <a:latin typeface="汉语拼音" panose="020B0604020202020204" pitchFamily="34" charset="0"/>
                <a:ea typeface="黑体" panose="02010609060101010101" pitchFamily="49" charset="-122"/>
                <a:cs typeface="汉语拼音" panose="020B0604020202020204" pitchFamily="34" charset="0"/>
              </a:rPr>
              <a:t>yīng</a:t>
            </a:r>
            <a:endParaRPr lang="en-US" altLang="zh-CN" sz="3000" dirty="0">
              <a:latin typeface="汉语拼音" panose="020B0604020202020204" pitchFamily="34" charset="0"/>
              <a:ea typeface="宋体" panose="02010600030101010101" pitchFamily="2" charset="-122"/>
              <a:cs typeface="汉语拼音" panose="020B0604020202020204" pitchFamily="34" charset="0"/>
            </a:endParaRPr>
          </a:p>
        </p:txBody>
      </p:sp>
      <p:sp>
        <p:nvSpPr>
          <p:cNvPr id="28" name="文本框 64"/>
          <p:cNvSpPr txBox="1"/>
          <p:nvPr/>
        </p:nvSpPr>
        <p:spPr>
          <a:xfrm>
            <a:off x="3434692" y="3267598"/>
            <a:ext cx="608489" cy="1083945"/>
          </a:xfrm>
          <a:prstGeom prst="rect">
            <a:avLst/>
          </a:prstGeom>
          <a:noFill/>
          <a:ln w="9525">
            <a:noFill/>
          </a:ln>
        </p:spPr>
        <p:txBody>
          <a:bodyPr lIns="68580" tIns="34290" rIns="68580" bIns="34290">
            <a:spAutoFit/>
          </a:bodyPr>
          <a:lstStyle/>
          <a:p>
            <a:pPr eaLnBrk="1" hangingPunct="1"/>
            <a:r>
              <a:rPr lang="zh-CN" altLang="en-US" sz="6600" b="1" dirty="0" err="1">
                <a:solidFill>
                  <a:srgbClr val="FF0000"/>
                </a:solidFill>
                <a:latin typeface="楷体" panose="02010609060101010101" pitchFamily="49" charset="-122"/>
                <a:ea typeface="楷体" panose="02010609060101010101" pitchFamily="49" charset="-122"/>
              </a:rPr>
              <a:t>蝙</a:t>
            </a:r>
          </a:p>
        </p:txBody>
      </p:sp>
      <p:sp>
        <p:nvSpPr>
          <p:cNvPr id="33" name="TextBox 127"/>
          <p:cNvSpPr txBox="1"/>
          <p:nvPr/>
        </p:nvSpPr>
        <p:spPr>
          <a:xfrm>
            <a:off x="3506130" y="2797384"/>
            <a:ext cx="962123" cy="553998"/>
          </a:xfrm>
          <a:prstGeom prst="rect">
            <a:avLst/>
          </a:prstGeom>
          <a:noFill/>
        </p:spPr>
        <p:txBody>
          <a:bodyPr wrap="none" rtlCol="0">
            <a:spAutoFit/>
          </a:bodyPr>
          <a:lstStyle/>
          <a:p>
            <a:r>
              <a:rPr lang="en-US" altLang="zh-CN" sz="3000" dirty="0" err="1" smtClean="0">
                <a:latin typeface="汉语拼音" panose="020B0604020202020204" pitchFamily="34" charset="0"/>
                <a:ea typeface="黑体" panose="02010609060101010101" pitchFamily="49" charset="-122"/>
                <a:cs typeface="汉语拼音" panose="020B0604020202020204" pitchFamily="34" charset="0"/>
              </a:rPr>
              <a:t>biān</a:t>
            </a:r>
            <a:endParaRPr lang="en-US" altLang="zh-CN" sz="3000" dirty="0">
              <a:latin typeface="汉语拼音" panose="020B0604020202020204" pitchFamily="34" charset="0"/>
              <a:ea typeface="宋体" panose="02010600030101010101" pitchFamily="2" charset="-122"/>
              <a:cs typeface="汉语拼音" panose="020B0604020202020204" pitchFamily="34" charset="0"/>
            </a:endParaRPr>
          </a:p>
        </p:txBody>
      </p:sp>
      <p:pic>
        <p:nvPicPr>
          <p:cNvPr id="66" name="图片 6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057708">
            <a:off x="1385169" y="556111"/>
            <a:ext cx="335134" cy="472337"/>
          </a:xfrm>
          <a:prstGeom prst="rect">
            <a:avLst/>
          </a:prstGeom>
        </p:spPr>
      </p:pic>
      <p:grpSp>
        <p:nvGrpSpPr>
          <p:cNvPr id="71" name="组合 70"/>
          <p:cNvGrpSpPr/>
          <p:nvPr/>
        </p:nvGrpSpPr>
        <p:grpSpPr>
          <a:xfrm>
            <a:off x="200761" y="572988"/>
            <a:ext cx="1159241" cy="438582"/>
            <a:chOff x="467544" y="1510576"/>
            <a:chExt cx="1159241" cy="438582"/>
          </a:xfrm>
        </p:grpSpPr>
        <p:sp>
          <p:nvSpPr>
            <p:cNvPr id="72" name="TextBox 11">
              <a:hlinkClick r:id="rId4" action="ppaction://hlinkfile"/>
            </p:cNvPr>
            <p:cNvSpPr txBox="1">
              <a:spLocks noChangeArrowheads="1"/>
            </p:cNvSpPr>
            <p:nvPr/>
          </p:nvSpPr>
          <p:spPr bwMode="auto">
            <a:xfrm>
              <a:off x="505294" y="1510576"/>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我</a:t>
              </a:r>
              <a:r>
                <a:rPr lang="zh-CN" altLang="en-US" sz="2400" b="1" dirty="0" smtClean="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会写</a:t>
              </a:r>
              <a:endPar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73" name="矩形 72"/>
            <p:cNvSpPr/>
            <p:nvPr/>
          </p:nvSpPr>
          <p:spPr>
            <a:xfrm>
              <a:off x="1547664" y="1563638"/>
              <a:ext cx="36000" cy="324000"/>
            </a:xfrm>
            <a:prstGeom prst="rect">
              <a:avLst/>
            </a:prstGeom>
            <a:solidFill>
              <a:srgbClr val="CC3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4" name="矩形 73"/>
            <p:cNvSpPr/>
            <p:nvPr/>
          </p:nvSpPr>
          <p:spPr>
            <a:xfrm>
              <a:off x="467544" y="1563638"/>
              <a:ext cx="36000" cy="324000"/>
            </a:xfrm>
            <a:prstGeom prst="rect">
              <a:avLst/>
            </a:prstGeom>
            <a:solidFill>
              <a:srgbClr val="CC3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67" name="文本框 64"/>
          <p:cNvSpPr txBox="1"/>
          <p:nvPr/>
        </p:nvSpPr>
        <p:spPr>
          <a:xfrm>
            <a:off x="1148929" y="3287038"/>
            <a:ext cx="608489" cy="1084912"/>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帐</a:t>
            </a:r>
            <a:endParaRPr lang="en-US" altLang="zh-CN" sz="6600" b="1" dirty="0" err="1">
              <a:solidFill>
                <a:srgbClr val="FF0000"/>
              </a:solidFill>
              <a:latin typeface="楷体" panose="02010609060101010101" pitchFamily="49" charset="-122"/>
              <a:ea typeface="楷体" panose="02010609060101010101" pitchFamily="49" charset="-122"/>
            </a:endParaRPr>
          </a:p>
        </p:txBody>
      </p:sp>
      <p:sp>
        <p:nvSpPr>
          <p:cNvPr id="79" name="TextBox 124"/>
          <p:cNvSpPr txBox="1"/>
          <p:nvPr/>
        </p:nvSpPr>
        <p:spPr>
          <a:xfrm>
            <a:off x="971600" y="2804478"/>
            <a:ext cx="1319592" cy="553998"/>
          </a:xfrm>
          <a:prstGeom prst="rect">
            <a:avLst/>
          </a:prstGeom>
          <a:noFill/>
        </p:spPr>
        <p:txBody>
          <a:bodyPr wrap="none" rtlCol="0">
            <a:spAutoFit/>
          </a:bodyPr>
          <a:lstStyle/>
          <a:p>
            <a:r>
              <a:rPr lang="en-US" altLang="zh-CN" sz="3000" dirty="0" err="1" smtClean="0">
                <a:latin typeface="汉语拼音" panose="020B0604020202020204" pitchFamily="34" charset="0"/>
                <a:ea typeface="黑体" panose="02010609060101010101" pitchFamily="49" charset="-122"/>
                <a:cs typeface="汉语拼音" panose="020B0604020202020204" pitchFamily="34" charset="0"/>
              </a:rPr>
              <a:t>zhàng</a:t>
            </a:r>
            <a:endParaRPr lang="zh-CN" altLang="en-US" sz="3000" dirty="0">
              <a:latin typeface="汉语拼音" panose="020B0604020202020204" pitchFamily="34" charset="0"/>
              <a:ea typeface="黑体" panose="02010609060101010101" pitchFamily="49" charset="-122"/>
              <a:cs typeface="汉语拼音" panose="020B0604020202020204" pitchFamily="34" charset="0"/>
            </a:endParaRPr>
          </a:p>
        </p:txBody>
      </p:sp>
      <p:sp>
        <p:nvSpPr>
          <p:cNvPr id="12296" name="文本框 64"/>
          <p:cNvSpPr txBox="1"/>
          <p:nvPr/>
        </p:nvSpPr>
        <p:spPr>
          <a:xfrm>
            <a:off x="3981204" y="1661603"/>
            <a:ext cx="944527" cy="1084912"/>
          </a:xfrm>
          <a:prstGeom prst="rect">
            <a:avLst/>
          </a:prstGeom>
          <a:noFill/>
          <a:ln w="9525">
            <a:noFill/>
          </a:ln>
        </p:spPr>
        <p:txBody>
          <a:bodyPr wrap="square"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卜</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292" name="文本框 64"/>
          <p:cNvSpPr txBox="1"/>
          <p:nvPr/>
        </p:nvSpPr>
        <p:spPr>
          <a:xfrm>
            <a:off x="1619672" y="1654376"/>
            <a:ext cx="608489" cy="1084912"/>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慰</a:t>
            </a:r>
            <a:endParaRPr lang="en-US" altLang="zh-CN" sz="6600" b="1" dirty="0" err="1">
              <a:solidFill>
                <a:srgbClr val="FF0000"/>
              </a:solidFill>
              <a:latin typeface="楷体" panose="02010609060101010101" pitchFamily="49" charset="-122"/>
              <a:ea typeface="楷体" panose="02010609060101010101" pitchFamily="49" charset="-122"/>
            </a:endParaRPr>
          </a:p>
        </p:txBody>
      </p:sp>
      <p:sp>
        <p:nvSpPr>
          <p:cNvPr id="12294" name="文本框 64"/>
          <p:cNvSpPr txBox="1"/>
          <p:nvPr/>
        </p:nvSpPr>
        <p:spPr>
          <a:xfrm>
            <a:off x="2745269" y="1661603"/>
            <a:ext cx="999303"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藉</a:t>
            </a:r>
          </a:p>
        </p:txBody>
      </p:sp>
      <p:grpSp>
        <p:nvGrpSpPr>
          <p:cNvPr id="80" name="组合 7"/>
          <p:cNvGrpSpPr/>
          <p:nvPr/>
        </p:nvGrpSpPr>
        <p:grpSpPr>
          <a:xfrm>
            <a:off x="5120704" y="1627180"/>
            <a:ext cx="1029163" cy="1085656"/>
            <a:chOff x="2437" y="2032"/>
            <a:chExt cx="1244" cy="1264"/>
          </a:xfrm>
        </p:grpSpPr>
        <p:sp>
          <p:nvSpPr>
            <p:cNvPr id="81"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2"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7"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92" name="文本框 64"/>
          <p:cNvSpPr txBox="1"/>
          <p:nvPr/>
        </p:nvSpPr>
        <p:spPr>
          <a:xfrm>
            <a:off x="5149735" y="1627180"/>
            <a:ext cx="834658" cy="1084912"/>
          </a:xfrm>
          <a:prstGeom prst="rect">
            <a:avLst/>
          </a:prstGeom>
          <a:noFill/>
          <a:ln w="9525">
            <a:noFill/>
          </a:ln>
        </p:spPr>
        <p:txBody>
          <a:bodyPr wrap="square"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锐</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93" name="TextBox 92"/>
          <p:cNvSpPr txBox="1"/>
          <p:nvPr/>
        </p:nvSpPr>
        <p:spPr>
          <a:xfrm>
            <a:off x="5260576" y="1144620"/>
            <a:ext cx="676788" cy="553998"/>
          </a:xfrm>
          <a:prstGeom prst="rect">
            <a:avLst/>
          </a:prstGeom>
          <a:noFill/>
        </p:spPr>
        <p:txBody>
          <a:bodyPr wrap="none" rtlCol="0">
            <a:spAutoFit/>
          </a:bodyPr>
          <a:lstStyle/>
          <a:p>
            <a:r>
              <a:rPr lang="en-US" altLang="zh-CN" sz="3000" dirty="0" err="1" smtClean="0">
                <a:latin typeface="汉语拼音" panose="020B0604020202020204" pitchFamily="34" charset="0"/>
                <a:ea typeface="黑体" panose="02010609060101010101" pitchFamily="49" charset="-122"/>
                <a:cs typeface="汉语拼音" panose="020B0604020202020204" pitchFamily="34" charset="0"/>
              </a:rPr>
              <a:t>ruì</a:t>
            </a:r>
            <a:endParaRPr lang="zh-CN" altLang="en-US" sz="3000" dirty="0">
              <a:latin typeface="汉语拼音" panose="020B0604020202020204" pitchFamily="34" charset="0"/>
              <a:ea typeface="黑体" panose="02010609060101010101" pitchFamily="49" charset="-122"/>
              <a:cs typeface="汉语拼音" panose="020B0604020202020204" pitchFamily="34" charset="0"/>
            </a:endParaRPr>
          </a:p>
        </p:txBody>
      </p:sp>
    </p:spTree>
    <p:extLst>
      <p:ext uri="{BB962C8B-B14F-4D97-AF65-F5344CB8AC3E}">
        <p14:creationId xmlns:p14="http://schemas.microsoft.com/office/powerpoint/2010/main" val="281718104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119"/>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120"/>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121"/>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93"/>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124"/>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79"/>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128"/>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33"/>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129"/>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131"/>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1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119" grpId="1"/>
      <p:bldP spid="120" grpId="0"/>
      <p:bldP spid="120" grpId="1"/>
      <p:bldP spid="121" grpId="0"/>
      <p:bldP spid="121" grpId="1"/>
      <p:bldP spid="124" grpId="0"/>
      <p:bldP spid="124" grpId="1"/>
      <p:bldP spid="128" grpId="0"/>
      <p:bldP spid="128" grpId="1"/>
      <p:bldP spid="129" grpId="0"/>
      <p:bldP spid="129" grpId="1"/>
      <p:bldP spid="131" grpId="0"/>
      <p:bldP spid="131" grpId="1"/>
      <p:bldP spid="132" grpId="0"/>
      <p:bldP spid="132" grpId="1"/>
      <p:bldP spid="33" grpId="0"/>
      <p:bldP spid="33" grpId="1"/>
      <p:bldP spid="79" grpId="0"/>
      <p:bldP spid="79" grpId="1"/>
      <p:bldP spid="93" grpId="0"/>
      <p:bldP spid="93"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946150" y="1264920"/>
            <a:ext cx="7538720" cy="2934335"/>
          </a:xfrm>
          <a:prstGeom prst="roundRect">
            <a:avLst/>
          </a:prstGeom>
          <a:solidFill>
            <a:srgbClr val="FFCB74"/>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楷体_GB2312" panose="02010609030101010101" charset="-122"/>
            </a:endParaRPr>
          </a:p>
        </p:txBody>
      </p:sp>
      <p:sp>
        <p:nvSpPr>
          <p:cNvPr id="4" name="文本框 3"/>
          <p:cNvSpPr txBox="1"/>
          <p:nvPr/>
        </p:nvSpPr>
        <p:spPr>
          <a:xfrm>
            <a:off x="1000126" y="623253"/>
            <a:ext cx="1560195" cy="645160"/>
          </a:xfrm>
          <a:prstGeom prst="rect">
            <a:avLst/>
          </a:prstGeom>
          <a:noFill/>
          <a:ln w="9525">
            <a:noFill/>
          </a:ln>
        </p:spPr>
        <p:txBody>
          <a:bodyPr wrap="none" anchor="t">
            <a:spAutoFit/>
          </a:bodyPr>
          <a:lstStyle/>
          <a:p>
            <a:r>
              <a:rPr lang="zh-CN" altLang="en-US" sz="3600" b="1" u="dbl" dirty="0" smtClean="0">
                <a:solidFill>
                  <a:schemeClr val="accent6"/>
                </a:solidFill>
                <a:uFillTx/>
                <a:latin typeface="方正新楷体_GBK" panose="02000000000000000000" charset="-122"/>
                <a:ea typeface="方正新楷体_GBK" panose="02000000000000000000" charset="-122"/>
                <a:sym typeface="+mn-ea"/>
              </a:rPr>
              <a:t>多音字</a:t>
            </a:r>
            <a:endParaRPr lang="zh-CN" altLang="en-US" sz="3600" b="1" u="dbl" dirty="0" smtClean="0">
              <a:solidFill>
                <a:srgbClr val="92D050"/>
              </a:solidFill>
              <a:latin typeface="楷体_GB2312" panose="02010609030101010101" charset="-122"/>
              <a:ea typeface="楷体_GB2312" panose="02010609030101010101" charset="-122"/>
              <a:sym typeface="+mn-ea"/>
            </a:endParaRPr>
          </a:p>
        </p:txBody>
      </p:sp>
      <p:sp>
        <p:nvSpPr>
          <p:cNvPr id="3" name="文本框 2"/>
          <p:cNvSpPr txBox="1"/>
          <p:nvPr/>
        </p:nvSpPr>
        <p:spPr>
          <a:xfrm>
            <a:off x="1000100" y="2786064"/>
            <a:ext cx="7500990" cy="1057790"/>
          </a:xfrm>
          <a:prstGeom prst="rect">
            <a:avLst/>
          </a:prstGeom>
          <a:noFill/>
          <a:ln w="9525">
            <a:noFill/>
          </a:ln>
        </p:spPr>
        <p:txBody>
          <a:bodyPr wrap="square">
            <a:spAutoFit/>
          </a:bodyPr>
          <a:lstStyle/>
          <a:p>
            <a:pPr>
              <a:lnSpc>
                <a:spcPct val="120000"/>
              </a:lnSpc>
            </a:pPr>
            <a:r>
              <a:rPr lang="zh-CN" altLang="en-US" sz="2800" b="1" dirty="0" smtClean="0">
                <a:latin typeface="楷体" pitchFamily="49" charset="-122"/>
                <a:ea typeface="楷体" pitchFamily="49" charset="-122"/>
                <a:cs typeface="楷体" panose="02010609060101010101" pitchFamily="49" charset="-122"/>
                <a:sym typeface="+mn-ea"/>
              </a:rPr>
              <a:t>    让妈妈感到慰</a:t>
            </a:r>
            <a:r>
              <a:rPr lang="zh-CN" altLang="en-US" sz="2800" b="1" dirty="0" smtClean="0">
                <a:solidFill>
                  <a:srgbClr val="FF0000"/>
                </a:solidFill>
                <a:latin typeface="楷体" pitchFamily="49" charset="-122"/>
                <a:ea typeface="楷体" pitchFamily="49" charset="-122"/>
                <a:cs typeface="楷体" panose="02010609060101010101" pitchFamily="49" charset="-122"/>
                <a:sym typeface="+mn-ea"/>
              </a:rPr>
              <a:t>藉</a:t>
            </a:r>
            <a:r>
              <a:rPr lang="zh-CN" altLang="en-US" sz="2800" b="1" dirty="0" smtClean="0">
                <a:latin typeface="楷体" pitchFamily="49" charset="-122"/>
                <a:ea typeface="楷体" pitchFamily="49" charset="-122"/>
                <a:cs typeface="楷体" panose="02010609060101010101" pitchFamily="49" charset="-122"/>
                <a:sym typeface="+mn-ea"/>
              </a:rPr>
              <a:t>（    ）的是，她的房间不再一片狼</a:t>
            </a:r>
            <a:r>
              <a:rPr lang="zh-CN" altLang="en-US" sz="2800" b="1" dirty="0" smtClean="0">
                <a:solidFill>
                  <a:srgbClr val="FF0000"/>
                </a:solidFill>
                <a:latin typeface="楷体" pitchFamily="49" charset="-122"/>
                <a:ea typeface="楷体" pitchFamily="49" charset="-122"/>
                <a:cs typeface="楷体" panose="02010609060101010101" pitchFamily="49" charset="-122"/>
                <a:sym typeface="+mn-ea"/>
              </a:rPr>
              <a:t>藉</a:t>
            </a:r>
            <a:r>
              <a:rPr lang="zh-CN" altLang="en-US" sz="2800" b="1" dirty="0" smtClean="0">
                <a:latin typeface="楷体" pitchFamily="49" charset="-122"/>
                <a:ea typeface="楷体" pitchFamily="49" charset="-122"/>
                <a:cs typeface="楷体" panose="02010609060101010101" pitchFamily="49" charset="-122"/>
                <a:sym typeface="+mn-ea"/>
              </a:rPr>
              <a:t>（    ）。</a:t>
            </a:r>
            <a:endParaRPr lang="zh-CN" altLang="en-US" sz="2800" b="1" dirty="0">
              <a:solidFill>
                <a:schemeClr val="tx1"/>
              </a:solidFill>
              <a:latin typeface="楷体" pitchFamily="49" charset="-122"/>
              <a:ea typeface="楷体" pitchFamily="49" charset="-122"/>
              <a:cs typeface="楷体" panose="02010609060101010101" pitchFamily="49" charset="-122"/>
              <a:sym typeface="+mn-ea"/>
            </a:endParaRPr>
          </a:p>
        </p:txBody>
      </p:sp>
      <p:sp>
        <p:nvSpPr>
          <p:cNvPr id="12" name="左大括号 11"/>
          <p:cNvSpPr/>
          <p:nvPr/>
        </p:nvSpPr>
        <p:spPr>
          <a:xfrm>
            <a:off x="2382502" y="1657657"/>
            <a:ext cx="288290" cy="810101"/>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b="1">
              <a:ea typeface="楷体_GB2312" panose="02010609030101010101" charset="-122"/>
            </a:endParaRPr>
          </a:p>
        </p:txBody>
      </p:sp>
      <p:sp>
        <p:nvSpPr>
          <p:cNvPr id="7" name="文本框 6"/>
          <p:cNvSpPr txBox="1"/>
          <p:nvPr/>
        </p:nvSpPr>
        <p:spPr>
          <a:xfrm>
            <a:off x="1696068" y="1700361"/>
            <a:ext cx="591185" cy="584775"/>
          </a:xfrm>
          <a:prstGeom prst="rect">
            <a:avLst/>
          </a:prstGeom>
          <a:noFill/>
          <a:ln w="9525">
            <a:noFill/>
          </a:ln>
        </p:spPr>
        <p:txBody>
          <a:bodyPr wrap="square">
            <a:spAutoFit/>
          </a:bodyPr>
          <a:lstStyle/>
          <a:p>
            <a:pPr eaLnBrk="1" hangingPunct="1"/>
            <a:r>
              <a:rPr lang="zh-CN" altLang="en-US" sz="3200" b="1" dirty="0" smtClean="0">
                <a:solidFill>
                  <a:srgbClr val="FF0000"/>
                </a:solidFill>
                <a:latin typeface="楷体" pitchFamily="49" charset="-122"/>
                <a:ea typeface="楷体" pitchFamily="49" charset="-122"/>
              </a:rPr>
              <a:t>藉</a:t>
            </a:r>
            <a:endParaRPr lang="zh-CN" altLang="en-US" sz="3200" b="1" dirty="0">
              <a:solidFill>
                <a:srgbClr val="FF0000"/>
              </a:solidFill>
              <a:latin typeface="楷体" pitchFamily="49" charset="-122"/>
              <a:ea typeface="楷体" pitchFamily="49" charset="-122"/>
            </a:endParaRPr>
          </a:p>
        </p:txBody>
      </p:sp>
      <p:sp>
        <p:nvSpPr>
          <p:cNvPr id="5" name="文本框 4"/>
          <p:cNvSpPr txBox="1"/>
          <p:nvPr/>
        </p:nvSpPr>
        <p:spPr>
          <a:xfrm>
            <a:off x="2143742" y="1430327"/>
            <a:ext cx="2707793" cy="1126462"/>
          </a:xfrm>
          <a:prstGeom prst="rect">
            <a:avLst/>
          </a:prstGeom>
          <a:noFill/>
          <a:ln w="9525">
            <a:noFill/>
          </a:ln>
        </p:spPr>
        <p:txBody>
          <a:bodyPr wrap="none">
            <a:spAutoFit/>
          </a:bodyPr>
          <a:lstStyle/>
          <a:p>
            <a:r>
              <a:rPr lang="en-US" altLang="zh-CN" sz="2800" b="1" dirty="0">
                <a:solidFill>
                  <a:srgbClr val="FF00FF"/>
                </a:solidFill>
                <a:latin typeface="楷体" pitchFamily="49" charset="-122"/>
                <a:ea typeface="楷体" pitchFamily="49" charset="-122"/>
                <a:cs typeface="楷体_GB2312" panose="02010609030101010101" charset="-122"/>
              </a:rPr>
              <a:t> </a:t>
            </a:r>
            <a:r>
              <a:rPr lang="zh-CN" altLang="en-US" sz="2800" b="1" dirty="0">
                <a:solidFill>
                  <a:srgbClr val="FF00FF"/>
                </a:solidFill>
                <a:latin typeface="楷体" pitchFamily="49" charset="-122"/>
                <a:ea typeface="楷体" pitchFamily="49" charset="-122"/>
                <a:cs typeface="楷体_GB2312" panose="02010609030101010101" charset="-122"/>
              </a:rPr>
              <a:t>  </a:t>
            </a:r>
            <a:r>
              <a:rPr lang="en-US" sz="2800" dirty="0" err="1" smtClean="0">
                <a:solidFill>
                  <a:srgbClr val="FF0000"/>
                </a:solidFill>
                <a:latin typeface="黑体" pitchFamily="49" charset="-122"/>
                <a:ea typeface="黑体" pitchFamily="49" charset="-122"/>
                <a:cs typeface="楷体_GB2312" panose="02010609030101010101" charset="-122"/>
                <a:sym typeface="+mn-ea"/>
              </a:rPr>
              <a:t>j</a:t>
            </a:r>
            <a:r>
              <a:rPr lang="en-US" altLang="zh-CN" sz="2800" dirty="0" err="1" smtClean="0">
                <a:solidFill>
                  <a:srgbClr val="FF0000"/>
                </a:solidFill>
                <a:latin typeface="黑体" pitchFamily="49" charset="-122"/>
                <a:ea typeface="黑体" pitchFamily="49" charset="-122"/>
                <a:cs typeface="楷体_GB2312" panose="02010609030101010101" charset="-122"/>
                <a:sym typeface="+mn-ea"/>
              </a:rPr>
              <a:t>í</a:t>
            </a:r>
            <a:r>
              <a:rPr lang="zh-CN" altLang="en-US" sz="2800" b="1" dirty="0" smtClean="0">
                <a:solidFill>
                  <a:schemeClr val="tx1"/>
                </a:solidFill>
                <a:latin typeface="楷体" pitchFamily="49" charset="-122"/>
                <a:ea typeface="楷体" pitchFamily="49" charset="-122"/>
                <a:cs typeface="楷体_GB2312" panose="02010609030101010101" charset="-122"/>
                <a:sym typeface="+mn-ea"/>
              </a:rPr>
              <a:t>（    </a:t>
            </a:r>
            <a:r>
              <a:rPr lang="zh-CN" altLang="en-US" sz="2800" b="1" dirty="0" smtClean="0">
                <a:solidFill>
                  <a:schemeClr val="tx1"/>
                </a:solidFill>
                <a:latin typeface="楷体" pitchFamily="49" charset="-122"/>
                <a:ea typeface="楷体" pitchFamily="49" charset="-122"/>
                <a:cs typeface="楷体_GB2312" panose="02010609030101010101" charset="-122"/>
              </a:rPr>
              <a:t>）</a:t>
            </a:r>
            <a:endParaRPr lang="zh-CN" altLang="en-US" sz="2800" b="1" dirty="0">
              <a:solidFill>
                <a:schemeClr val="tx1"/>
              </a:solidFill>
              <a:latin typeface="楷体" pitchFamily="49" charset="-122"/>
              <a:ea typeface="楷体" pitchFamily="49" charset="-122"/>
              <a:cs typeface="楷体_GB2312" panose="02010609030101010101" charset="-122"/>
            </a:endParaRPr>
          </a:p>
          <a:p>
            <a:pPr algn="l" eaLnBrk="1" hangingPunct="1">
              <a:lnSpc>
                <a:spcPct val="140000"/>
              </a:lnSpc>
            </a:pPr>
            <a:r>
              <a:rPr lang="en-US" sz="2800" dirty="0">
                <a:solidFill>
                  <a:srgbClr val="FF0000"/>
                </a:solidFill>
                <a:latin typeface="楷体" pitchFamily="49" charset="-122"/>
                <a:ea typeface="楷体" pitchFamily="49" charset="-122"/>
                <a:cs typeface="楷体_GB2312" panose="02010609030101010101" charset="-122"/>
                <a:sym typeface="+mn-ea"/>
              </a:rPr>
              <a:t>   </a:t>
            </a:r>
            <a:r>
              <a:rPr lang="en-US" sz="2800" dirty="0" err="1" smtClean="0">
                <a:solidFill>
                  <a:srgbClr val="FF0000"/>
                </a:solidFill>
                <a:latin typeface="黑体" pitchFamily="49" charset="-122"/>
                <a:ea typeface="黑体" pitchFamily="49" charset="-122"/>
                <a:cs typeface="楷体_GB2312" panose="02010609030101010101" charset="-122"/>
                <a:sym typeface="+mn-ea"/>
              </a:rPr>
              <a:t>ji</a:t>
            </a:r>
            <a:r>
              <a:rPr lang="en-US" altLang="zh-CN" sz="2800" dirty="0" err="1" smtClean="0">
                <a:solidFill>
                  <a:srgbClr val="FF0000"/>
                </a:solidFill>
                <a:latin typeface="黑体" pitchFamily="49" charset="-122"/>
                <a:ea typeface="黑体" pitchFamily="49" charset="-122"/>
                <a:cs typeface="楷体_GB2312" panose="02010609030101010101" charset="-122"/>
                <a:sym typeface="+mn-ea"/>
              </a:rPr>
              <a:t>è</a:t>
            </a:r>
            <a:r>
              <a:rPr lang="zh-CN" altLang="en-US" sz="2800" b="1" dirty="0" smtClean="0">
                <a:solidFill>
                  <a:schemeClr val="tx1"/>
                </a:solidFill>
                <a:latin typeface="楷体" pitchFamily="49" charset="-122"/>
                <a:ea typeface="楷体" pitchFamily="49" charset="-122"/>
                <a:cs typeface="楷体_GB2312" panose="02010609030101010101" charset="-122"/>
                <a:sym typeface="+mn-ea"/>
              </a:rPr>
              <a:t>（    ）</a:t>
            </a:r>
            <a:endParaRPr lang="en-US" altLang="zh-CN" sz="2800" b="1" dirty="0">
              <a:solidFill>
                <a:schemeClr val="tx1"/>
              </a:solidFill>
              <a:latin typeface="楷体" pitchFamily="49" charset="-122"/>
              <a:ea typeface="楷体" pitchFamily="49" charset="-122"/>
              <a:cs typeface="楷体_GB2312" panose="02010609030101010101" charset="-122"/>
              <a:sym typeface="+mn-ea"/>
            </a:endParaRPr>
          </a:p>
        </p:txBody>
      </p:sp>
      <p:sp>
        <p:nvSpPr>
          <p:cNvPr id="8" name="文本框 7"/>
          <p:cNvSpPr txBox="1"/>
          <p:nvPr/>
        </p:nvSpPr>
        <p:spPr>
          <a:xfrm>
            <a:off x="3635896" y="3291830"/>
            <a:ext cx="648072" cy="523220"/>
          </a:xfrm>
          <a:prstGeom prst="rect">
            <a:avLst/>
          </a:prstGeom>
          <a:noFill/>
          <a:ln w="9525">
            <a:noFill/>
          </a:ln>
        </p:spPr>
        <p:txBody>
          <a:bodyPr wrap="square">
            <a:spAutoFit/>
          </a:bodyPr>
          <a:lstStyle/>
          <a:p>
            <a:r>
              <a:rPr lang="en-US" sz="2800" dirty="0" err="1" smtClean="0">
                <a:solidFill>
                  <a:srgbClr val="FF0000"/>
                </a:solidFill>
                <a:latin typeface="黑体" panose="02010609060101010101" pitchFamily="2" charset="-122"/>
                <a:ea typeface="黑体" panose="02010609060101010101" pitchFamily="2" charset="-122"/>
                <a:cs typeface="楷体_GB2312" panose="02010609030101010101" charset="-122"/>
                <a:sym typeface="+mn-ea"/>
              </a:rPr>
              <a:t>j</a:t>
            </a:r>
            <a:r>
              <a:rPr lang="en-US" altLang="zh-CN" sz="2800" dirty="0" err="1" smtClean="0">
                <a:solidFill>
                  <a:srgbClr val="FF0000"/>
                </a:solidFill>
                <a:latin typeface="黑体" panose="02010609060101010101" pitchFamily="2" charset="-122"/>
                <a:ea typeface="黑体" panose="02010609060101010101" pitchFamily="2" charset="-122"/>
                <a:cs typeface="楷体_GB2312" panose="02010609030101010101" charset="-122"/>
                <a:sym typeface="+mn-ea"/>
              </a:rPr>
              <a:t>í</a:t>
            </a:r>
            <a:endParaRPr lang="en-US" altLang="en-US" sz="2400" b="1" dirty="0">
              <a:solidFill>
                <a:srgbClr val="FF0000"/>
              </a:solidFill>
              <a:latin typeface="楷体_GB2312" panose="02010609030101010101" charset="-122"/>
              <a:ea typeface="楷体_GB2312" panose="02010609030101010101" charset="-122"/>
              <a:cs typeface="楷体_GB2312" panose="02010609030101010101" charset="-122"/>
              <a:sym typeface="+mn-ea"/>
            </a:endParaRPr>
          </a:p>
        </p:txBody>
      </p:sp>
      <p:sp>
        <p:nvSpPr>
          <p:cNvPr id="9" name="文本框 8"/>
          <p:cNvSpPr txBox="1"/>
          <p:nvPr/>
        </p:nvSpPr>
        <p:spPr>
          <a:xfrm>
            <a:off x="4644008" y="2787774"/>
            <a:ext cx="864096" cy="461665"/>
          </a:xfrm>
          <a:prstGeom prst="rect">
            <a:avLst/>
          </a:prstGeom>
          <a:noFill/>
          <a:ln w="9525">
            <a:noFill/>
          </a:ln>
        </p:spPr>
        <p:txBody>
          <a:bodyPr wrap="square">
            <a:spAutoFit/>
          </a:bodyPr>
          <a:lstStyle/>
          <a:p>
            <a:r>
              <a:rPr lang="en-US" altLang="zh-CN" sz="2400" b="1" dirty="0" err="1" smtClean="0">
                <a:solidFill>
                  <a:srgbClr val="FF0000"/>
                </a:solidFill>
                <a:latin typeface="楷体_GB2312" panose="02010609030101010101" charset="-122"/>
                <a:ea typeface="楷体_GB2312" panose="02010609030101010101" charset="-122"/>
                <a:cs typeface="楷体_GB2312" panose="02010609030101010101" charset="-122"/>
                <a:sym typeface="+mn-ea"/>
              </a:rPr>
              <a:t>jiè</a:t>
            </a:r>
            <a:endParaRPr lang="en-US" altLang="en-US" sz="2400" b="1" dirty="0">
              <a:solidFill>
                <a:srgbClr val="FF0000"/>
              </a:solidFill>
              <a:latin typeface="楷体_GB2312" panose="02010609030101010101" charset="-122"/>
              <a:ea typeface="楷体_GB2312" panose="02010609030101010101" charset="-122"/>
              <a:cs typeface="楷体_GB2312" panose="02010609030101010101" charset="-122"/>
              <a:sym typeface="+mn-ea"/>
            </a:endParaRPr>
          </a:p>
        </p:txBody>
      </p:sp>
      <p:sp>
        <p:nvSpPr>
          <p:cNvPr id="6" name="椭圆 5"/>
          <p:cNvSpPr/>
          <p:nvPr/>
        </p:nvSpPr>
        <p:spPr>
          <a:xfrm>
            <a:off x="370312" y="682625"/>
            <a:ext cx="458046" cy="458046"/>
          </a:xfrm>
          <a:prstGeom prst="ellipse">
            <a:avLst/>
          </a:prstGeom>
          <a:solidFill>
            <a:schemeClr val="accent4"/>
          </a:solidFill>
          <a:ln>
            <a:solidFill>
              <a:schemeClr val="accent4"/>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endParaRPr lang="zh-CN" altLang="en-US">
              <a:ln>
                <a:solidFill>
                  <a:schemeClr val="accent4">
                    <a:lumMod val="60000"/>
                    <a:lumOff val="40000"/>
                  </a:schemeClr>
                </a:solidFill>
              </a:ln>
              <a:solidFill>
                <a:schemeClr val="accent4"/>
              </a:solidFill>
              <a:effectLst/>
              <a:latin typeface="Arial" panose="020B0604020202020204" pitchFamily="34" charset="0"/>
              <a:ea typeface="微软雅黑" panose="020B0503020204020204" charset="-122"/>
              <a:sym typeface="Arial" panose="020B0604020202020204" pitchFamily="34" charset="0"/>
            </a:endParaRPr>
          </a:p>
        </p:txBody>
      </p:sp>
      <p:sp>
        <p:nvSpPr>
          <p:cNvPr id="10" name="椭圆 9"/>
          <p:cNvSpPr/>
          <p:nvPr/>
        </p:nvSpPr>
        <p:spPr>
          <a:xfrm>
            <a:off x="538587" y="679817"/>
            <a:ext cx="463307" cy="463307"/>
          </a:xfrm>
          <a:prstGeom prst="ellipse">
            <a:avLst/>
          </a:prstGeom>
          <a:solidFill>
            <a:schemeClr val="bg1">
              <a:lumMod val="95000"/>
            </a:schemeClr>
          </a:soli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nvSpPr>
        <p:spPr>
          <a:xfrm>
            <a:off x="3419872" y="1419622"/>
            <a:ext cx="902811" cy="523220"/>
          </a:xfrm>
          <a:prstGeom prst="rect">
            <a:avLst/>
          </a:prstGeom>
        </p:spPr>
        <p:txBody>
          <a:bodyPr wrap="none">
            <a:spAutoFit/>
          </a:bodyPr>
          <a:lstStyle/>
          <a:p>
            <a:r>
              <a:rPr lang="zh-CN" altLang="en-US" sz="2800" b="1" dirty="0" smtClean="0">
                <a:solidFill>
                  <a:srgbClr val="FF0000"/>
                </a:solidFill>
                <a:latin typeface="楷体" pitchFamily="49" charset="-122"/>
                <a:ea typeface="楷体" pitchFamily="49" charset="-122"/>
              </a:rPr>
              <a:t>狼藉</a:t>
            </a:r>
            <a:endParaRPr lang="zh-CN" altLang="en-US" sz="2800" b="1" dirty="0">
              <a:solidFill>
                <a:srgbClr val="FF0000"/>
              </a:solidFill>
              <a:latin typeface="楷体" pitchFamily="49" charset="-122"/>
              <a:ea typeface="楷体" pitchFamily="49" charset="-122"/>
            </a:endParaRPr>
          </a:p>
        </p:txBody>
      </p:sp>
      <p:sp>
        <p:nvSpPr>
          <p:cNvPr id="14" name="矩形 13"/>
          <p:cNvSpPr/>
          <p:nvPr/>
        </p:nvSpPr>
        <p:spPr>
          <a:xfrm>
            <a:off x="3563888" y="1923678"/>
            <a:ext cx="902811" cy="523220"/>
          </a:xfrm>
          <a:prstGeom prst="rect">
            <a:avLst/>
          </a:prstGeom>
        </p:spPr>
        <p:txBody>
          <a:bodyPr wrap="none">
            <a:spAutoFit/>
          </a:bodyPr>
          <a:lstStyle/>
          <a:p>
            <a:r>
              <a:rPr lang="zh-CN" altLang="en-US" sz="2800" b="1" dirty="0" smtClean="0">
                <a:solidFill>
                  <a:srgbClr val="FF0000"/>
                </a:solidFill>
                <a:latin typeface="楷体" pitchFamily="49" charset="-122"/>
                <a:ea typeface="楷体" pitchFamily="49" charset="-122"/>
              </a:rPr>
              <a:t>慰藉</a:t>
            </a:r>
            <a:endParaRPr lang="zh-CN" altLang="en-US" sz="2800" b="1" dirty="0">
              <a:solidFill>
                <a:srgbClr val="FF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arn(inVertical)">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bldLvl="0" animBg="1"/>
      <p:bldP spid="7" grpId="0"/>
      <p:bldP spid="5" grpId="0"/>
      <p:bldP spid="8" grpId="0"/>
      <p:bldP spid="9"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899592" y="1275606"/>
            <a:ext cx="7538720" cy="3335655"/>
          </a:xfrm>
          <a:prstGeom prst="roundRect">
            <a:avLst/>
          </a:prstGeom>
          <a:solidFill>
            <a:srgbClr val="FFCB74"/>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楷体_GB2312" panose="02010609030101010101" charset="-122"/>
            </a:endParaRPr>
          </a:p>
        </p:txBody>
      </p:sp>
      <p:sp>
        <p:nvSpPr>
          <p:cNvPr id="4" name="TextBox 3"/>
          <p:cNvSpPr txBox="1"/>
          <p:nvPr/>
        </p:nvSpPr>
        <p:spPr>
          <a:xfrm>
            <a:off x="930248" y="790514"/>
            <a:ext cx="184731" cy="369332"/>
          </a:xfrm>
          <a:prstGeom prst="rect">
            <a:avLst/>
          </a:prstGeom>
          <a:noFill/>
        </p:spPr>
        <p:txBody>
          <a:bodyPr wrap="none" rtlCol="0">
            <a:spAutoFit/>
          </a:bodyPr>
          <a:lstStyle/>
          <a:p>
            <a:endParaRPr lang="zh-CN" altLang="en-US">
              <a:ea typeface="楷体_GB2312" panose="02010609030101010101" charset="-122"/>
            </a:endParaRPr>
          </a:p>
        </p:txBody>
      </p:sp>
      <p:sp>
        <p:nvSpPr>
          <p:cNvPr id="225" name="矩形 71"/>
          <p:cNvSpPr>
            <a:spLocks noChangeArrowheads="1"/>
          </p:cNvSpPr>
          <p:nvPr/>
        </p:nvSpPr>
        <p:spPr bwMode="auto">
          <a:xfrm>
            <a:off x="1187624" y="1779662"/>
            <a:ext cx="1862227" cy="2332946"/>
          </a:xfrm>
          <a:prstGeom prst="rect">
            <a:avLst/>
          </a:prstGeom>
          <a:noFill/>
          <a:ln w="9525">
            <a:noFill/>
            <a:miter lim="800000"/>
          </a:ln>
        </p:spPr>
        <p:txBody>
          <a:bodyPr wrap="square">
            <a:spAutoFit/>
          </a:bodyPr>
          <a:lstStyle/>
          <a:p>
            <a:pPr algn="ctr" eaLnBrk="1" hangingPunct="1">
              <a:lnSpc>
                <a:spcPct val="130000"/>
              </a:lnSpc>
            </a:pPr>
            <a:r>
              <a:rPr lang="zh-CN" altLang="en-US" sz="2800" b="1" dirty="0" smtClean="0">
                <a:solidFill>
                  <a:srgbClr val="FF0000"/>
                </a:solidFill>
                <a:latin typeface="楷体" pitchFamily="49" charset="-122"/>
                <a:ea typeface="楷体" pitchFamily="49" charset="-122"/>
              </a:rPr>
              <a:t>慰藉：</a:t>
            </a:r>
            <a:endParaRPr lang="en-US" altLang="zh-CN" sz="2800" b="1" dirty="0" smtClean="0">
              <a:solidFill>
                <a:srgbClr val="FF0000"/>
              </a:solidFill>
              <a:latin typeface="楷体" pitchFamily="49" charset="-122"/>
              <a:ea typeface="楷体" pitchFamily="49" charset="-122"/>
            </a:endParaRPr>
          </a:p>
          <a:p>
            <a:pPr algn="ctr" eaLnBrk="1" hangingPunct="1">
              <a:lnSpc>
                <a:spcPct val="130000"/>
              </a:lnSpc>
            </a:pPr>
            <a:r>
              <a:rPr lang="zh-CN" altLang="en-US" sz="2800" b="1" dirty="0" smtClean="0">
                <a:solidFill>
                  <a:srgbClr val="FF0000"/>
                </a:solidFill>
                <a:latin typeface="楷体" pitchFamily="49" charset="-122"/>
                <a:ea typeface="楷体" pitchFamily="49" charset="-122"/>
              </a:rPr>
              <a:t>扫荡：</a:t>
            </a:r>
            <a:endParaRPr lang="en-US" altLang="zh-CN" sz="2800" b="1" dirty="0" smtClean="0">
              <a:solidFill>
                <a:srgbClr val="FF0000"/>
              </a:solidFill>
              <a:latin typeface="楷体" pitchFamily="49" charset="-122"/>
              <a:ea typeface="楷体" pitchFamily="49" charset="-122"/>
            </a:endParaRPr>
          </a:p>
          <a:p>
            <a:pPr algn="ctr" eaLnBrk="1" hangingPunct="1">
              <a:lnSpc>
                <a:spcPct val="130000"/>
              </a:lnSpc>
            </a:pPr>
            <a:r>
              <a:rPr lang="zh-CN" altLang="en-US" sz="2800" b="1" dirty="0" smtClean="0">
                <a:solidFill>
                  <a:srgbClr val="FF0000"/>
                </a:solidFill>
                <a:latin typeface="楷体" pitchFamily="49" charset="-122"/>
                <a:ea typeface="楷体" pitchFamily="49" charset="-122"/>
              </a:rPr>
              <a:t>霸气：</a:t>
            </a:r>
            <a:endParaRPr lang="en-US" altLang="zh-CN" sz="2800" b="1" dirty="0" smtClean="0">
              <a:solidFill>
                <a:srgbClr val="FF0000"/>
              </a:solidFill>
              <a:latin typeface="楷体" pitchFamily="49" charset="-122"/>
              <a:ea typeface="楷体" pitchFamily="49" charset="-122"/>
            </a:endParaRPr>
          </a:p>
          <a:p>
            <a:pPr algn="ctr" eaLnBrk="1" hangingPunct="1">
              <a:lnSpc>
                <a:spcPct val="130000"/>
              </a:lnSpc>
            </a:pPr>
            <a:r>
              <a:rPr lang="zh-CN" altLang="en-US" sz="2800" b="1" dirty="0" smtClean="0">
                <a:solidFill>
                  <a:srgbClr val="FF0000"/>
                </a:solidFill>
                <a:latin typeface="楷体" pitchFamily="49" charset="-122"/>
                <a:ea typeface="楷体" pitchFamily="49" charset="-122"/>
              </a:rPr>
              <a:t>威力：</a:t>
            </a:r>
            <a:endParaRPr lang="en-US" altLang="zh-CN" sz="2800" b="1" dirty="0" smtClean="0">
              <a:solidFill>
                <a:srgbClr val="FF0000"/>
              </a:solidFill>
              <a:latin typeface="楷体" pitchFamily="49" charset="-122"/>
              <a:ea typeface="楷体" pitchFamily="49" charset="-122"/>
            </a:endParaRPr>
          </a:p>
        </p:txBody>
      </p:sp>
      <p:sp>
        <p:nvSpPr>
          <p:cNvPr id="3" name="文本框 2"/>
          <p:cNvSpPr txBox="1"/>
          <p:nvPr/>
        </p:nvSpPr>
        <p:spPr>
          <a:xfrm>
            <a:off x="960120" y="580231"/>
            <a:ext cx="2019300" cy="645160"/>
          </a:xfrm>
          <a:prstGeom prst="rect">
            <a:avLst/>
          </a:prstGeom>
          <a:noFill/>
          <a:ln w="9525">
            <a:noFill/>
          </a:ln>
        </p:spPr>
        <p:txBody>
          <a:bodyPr wrap="none" anchor="t">
            <a:spAutoFit/>
          </a:bodyPr>
          <a:lstStyle/>
          <a:p>
            <a:pPr eaLnBrk="1" hangingPunct="1"/>
            <a:r>
              <a:rPr lang="zh-CN" altLang="en-US" sz="3600" b="1" u="dbl" dirty="0" smtClean="0">
                <a:solidFill>
                  <a:schemeClr val="accent6"/>
                </a:solidFill>
                <a:uFillTx/>
                <a:latin typeface="方正新楷体_GBK" panose="02000000000000000000" charset="-122"/>
                <a:ea typeface="方正新楷体_GBK" panose="02000000000000000000" charset="-122"/>
                <a:sym typeface="+mn-ea"/>
              </a:rPr>
              <a:t>词语解释</a:t>
            </a:r>
            <a:endParaRPr lang="zh-CN" altLang="en-US" sz="3600" b="1" u="dbl" dirty="0" smtClean="0">
              <a:solidFill>
                <a:srgbClr val="92D050"/>
              </a:solidFill>
              <a:uFillTx/>
              <a:latin typeface="楷体_GB2312" panose="02010609030101010101" charset="-122"/>
              <a:ea typeface="楷体_GB2312" panose="02010609030101010101" charset="-122"/>
              <a:sym typeface="+mn-ea"/>
            </a:endParaRPr>
          </a:p>
        </p:txBody>
      </p:sp>
      <p:pic>
        <p:nvPicPr>
          <p:cNvPr id="13" name="竖排内容占位符 12"/>
          <p:cNvPicPr>
            <a:picLocks noGrp="1" noChangeAspect="1"/>
          </p:cNvPicPr>
          <p:nvPr/>
        </p:nvPicPr>
        <p:blipFill>
          <a:blip r:embed="rId3" cstate="print"/>
          <a:stretch>
            <a:fillRect/>
          </a:stretch>
        </p:blipFill>
        <p:spPr>
          <a:xfrm>
            <a:off x="6012160" y="1851670"/>
            <a:ext cx="1551940" cy="2540000"/>
          </a:xfrm>
          <a:prstGeom prst="rect">
            <a:avLst/>
          </a:prstGeom>
        </p:spPr>
      </p:pic>
      <p:pic>
        <p:nvPicPr>
          <p:cNvPr id="6" name="竖排内容占位符 12"/>
          <p:cNvPicPr>
            <a:picLocks noGrp="1" noChangeAspect="1"/>
          </p:cNvPicPr>
          <p:nvPr/>
        </p:nvPicPr>
        <p:blipFill>
          <a:blip r:embed="rId4" cstate="print"/>
          <a:stretch>
            <a:fillRect/>
          </a:stretch>
        </p:blipFill>
        <p:spPr>
          <a:xfrm flipH="1">
            <a:off x="6588224" y="1995686"/>
            <a:ext cx="1574800" cy="2426335"/>
          </a:xfrm>
          <a:prstGeom prst="rect">
            <a:avLst/>
          </a:prstGeom>
        </p:spPr>
      </p:pic>
      <p:sp>
        <p:nvSpPr>
          <p:cNvPr id="5" name="椭圆 4"/>
          <p:cNvSpPr/>
          <p:nvPr/>
        </p:nvSpPr>
        <p:spPr>
          <a:xfrm>
            <a:off x="370312" y="682625"/>
            <a:ext cx="458046" cy="458046"/>
          </a:xfrm>
          <a:prstGeom prst="ellipse">
            <a:avLst/>
          </a:prstGeom>
          <a:solidFill>
            <a:schemeClr val="accent4"/>
          </a:solidFill>
          <a:ln>
            <a:solidFill>
              <a:schemeClr val="accent4"/>
            </a:soli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
                <a:rot lat="0" lon="0" rev="15600000"/>
              </a:lightRig>
            </a:scene3d>
            <a:sp3d extrusionH="57150" prstMaterial="softEdge">
              <a:bevelT w="25400" h="38100"/>
            </a:sp3d>
          </a:bodyPr>
          <a:lstStyle/>
          <a:p>
            <a:pPr algn="ctr"/>
            <a:endParaRPr lang="zh-CN" altLang="en-US">
              <a:ln>
                <a:solidFill>
                  <a:schemeClr val="accent4">
                    <a:lumMod val="60000"/>
                    <a:lumOff val="40000"/>
                  </a:schemeClr>
                </a:solidFill>
              </a:ln>
              <a:solidFill>
                <a:schemeClr val="accent4"/>
              </a:solidFill>
              <a:effectLst/>
              <a:latin typeface="Arial" panose="020B0604020202020204" pitchFamily="34" charset="0"/>
              <a:ea typeface="微软雅黑" panose="020B0503020204020204" charset="-122"/>
              <a:sym typeface="Arial" panose="020B0604020202020204" pitchFamily="34" charset="0"/>
            </a:endParaRPr>
          </a:p>
        </p:txBody>
      </p:sp>
      <p:sp>
        <p:nvSpPr>
          <p:cNvPr id="9" name="椭圆 8"/>
          <p:cNvSpPr/>
          <p:nvPr/>
        </p:nvSpPr>
        <p:spPr>
          <a:xfrm>
            <a:off x="538587" y="679817"/>
            <a:ext cx="463307" cy="463307"/>
          </a:xfrm>
          <a:prstGeom prst="ellipse">
            <a:avLst/>
          </a:prstGeom>
          <a:solidFill>
            <a:schemeClr val="bg1">
              <a:lumMod val="95000"/>
            </a:schemeClr>
          </a:soli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18" name="矩形 17"/>
          <p:cNvSpPr/>
          <p:nvPr/>
        </p:nvSpPr>
        <p:spPr>
          <a:xfrm>
            <a:off x="2555776" y="1813570"/>
            <a:ext cx="1261884" cy="523220"/>
          </a:xfrm>
          <a:prstGeom prst="rect">
            <a:avLst/>
          </a:prstGeom>
        </p:spPr>
        <p:txBody>
          <a:bodyPr wrap="none">
            <a:spAutoFit/>
          </a:bodyPr>
          <a:lstStyle/>
          <a:p>
            <a:r>
              <a:rPr lang="zh-CN" altLang="en-US" sz="2800" dirty="0" smtClean="0">
                <a:latin typeface="楷体" pitchFamily="49" charset="-122"/>
                <a:ea typeface="楷体" pitchFamily="49" charset="-122"/>
              </a:rPr>
              <a:t>安慰。</a:t>
            </a:r>
            <a:endParaRPr lang="zh-CN" altLang="en-US" sz="2800" dirty="0">
              <a:latin typeface="楷体" pitchFamily="49" charset="-122"/>
              <a:ea typeface="楷体" pitchFamily="49" charset="-122"/>
            </a:endParaRPr>
          </a:p>
        </p:txBody>
      </p:sp>
      <p:sp>
        <p:nvSpPr>
          <p:cNvPr id="19" name="矩形 18"/>
          <p:cNvSpPr/>
          <p:nvPr/>
        </p:nvSpPr>
        <p:spPr>
          <a:xfrm>
            <a:off x="2575967" y="2427734"/>
            <a:ext cx="3775393" cy="523220"/>
          </a:xfrm>
          <a:prstGeom prst="rect">
            <a:avLst/>
          </a:prstGeom>
        </p:spPr>
        <p:txBody>
          <a:bodyPr wrap="none">
            <a:spAutoFit/>
          </a:bodyPr>
          <a:lstStyle/>
          <a:p>
            <a:r>
              <a:rPr lang="zh-CN" altLang="en-US" sz="2800" dirty="0" smtClean="0">
                <a:latin typeface="楷体" pitchFamily="49" charset="-122"/>
                <a:ea typeface="楷体" pitchFamily="49" charset="-122"/>
              </a:rPr>
              <a:t>荡平，彻底清除之意。</a:t>
            </a:r>
            <a:endParaRPr lang="zh-CN" altLang="en-US" sz="2800" dirty="0">
              <a:latin typeface="楷体" pitchFamily="49" charset="-122"/>
              <a:ea typeface="楷体" pitchFamily="49" charset="-122"/>
            </a:endParaRPr>
          </a:p>
        </p:txBody>
      </p:sp>
      <p:sp>
        <p:nvSpPr>
          <p:cNvPr id="20" name="矩形 19"/>
          <p:cNvSpPr/>
          <p:nvPr/>
        </p:nvSpPr>
        <p:spPr>
          <a:xfrm>
            <a:off x="2581300" y="2960365"/>
            <a:ext cx="3057247" cy="523220"/>
          </a:xfrm>
          <a:prstGeom prst="rect">
            <a:avLst/>
          </a:prstGeom>
        </p:spPr>
        <p:txBody>
          <a:bodyPr wrap="none">
            <a:spAutoFit/>
          </a:bodyPr>
          <a:lstStyle/>
          <a:p>
            <a:r>
              <a:rPr lang="zh-CN" altLang="en-US" sz="2800" dirty="0" smtClean="0">
                <a:latin typeface="楷体" pitchFamily="49" charset="-122"/>
                <a:ea typeface="楷体" pitchFamily="49" charset="-122"/>
              </a:rPr>
              <a:t>蛮横，不讲道理。</a:t>
            </a:r>
            <a:endParaRPr lang="zh-CN" altLang="en-US" sz="2800" dirty="0">
              <a:latin typeface="楷体" pitchFamily="49" charset="-122"/>
              <a:ea typeface="楷体" pitchFamily="49" charset="-122"/>
            </a:endParaRPr>
          </a:p>
        </p:txBody>
      </p:sp>
      <p:sp>
        <p:nvSpPr>
          <p:cNvPr id="14" name="矩形 13"/>
          <p:cNvSpPr/>
          <p:nvPr/>
        </p:nvSpPr>
        <p:spPr>
          <a:xfrm>
            <a:off x="2555776" y="3507854"/>
            <a:ext cx="3775393" cy="523220"/>
          </a:xfrm>
          <a:prstGeom prst="rect">
            <a:avLst/>
          </a:prstGeom>
        </p:spPr>
        <p:txBody>
          <a:bodyPr wrap="none">
            <a:spAutoFit/>
          </a:bodyPr>
          <a:lstStyle/>
          <a:p>
            <a:r>
              <a:rPr lang="zh-CN" altLang="en-US" sz="2800" dirty="0" smtClean="0">
                <a:latin typeface="楷体" pitchFamily="49" charset="-122"/>
                <a:ea typeface="楷体" pitchFamily="49" charset="-122"/>
              </a:rPr>
              <a:t>令人畏惧的强大力量。</a:t>
            </a:r>
            <a:endParaRPr lang="zh-CN" altLang="en-US" sz="2800" dirty="0">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ppt_x</p:attrName>
                                        </p:attrNameLst>
                                      </p:cBhvr>
                                      <p:tavLst>
                                        <p:tav tm="0">
                                          <p:val>
                                            <p:strVal val="#ppt_x-.2"/>
                                          </p:val>
                                        </p:tav>
                                        <p:tav tm="100000">
                                          <p:val>
                                            <p:strVal val="#ppt_x"/>
                                          </p:val>
                                        </p:tav>
                                      </p:tavLst>
                                    </p:anim>
                                    <p:anim calcmode="lin" valueType="num">
                                      <p:cBhvr>
                                        <p:cTn id="8"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9" dur="10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1000" fill="hold"/>
                                        <p:tgtEl>
                                          <p:spTgt spid="19"/>
                                        </p:tgtEl>
                                        <p:attrNameLst>
                                          <p:attrName>ppt_x</p:attrName>
                                        </p:attrNameLst>
                                      </p:cBhvr>
                                      <p:tavLst>
                                        <p:tav tm="0">
                                          <p:val>
                                            <p:strVal val="#ppt_x-.2"/>
                                          </p:val>
                                        </p:tav>
                                        <p:tav tm="100000">
                                          <p:val>
                                            <p:strVal val="#ppt_x"/>
                                          </p:val>
                                        </p:tav>
                                      </p:tavLst>
                                    </p:anim>
                                    <p:anim calcmode="lin" valueType="num">
                                      <p:cBhvr>
                                        <p:cTn id="15"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1000" fill="hold"/>
                                        <p:tgtEl>
                                          <p:spTgt spid="20"/>
                                        </p:tgtEl>
                                        <p:attrNameLst>
                                          <p:attrName>ppt_x</p:attrName>
                                        </p:attrNameLst>
                                      </p:cBhvr>
                                      <p:tavLst>
                                        <p:tav tm="0">
                                          <p:val>
                                            <p:strVal val="#ppt_x-.2"/>
                                          </p:val>
                                        </p:tav>
                                        <p:tav tm="100000">
                                          <p:val>
                                            <p:strVal val="#ppt_x"/>
                                          </p:val>
                                        </p:tav>
                                      </p:tavLst>
                                    </p:anim>
                                    <p:anim calcmode="lin" valueType="num">
                                      <p:cBhvr>
                                        <p:cTn id="22"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1000" fill="hold"/>
                                        <p:tgtEl>
                                          <p:spTgt spid="14"/>
                                        </p:tgtEl>
                                        <p:attrNameLst>
                                          <p:attrName>ppt_x</p:attrName>
                                        </p:attrNameLst>
                                      </p:cBhvr>
                                      <p:tavLst>
                                        <p:tav tm="0">
                                          <p:val>
                                            <p:strVal val="#ppt_x-.2"/>
                                          </p:val>
                                        </p:tav>
                                        <p:tav tm="100000">
                                          <p:val>
                                            <p:strVal val="#ppt_x"/>
                                          </p:val>
                                        </p:tav>
                                      </p:tavLst>
                                    </p:anim>
                                    <p:anim calcmode="lin" valueType="num">
                                      <p:cBhvr>
                                        <p:cTn id="29"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14" grpId="0"/>
    </p:bldLst>
  </p:timing>
</p:sld>
</file>

<file path=ppt/theme/theme1.xml><?xml version="1.0" encoding="utf-8"?>
<a:theme xmlns:a="http://schemas.openxmlformats.org/drawingml/2006/main" name="默认设计模板">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ln w="9525">
          <a:noFill/>
        </a:ln>
      </a:spPr>
      <a:bodyPr wrap="none">
        <a:spAutoFit/>
      </a:bodyPr>
      <a:lstStyle>
        <a:defPPr eaLnBrk="1" hangingPunct="1">
          <a:defRPr lang="zh-CN" altLang="en-US" sz="3200" b="1" dirty="0">
            <a:solidFill>
              <a:srgbClr val="FF00FF"/>
            </a:solidFill>
            <a:latin typeface="黑体" panose="02010609060101010101" pitchFamily="2" charset="-122"/>
            <a:ea typeface="黑体" panose="02010609060101010101" pitchFamily="2" charset="-122"/>
          </a:defRPr>
        </a:defPPr>
      </a:lstStyle>
    </a:tx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docProps/app.xml><?xml version="1.0" encoding="utf-8"?>
<Properties xmlns="http://schemas.openxmlformats.org/officeDocument/2006/extended-properties" xmlns:vt="http://schemas.openxmlformats.org/officeDocument/2006/docPropsVTypes">
  <TotalTime>1371</TotalTime>
  <Words>1720</Words>
  <Application>Microsoft Office PowerPoint</Application>
  <PresentationFormat>全屏显示(16:9)</PresentationFormat>
  <Paragraphs>185</Paragraphs>
  <Slides>34</Slides>
  <Notes>4</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34</vt:i4>
      </vt:variant>
    </vt:vector>
  </HeadingPairs>
  <TitlesOfParts>
    <vt:vector size="47" baseType="lpstr">
      <vt:lpstr>Arial</vt:lpstr>
      <vt:lpstr>宋体</vt:lpstr>
      <vt:lpstr>楷体</vt:lpstr>
      <vt:lpstr>Wingdings</vt:lpstr>
      <vt:lpstr>微软雅黑</vt:lpstr>
      <vt:lpstr>方正新楷体_GBK</vt:lpstr>
      <vt:lpstr>汉语拼音</vt:lpstr>
      <vt:lpstr>Calibri</vt:lpstr>
      <vt:lpstr>汉仪旗黑-55</vt:lpstr>
      <vt:lpstr>黑体</vt:lpstr>
      <vt:lpstr>楷体_GB2312</vt:lpstr>
      <vt:lpstr>幼圆</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lenovo</cp:lastModifiedBy>
  <cp:revision>373</cp:revision>
  <dcterms:created xsi:type="dcterms:W3CDTF">2006-09-03T08:22:00Z</dcterms:created>
  <dcterms:modified xsi:type="dcterms:W3CDTF">2021-03-04T01:21:44Z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2052-10.8.0.6206</vt:lpwstr>
  </property>
  <property fmtid="{D5CDD505-2E9C-101B-9397-08002B2CF9AE}" pid="3" name="KSORubyTemplateID">
    <vt:lpwstr>21</vt:lpwstr>
  </property>
</Properties>
</file>