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4" r:id="rId3"/>
  </p:sldMasterIdLst>
  <p:notesMasterIdLst>
    <p:notesMasterId r:id="rId22"/>
  </p:notesMasterIdLst>
  <p:sldIdLst>
    <p:sldId id="256" r:id="rId4"/>
    <p:sldId id="297" r:id="rId5"/>
    <p:sldId id="270" r:id="rId6"/>
    <p:sldId id="276" r:id="rId7"/>
    <p:sldId id="278" r:id="rId8"/>
    <p:sldId id="279" r:id="rId9"/>
    <p:sldId id="280" r:id="rId10"/>
    <p:sldId id="298" r:id="rId11"/>
    <p:sldId id="294" r:id="rId12"/>
    <p:sldId id="290" r:id="rId13"/>
    <p:sldId id="291" r:id="rId14"/>
    <p:sldId id="283" r:id="rId15"/>
    <p:sldId id="284" r:id="rId16"/>
    <p:sldId id="286" r:id="rId17"/>
    <p:sldId id="287" r:id="rId18"/>
    <p:sldId id="288" r:id="rId19"/>
    <p:sldId id="289" r:id="rId20"/>
    <p:sldId id="26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68D4A1A-5556-43BB-B772-E2316BEA102F}">
          <p14:sldIdLst>
            <p14:sldId id="256"/>
            <p14:sldId id="297"/>
            <p14:sldId id="270"/>
            <p14:sldId id="276"/>
            <p14:sldId id="278"/>
            <p14:sldId id="279"/>
            <p14:sldId id="280"/>
            <p14:sldId id="298"/>
            <p14:sldId id="294"/>
            <p14:sldId id="290"/>
            <p14:sldId id="291"/>
            <p14:sldId id="283"/>
            <p14:sldId id="284"/>
            <p14:sldId id="286"/>
            <p14:sldId id="287"/>
          </p14:sldIdLst>
        </p14:section>
        <p14:section name="无标题节" id="{09B810BC-0AA2-4B0F-8F1B-3F4657CE2688}">
          <p14:sldIdLst>
            <p14:sldId id="288"/>
            <p14:sldId id="289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59" autoAdjust="0"/>
  </p:normalViewPr>
  <p:slideViewPr>
    <p:cSldViewPr>
      <p:cViewPr>
        <p:scale>
          <a:sx n="66" d="100"/>
          <a:sy n="66" d="100"/>
        </p:scale>
        <p:origin x="-948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4CC2B-4B7F-4C2F-AB71-E91FE6C8679F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B79A0-F805-4AC2-82AC-CFC13933F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33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224CA0-F9BA-4182-AB43-5453679F80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8831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A66B11-EB80-4C57-8367-D424352320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0297426"/>
      </p:ext>
    </p:extLst>
  </p:cSld>
  <p:clrMapOvr>
    <a:masterClrMapping/>
  </p:clrMapOvr>
  <p:transition>
    <p:sndAc>
      <p:stSnd>
        <p:snd r:embed="rId1" name="whoosh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FBB92-3572-4D7D-9A20-5E226F0C837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78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70A0F-9DE0-47F9-AEDF-C2B7A416E6C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27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D8DF8-1929-4279-89DF-16277646FE7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775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3F8BEA-9E8A-4C87-9E96-CEC38439684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46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77B3B-AF3E-4AEA-8C56-27418637EC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79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9C65C-08CB-4915-B228-DF93FD2AB59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7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F865A-9341-44E9-A5B0-8E5CBD9EF1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212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332CA-2916-43EB-9648-6E2483607E3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43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EFACA-01D1-4DE6-85EB-23F8977E94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889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4673D-EA64-413C-BBCF-8AEB764B270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DF079-5E84-4541-8456-1A2ED56FC9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566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FBB92-3572-4D7D-9A20-5E226F0C837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236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70A0F-9DE0-47F9-AEDF-C2B7A416E6C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47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D8DF8-1929-4279-89DF-16277646FE7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9038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3F8BEA-9E8A-4C87-9E96-CEC38439684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592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77B3B-AF3E-4AEA-8C56-27418637EC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337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9C65C-08CB-4915-B228-DF93FD2AB59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2512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F865A-9341-44E9-A5B0-8E5CBD9EF1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8250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332CA-2916-43EB-9648-6E2483607E3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618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EFACA-01D1-4DE6-85EB-23F8977E94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681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4673D-EA64-413C-BBCF-8AEB764B270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9776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DF079-5E84-4541-8456-1A2ED56FC9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8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A30279-06D2-4E6A-AAAC-04D97E66947C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 userDrawn="1"/>
        </p:nvSpPr>
        <p:spPr bwMode="auto">
          <a:xfrm>
            <a:off x="695325" y="180975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FF00"/>
                </a:solidFill>
                <a:ea typeface="方正少儿简体" pitchFamily="65" charset="-122"/>
              </a:rPr>
              <a:t>分数的初步认识</a:t>
            </a:r>
          </a:p>
        </p:txBody>
      </p:sp>
      <p:pic>
        <p:nvPicPr>
          <p:cNvPr id="5130" name="Picture 10" descr="xiaobia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61925"/>
            <a:ext cx="309563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09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A30279-06D2-4E6A-AAAC-04D97E66947C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 userDrawn="1"/>
        </p:nvSpPr>
        <p:spPr bwMode="auto">
          <a:xfrm>
            <a:off x="695325" y="180975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FF00"/>
                </a:solidFill>
                <a:ea typeface="方正少儿简体" pitchFamily="65" charset="-122"/>
              </a:rPr>
              <a:t>分数的初步认识</a:t>
            </a:r>
          </a:p>
        </p:txBody>
      </p:sp>
      <p:pic>
        <p:nvPicPr>
          <p:cNvPr id="5130" name="Picture 10" descr="xiaobia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61925"/>
            <a:ext cx="309563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24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0013;&#22269;&#21476;&#31581;&#32463;&#20856;&#21517;&#26354;%20&#39640;&#23665;&#27969;&#27700;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9.jpeg"/><Relationship Id="rId7" Type="http://schemas.openxmlformats.org/officeDocument/2006/relationships/image" Target="../media/image2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audio" Target="../media/audio6.wav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封面图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20" name="Rectangle 36"/>
          <p:cNvSpPr>
            <a:spLocks noGrp="1" noChangeArrowheads="1"/>
          </p:cNvSpPr>
          <p:nvPr>
            <p:ph type="title"/>
          </p:nvPr>
        </p:nvSpPr>
        <p:spPr>
          <a:xfrm>
            <a:off x="395288" y="764703"/>
            <a:ext cx="8229600" cy="719609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>
                <a:solidFill>
                  <a:srgbClr val="33CCFF"/>
                </a:solidFill>
              </a:rPr>
              <a:t>义务教育课程标准实验教科书三年级上册</a:t>
            </a:r>
          </a:p>
        </p:txBody>
      </p:sp>
      <p:sp>
        <p:nvSpPr>
          <p:cNvPr id="16421" name="Rectangle 37"/>
          <p:cNvSpPr>
            <a:spLocks noGrp="1" noChangeArrowheads="1"/>
          </p:cNvSpPr>
          <p:nvPr>
            <p:ph sz="half" idx="1"/>
          </p:nvPr>
        </p:nvSpPr>
        <p:spPr>
          <a:xfrm>
            <a:off x="457200" y="2420888"/>
            <a:ext cx="8229600" cy="1365300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zh-CN" altLang="en-US" sz="7200" dirty="0">
                <a:solidFill>
                  <a:srgbClr val="FF0000"/>
                </a:solidFill>
              </a:rPr>
              <a:t>认识分数</a:t>
            </a:r>
          </a:p>
        </p:txBody>
      </p:sp>
      <p:sp>
        <p:nvSpPr>
          <p:cNvPr id="16422" name="Rectangle 38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509120"/>
            <a:ext cx="8229600" cy="1683519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dirty="0"/>
              <a:t>                                         </a:t>
            </a:r>
            <a:r>
              <a:rPr lang="en-US" altLang="zh-CN" sz="2800" dirty="0" smtClean="0"/>
              <a:t>    </a:t>
            </a:r>
            <a:r>
              <a:rPr lang="zh-CN" altLang="en-US" sz="2800" dirty="0" smtClean="0">
                <a:solidFill>
                  <a:srgbClr val="FF3399"/>
                </a:solidFill>
              </a:rPr>
              <a:t>郑州市中原区汝河新区小学</a:t>
            </a:r>
            <a:r>
              <a:rPr lang="zh-CN" altLang="en-US" sz="2800" dirty="0" smtClean="0">
                <a:solidFill>
                  <a:srgbClr val="FFFF00"/>
                </a:solidFill>
              </a:rPr>
              <a:t>   </a:t>
            </a:r>
            <a:endParaRPr lang="zh-CN" altLang="en-US" sz="2800" dirty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zh-CN" altLang="en-US" sz="2800" dirty="0"/>
              <a:t>                                                                    </a:t>
            </a:r>
            <a:r>
              <a:rPr lang="zh-CN" altLang="en-US" sz="2800" dirty="0">
                <a:solidFill>
                  <a:srgbClr val="9900FF"/>
                </a:solidFill>
              </a:rPr>
              <a:t>马楠</a:t>
            </a:r>
          </a:p>
        </p:txBody>
      </p:sp>
    </p:spTree>
    <p:extLst>
      <p:ext uri="{BB962C8B-B14F-4D97-AF65-F5344CB8AC3E}">
        <p14:creationId xmlns:p14="http://schemas.microsoft.com/office/powerpoint/2010/main" val="112957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345" name="Picture 9" descr="题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203575" y="3429000"/>
            <a:ext cx="576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276600" y="3357563"/>
            <a:ext cx="576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1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3203575" y="3933825"/>
            <a:ext cx="576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6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8027988" y="3357563"/>
            <a:ext cx="574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1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8027988" y="3860800"/>
            <a:ext cx="574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5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3132138" y="5589588"/>
            <a:ext cx="574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1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132138" y="6165850"/>
            <a:ext cx="574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3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740650" y="5589588"/>
            <a:ext cx="574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1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7740650" y="6092825"/>
            <a:ext cx="574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ea typeface="黑体" pitchFamily="2" charset="-122"/>
              </a:rPr>
              <a:t> 2</a:t>
            </a:r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>
            <a:off x="1763713" y="4508500"/>
            <a:ext cx="0" cy="935038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2916238" y="4508500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6659563" y="4508500"/>
            <a:ext cx="0" cy="865188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62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/>
      <p:bldP spid="14349" grpId="0"/>
      <p:bldP spid="14350" grpId="0"/>
      <p:bldP spid="14351" grpId="0"/>
      <p:bldP spid="14352" grpId="0"/>
      <p:bldP spid="14353" grpId="0"/>
      <p:bldP spid="143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9460" name="Picture 4" descr="题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1908175" y="1773238"/>
            <a:ext cx="0" cy="114935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2700338" y="1773238"/>
            <a:ext cx="0" cy="1222375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3" name="Picture 7" descr="题1花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989138"/>
            <a:ext cx="820737" cy="68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4" name="Line 8"/>
          <p:cNvSpPr>
            <a:spLocks noChangeShapeType="1"/>
          </p:cNvSpPr>
          <p:nvPr/>
        </p:nvSpPr>
        <p:spPr bwMode="auto">
          <a:xfrm flipH="1">
            <a:off x="6084888" y="1484313"/>
            <a:ext cx="14287" cy="1941512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6804025" y="1484313"/>
            <a:ext cx="14288" cy="1941512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 rot="5400000">
            <a:off x="6456363" y="1112838"/>
            <a:ext cx="14287" cy="2630487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7" name="Picture 11" descr="题2兔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484313"/>
            <a:ext cx="8064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1619250" y="4437063"/>
            <a:ext cx="0" cy="165735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2124075" y="4365625"/>
            <a:ext cx="9525" cy="180340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2555875" y="4365625"/>
            <a:ext cx="9525" cy="180340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2987675" y="4365625"/>
            <a:ext cx="7938" cy="1712913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72" name="Picture 16" descr="题2小鸡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292600"/>
            <a:ext cx="771525" cy="108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3" name="Picture 17" descr="题2小鸡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584">
            <a:off x="1042988" y="4868863"/>
            <a:ext cx="8223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74" name="Line 18"/>
          <p:cNvSpPr>
            <a:spLocks noChangeShapeType="1"/>
          </p:cNvSpPr>
          <p:nvPr/>
        </p:nvSpPr>
        <p:spPr bwMode="auto">
          <a:xfrm rot="5400000">
            <a:off x="6407944" y="3825081"/>
            <a:ext cx="0" cy="2808288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75" name="Picture 19" descr="感冒的罗卜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508500"/>
            <a:ext cx="7080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6" name="Picture 20" descr="感冒的罗卜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508500"/>
            <a:ext cx="7080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7" name="Picture 21" descr="感冒的罗卜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508500"/>
            <a:ext cx="7080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8" name="Picture 22" descr="感冒的罗卜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508500"/>
            <a:ext cx="7080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5" name="中国古筝经典名曲 高山流水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44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9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59771" fill="hold"/>
                                        <p:tgtEl>
                                          <p:spTgt spid="19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5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5"/>
                </p:tgtEl>
              </p:cMediaNode>
            </p:audio>
          </p:childTnLst>
        </p:cTn>
      </p:par>
    </p:tnLst>
    <p:bldLst>
      <p:bldP spid="19461" grpId="0" animBg="1"/>
      <p:bldP spid="19462" grpId="0" animBg="1"/>
      <p:bldP spid="19464" grpId="0" animBg="1"/>
      <p:bldP spid="19465" grpId="0" animBg="1"/>
      <p:bldP spid="19466" grpId="0" animBg="1"/>
      <p:bldP spid="19468" grpId="0" animBg="1"/>
      <p:bldP spid="19469" grpId="0" animBg="1"/>
      <p:bldP spid="19470" grpId="0" animBg="1"/>
      <p:bldP spid="19471" grpId="0" animBg="1"/>
      <p:bldP spid="194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图片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914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4000" b="1">
                <a:solidFill>
                  <a:srgbClr val="000066"/>
                </a:solidFill>
              </a:rPr>
              <a:t>你联想到了几分之一？</a:t>
            </a:r>
          </a:p>
        </p:txBody>
      </p:sp>
      <p:pic>
        <p:nvPicPr>
          <p:cNvPr id="140292" name="Picture 4" descr="法国国旗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4594225" cy="306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2590800" y="5410200"/>
            <a:ext cx="2884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66"/>
                </a:solidFill>
                <a:latin typeface="Times New Roman" pitchFamily="18" charset="0"/>
                <a:ea typeface="幼圆" pitchFamily="49" charset="-122"/>
              </a:rPr>
              <a:t>法国国旗</a:t>
            </a:r>
          </a:p>
        </p:txBody>
      </p:sp>
    </p:spTree>
    <p:extLst>
      <p:ext uri="{BB962C8B-B14F-4D97-AF65-F5344CB8AC3E}">
        <p14:creationId xmlns:p14="http://schemas.microsoft.com/office/powerpoint/2010/main" val="388759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 descr="图片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4000" b="1" dirty="0">
                <a:solidFill>
                  <a:srgbClr val="000066"/>
                </a:solidFill>
              </a:rPr>
              <a:t>你联想到了几分之一？</a:t>
            </a:r>
          </a:p>
        </p:txBody>
      </p:sp>
      <p:pic>
        <p:nvPicPr>
          <p:cNvPr id="23557" name="Picture 5" descr="太极图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938" y="2108200"/>
            <a:ext cx="3675062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779838" y="5410200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66"/>
                </a:solidFill>
                <a:latin typeface="Times New Roman" pitchFamily="18" charset="0"/>
                <a:ea typeface="幼圆" pitchFamily="49" charset="-122"/>
              </a:rPr>
              <a:t>八卦图</a:t>
            </a:r>
          </a:p>
        </p:txBody>
      </p:sp>
    </p:spTree>
    <p:extLst>
      <p:ext uri="{BB962C8B-B14F-4D97-AF65-F5344CB8AC3E}">
        <p14:creationId xmlns:p14="http://schemas.microsoft.com/office/powerpoint/2010/main" val="248970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66" name="Picture 38" descr="图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130" name="Group 2"/>
          <p:cNvGrpSpPr>
            <a:grpSpLocks/>
          </p:cNvGrpSpPr>
          <p:nvPr/>
        </p:nvGrpSpPr>
        <p:grpSpPr bwMode="auto">
          <a:xfrm>
            <a:off x="1524000" y="1981200"/>
            <a:ext cx="5286375" cy="4275138"/>
            <a:chOff x="720" y="715"/>
            <a:chExt cx="3330" cy="2693"/>
          </a:xfrm>
        </p:grpSpPr>
        <p:grpSp>
          <p:nvGrpSpPr>
            <p:cNvPr id="48131" name="Group 3"/>
            <p:cNvGrpSpPr>
              <a:grpSpLocks/>
            </p:cNvGrpSpPr>
            <p:nvPr/>
          </p:nvGrpSpPr>
          <p:grpSpPr bwMode="auto">
            <a:xfrm>
              <a:off x="2377" y="715"/>
              <a:ext cx="1673" cy="2693"/>
              <a:chOff x="2909" y="890"/>
              <a:chExt cx="1673" cy="2693"/>
            </a:xfrm>
          </p:grpSpPr>
          <p:pic>
            <p:nvPicPr>
              <p:cNvPr id="48132" name="Picture 4" descr="DSC_153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2909" y="890"/>
                <a:ext cx="865" cy="26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33" name="Picture 5" descr="DSC_153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3746" y="897"/>
                <a:ext cx="836" cy="26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8134" name="Group 6"/>
            <p:cNvGrpSpPr>
              <a:grpSpLocks/>
            </p:cNvGrpSpPr>
            <p:nvPr/>
          </p:nvGrpSpPr>
          <p:grpSpPr bwMode="auto">
            <a:xfrm>
              <a:off x="720" y="715"/>
              <a:ext cx="1673" cy="2693"/>
              <a:chOff x="2909" y="890"/>
              <a:chExt cx="1673" cy="2693"/>
            </a:xfrm>
          </p:grpSpPr>
          <p:pic>
            <p:nvPicPr>
              <p:cNvPr id="48135" name="Picture 7" descr="DSC_153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2909" y="890"/>
                <a:ext cx="865" cy="26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36" name="Picture 8" descr="DSC_153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3746" y="897"/>
                <a:ext cx="836" cy="26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1549400" y="2024063"/>
            <a:ext cx="1368425" cy="20875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48144" name="Picture 16" descr="femail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5029200"/>
            <a:ext cx="928687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5" name="Picture 17" descr="mail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5257800"/>
            <a:ext cx="820737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6" name="Picture 18" descr="menn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352800"/>
            <a:ext cx="9779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7" name="Picture 19" descr="menn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429000"/>
            <a:ext cx="11303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8" name="Picture 20" descr="menn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1066800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9" name="Picture 21" descr="menni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352800"/>
            <a:ext cx="1054100" cy="63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52" name="Rectangle 24"/>
          <p:cNvSpPr>
            <a:spLocks noChangeArrowheads="1"/>
          </p:cNvSpPr>
          <p:nvPr/>
        </p:nvSpPr>
        <p:spPr bwMode="auto">
          <a:xfrm>
            <a:off x="2884488" y="2027238"/>
            <a:ext cx="1306512" cy="20875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8153" name="Rectangle 25"/>
          <p:cNvSpPr>
            <a:spLocks noChangeArrowheads="1"/>
          </p:cNvSpPr>
          <p:nvPr/>
        </p:nvSpPr>
        <p:spPr bwMode="auto">
          <a:xfrm>
            <a:off x="4211638" y="2024063"/>
            <a:ext cx="1331912" cy="20875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8154" name="Rectangle 26"/>
          <p:cNvSpPr>
            <a:spLocks noChangeArrowheads="1"/>
          </p:cNvSpPr>
          <p:nvPr/>
        </p:nvSpPr>
        <p:spPr bwMode="auto">
          <a:xfrm>
            <a:off x="5526088" y="2014538"/>
            <a:ext cx="1295400" cy="20875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48155" name="Picture 27" descr="mn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410200"/>
            <a:ext cx="1143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6" name="Picture 28" descr="mn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410200"/>
            <a:ext cx="1219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7" name="Picture 29" descr="mn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334000"/>
            <a:ext cx="11430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8" name="Picture 30" descr="mn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334000"/>
            <a:ext cx="12192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59" name="Rectangle 31"/>
          <p:cNvSpPr>
            <a:spLocks noChangeArrowheads="1"/>
          </p:cNvSpPr>
          <p:nvPr/>
        </p:nvSpPr>
        <p:spPr bwMode="auto">
          <a:xfrm>
            <a:off x="1535113" y="4114800"/>
            <a:ext cx="1368425" cy="2159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8162" name="Rectangle 34"/>
          <p:cNvSpPr>
            <a:spLocks noChangeArrowheads="1"/>
          </p:cNvSpPr>
          <p:nvPr/>
        </p:nvSpPr>
        <p:spPr bwMode="auto">
          <a:xfrm>
            <a:off x="5540375" y="4114800"/>
            <a:ext cx="1295400" cy="2159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8164" name="Rectangle 36"/>
          <p:cNvSpPr>
            <a:spLocks noChangeArrowheads="1"/>
          </p:cNvSpPr>
          <p:nvPr/>
        </p:nvSpPr>
        <p:spPr bwMode="auto">
          <a:xfrm>
            <a:off x="2889250" y="4114800"/>
            <a:ext cx="1331913" cy="2159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8165" name="Rectangle 37"/>
          <p:cNvSpPr>
            <a:spLocks noChangeArrowheads="1"/>
          </p:cNvSpPr>
          <p:nvPr/>
        </p:nvSpPr>
        <p:spPr bwMode="auto">
          <a:xfrm>
            <a:off x="4213225" y="4114800"/>
            <a:ext cx="1331913" cy="2159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228600" y="304800"/>
            <a:ext cx="7772400" cy="1143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sz="4000" b="1" smtClean="0">
                <a:solidFill>
                  <a:srgbClr val="000066"/>
                </a:solidFill>
              </a:rPr>
              <a:t>你联想到了几分之一？</a:t>
            </a:r>
            <a:endParaRPr lang="zh-CN" altLang="en-US" sz="40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1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1" grpId="0" animBg="1"/>
      <p:bldP spid="48152" grpId="0" animBg="1"/>
      <p:bldP spid="48153" grpId="0" animBg="1"/>
      <p:bldP spid="48154" grpId="0" animBg="1"/>
      <p:bldP spid="48159" grpId="0" animBg="1"/>
      <p:bldP spid="48162" grpId="0" animBg="1"/>
      <p:bldP spid="48164" grpId="0" animBg="1"/>
      <p:bldP spid="481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图片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7155" name="Group 3"/>
          <p:cNvGrpSpPr>
            <a:grpSpLocks/>
          </p:cNvGrpSpPr>
          <p:nvPr/>
        </p:nvGrpSpPr>
        <p:grpSpPr bwMode="auto">
          <a:xfrm>
            <a:off x="1524000" y="1981200"/>
            <a:ext cx="5286375" cy="4275138"/>
            <a:chOff x="720" y="715"/>
            <a:chExt cx="3330" cy="2693"/>
          </a:xfrm>
        </p:grpSpPr>
        <p:grpSp>
          <p:nvGrpSpPr>
            <p:cNvPr id="177156" name="Group 4"/>
            <p:cNvGrpSpPr>
              <a:grpSpLocks/>
            </p:cNvGrpSpPr>
            <p:nvPr/>
          </p:nvGrpSpPr>
          <p:grpSpPr bwMode="auto">
            <a:xfrm>
              <a:off x="2377" y="715"/>
              <a:ext cx="1673" cy="2693"/>
              <a:chOff x="2909" y="890"/>
              <a:chExt cx="1673" cy="2693"/>
            </a:xfrm>
          </p:grpSpPr>
          <p:pic>
            <p:nvPicPr>
              <p:cNvPr id="177157" name="Picture 5" descr="DSC_153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2909" y="890"/>
                <a:ext cx="865" cy="26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7158" name="Picture 6" descr="DSC_153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3746" y="897"/>
                <a:ext cx="836" cy="26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7159" name="Group 7"/>
            <p:cNvGrpSpPr>
              <a:grpSpLocks/>
            </p:cNvGrpSpPr>
            <p:nvPr/>
          </p:nvGrpSpPr>
          <p:grpSpPr bwMode="auto">
            <a:xfrm>
              <a:off x="720" y="715"/>
              <a:ext cx="1673" cy="2693"/>
              <a:chOff x="2909" y="890"/>
              <a:chExt cx="1673" cy="2693"/>
            </a:xfrm>
          </p:grpSpPr>
          <p:pic>
            <p:nvPicPr>
              <p:cNvPr id="177160" name="Picture 8" descr="DSC_153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2909" y="890"/>
                <a:ext cx="865" cy="26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7161" name="Picture 9" descr="DSC_153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70" t="5571" r="31026" b="7556"/>
              <a:stretch>
                <a:fillRect/>
              </a:stretch>
            </p:blipFill>
            <p:spPr bwMode="auto">
              <a:xfrm>
                <a:off x="3746" y="897"/>
                <a:ext cx="836" cy="26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77162" name="Rectangle 10"/>
          <p:cNvSpPr>
            <a:spLocks noChangeArrowheads="1"/>
          </p:cNvSpPr>
          <p:nvPr/>
        </p:nvSpPr>
        <p:spPr bwMode="auto">
          <a:xfrm>
            <a:off x="1546225" y="2036763"/>
            <a:ext cx="5257800" cy="209867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77163" name="Rectangle 11"/>
          <p:cNvSpPr>
            <a:spLocks noChangeArrowheads="1"/>
          </p:cNvSpPr>
          <p:nvPr/>
        </p:nvSpPr>
        <p:spPr bwMode="auto">
          <a:xfrm>
            <a:off x="1544638" y="2025650"/>
            <a:ext cx="2667000" cy="42672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177164" name="Picture 12" descr="femail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663" y="5257800"/>
            <a:ext cx="928687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165" name="Picture 13" descr="mail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5257800"/>
            <a:ext cx="820737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166" name="Picture 14" descr="menniu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749300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167" name="Picture 15" descr="mn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276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68" name="Rectangle 16"/>
          <p:cNvSpPr>
            <a:spLocks noChangeArrowheads="1"/>
          </p:cNvSpPr>
          <p:nvPr/>
        </p:nvSpPr>
        <p:spPr bwMode="auto">
          <a:xfrm>
            <a:off x="1535113" y="4092575"/>
            <a:ext cx="5257800" cy="217011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177169" name="Picture 17" descr="mn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170" name="Rectangle 18"/>
          <p:cNvSpPr>
            <a:spLocks noChangeArrowheads="1"/>
          </p:cNvSpPr>
          <p:nvPr/>
        </p:nvSpPr>
        <p:spPr bwMode="auto">
          <a:xfrm>
            <a:off x="4211638" y="2024063"/>
            <a:ext cx="2595562" cy="42672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177171" name="Picture 19" descr="mn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4038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228600" y="304800"/>
            <a:ext cx="7772400" cy="1143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sz="4000" b="1" smtClean="0">
                <a:solidFill>
                  <a:srgbClr val="000066"/>
                </a:solidFill>
              </a:rPr>
              <a:t>你联想到了几分之一？</a:t>
            </a:r>
            <a:endParaRPr lang="zh-CN" altLang="en-US" sz="40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74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7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6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7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6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7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6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171"/>
                  </p:tgtEl>
                </p:cond>
              </p:nextCondLst>
            </p:seq>
          </p:childTnLst>
        </p:cTn>
      </p:par>
    </p:tnLst>
    <p:bldLst>
      <p:bldP spid="177162" grpId="0" animBg="1"/>
      <p:bldP spid="177162" grpId="1" animBg="1"/>
      <p:bldP spid="177163" grpId="0" animBg="1"/>
      <p:bldP spid="177163" grpId="1" animBg="1"/>
      <p:bldP spid="177168" grpId="0" animBg="1"/>
      <p:bldP spid="177168" grpId="1" animBg="1"/>
      <p:bldP spid="177170" grpId="0" animBg="1"/>
      <p:bldP spid="17717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971550" y="0"/>
          <a:ext cx="724852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b" r:id="rId6" imgW="9058320" imgH="5962680" progId="Eb.Document">
                  <p:embed/>
                </p:oleObj>
              </mc:Choice>
              <mc:Fallback>
                <p:oleObj name="Eb" r:id="rId6" imgW="9058320" imgH="5962680" progId="Eb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0"/>
                        <a:ext cx="7248525" cy="32766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611188" y="4352925"/>
            <a:ext cx="78486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阴影部份是左边长方形的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(     )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分之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(     ),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是右边长方形的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(     )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分之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(     ),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是整个图形的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(        )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分之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(      ).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872163" y="4371975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八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755650" y="4948238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一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003800" y="4941888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九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804025" y="4948238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一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059113" y="5451475"/>
            <a:ext cx="17287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十六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5295900" y="5451475"/>
            <a:ext cx="644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一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1835150" y="404813"/>
            <a:ext cx="3671888" cy="1296987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4572000" y="1052513"/>
            <a:ext cx="2736850" cy="18002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8600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 animBg="1"/>
      <p:bldP spid="20492" grpId="1" animBg="1"/>
      <p:bldP spid="20493" grpId="0" animBg="1"/>
      <p:bldP spid="2049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38138" y="677863"/>
            <a:ext cx="83375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a typeface="华文隶书" pitchFamily="2" charset="-122"/>
              </a:rPr>
              <a:t>一条绳子，对折一次，其中的一份是</a:t>
            </a:r>
          </a:p>
          <a:p>
            <a:r>
              <a:rPr lang="zh-CN" altLang="en-US" sz="4000" b="1">
                <a:solidFill>
                  <a:srgbClr val="0000FF"/>
                </a:solidFill>
                <a:ea typeface="华文隶书" pitchFamily="2" charset="-122"/>
              </a:rPr>
              <a:t>几分之一？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03238" y="3860800"/>
            <a:ext cx="80295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a typeface="隶书" pitchFamily="49" charset="-122"/>
              </a:rPr>
              <a:t>谁能说出今天这一天是谁的几分</a:t>
            </a:r>
          </a:p>
          <a:p>
            <a:r>
              <a:rPr lang="zh-CN" altLang="en-US" sz="4400" b="1" dirty="0">
                <a:solidFill>
                  <a:srgbClr val="FF0000"/>
                </a:solidFill>
                <a:ea typeface="隶书" pitchFamily="49" charset="-122"/>
              </a:rPr>
              <a:t>之一？</a:t>
            </a:r>
          </a:p>
        </p:txBody>
      </p:sp>
    </p:spTree>
    <p:extLst>
      <p:ext uri="{BB962C8B-B14F-4D97-AF65-F5344CB8AC3E}">
        <p14:creationId xmlns:p14="http://schemas.microsoft.com/office/powerpoint/2010/main" val="2993754482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981200"/>
            <a:ext cx="7848600" cy="1219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kumimoji="1" lang="en-US" altLang="zh-CN" sz="3200" b="1">
                <a:solidFill>
                  <a:srgbClr val="33CC33"/>
                </a:solidFill>
                <a:latin typeface="宋体" pitchFamily="2" charset="-122"/>
              </a:rPr>
              <a:t>1</a:t>
            </a:r>
            <a:r>
              <a:rPr kumimoji="1" lang="zh-CN" altLang="en-US" sz="3200" b="1">
                <a:solidFill>
                  <a:srgbClr val="33CC33"/>
                </a:solidFill>
                <a:latin typeface="宋体" pitchFamily="2" charset="-122"/>
              </a:rPr>
              <a:t>、一个人在月球上的体重是这个人在地球上的体重的    。</a:t>
            </a:r>
            <a:endParaRPr kumimoji="1" lang="zh-CN" altLang="en-US" sz="3200" b="1">
              <a:solidFill>
                <a:srgbClr val="33CC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35" name="Rectangle 15"/>
          <p:cNvSpPr>
            <a:spLocks noChangeArrowheads="1"/>
          </p:cNvSpPr>
          <p:nvPr/>
        </p:nvSpPr>
        <p:spPr bwMode="auto">
          <a:xfrm>
            <a:off x="547687" y="4837728"/>
            <a:ext cx="75295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3</a:t>
            </a:r>
            <a:r>
              <a:rPr kumimoji="1" lang="zh-CN" altLang="en-US" sz="3200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、</a:t>
            </a:r>
            <a:r>
              <a:rPr kumimoji="1" lang="zh-CN" altLang="en-US" sz="3200" dirty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中国环保总局官员日前表示，中国有 </a:t>
            </a:r>
          </a:p>
          <a:p>
            <a:r>
              <a:rPr kumimoji="1" lang="zh-CN" altLang="en-US" sz="3200" dirty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的城市人口生活在空气污染的环境中。</a:t>
            </a:r>
          </a:p>
        </p:txBody>
      </p: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547687" y="3401765"/>
            <a:ext cx="73279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2</a:t>
            </a:r>
            <a:r>
              <a:rPr kumimoji="1" lang="zh-CN" altLang="en-US" sz="3200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、</a:t>
            </a:r>
            <a:r>
              <a:rPr kumimoji="1" lang="zh-CN" altLang="en-US" sz="3200" dirty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全球    网民来自中国，互联网用户</a:t>
            </a:r>
          </a:p>
          <a:p>
            <a:r>
              <a:rPr kumimoji="1" lang="zh-CN" altLang="en-US" sz="3200" dirty="0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数量居世界第二位。</a:t>
            </a:r>
          </a:p>
        </p:txBody>
      </p:sp>
      <p:grpSp>
        <p:nvGrpSpPr>
          <p:cNvPr id="81943" name="Group 23"/>
          <p:cNvGrpSpPr>
            <a:grpSpLocks/>
          </p:cNvGrpSpPr>
          <p:nvPr/>
        </p:nvGrpSpPr>
        <p:grpSpPr bwMode="auto">
          <a:xfrm>
            <a:off x="2286264" y="3200400"/>
            <a:ext cx="381000" cy="946150"/>
            <a:chOff x="720" y="2721"/>
            <a:chExt cx="288" cy="649"/>
          </a:xfrm>
        </p:grpSpPr>
        <p:sp>
          <p:nvSpPr>
            <p:cNvPr id="81944" name="Text Box 24"/>
            <p:cNvSpPr txBox="1">
              <a:spLocks noChangeArrowheads="1"/>
            </p:cNvSpPr>
            <p:nvPr/>
          </p:nvSpPr>
          <p:spPr bwMode="auto">
            <a:xfrm>
              <a:off x="720" y="3057"/>
              <a:ext cx="256" cy="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6FB1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E51336"/>
                  </a:solidFill>
                  <a:latin typeface="宋体" pitchFamily="2" charset="-122"/>
                </a:rPr>
                <a:t>9</a:t>
              </a:r>
            </a:p>
          </p:txBody>
        </p:sp>
        <p:sp>
          <p:nvSpPr>
            <p:cNvPr id="81945" name="Rectangle 25"/>
            <p:cNvSpPr>
              <a:spLocks noChangeArrowheads="1"/>
            </p:cNvSpPr>
            <p:nvPr/>
          </p:nvSpPr>
          <p:spPr bwMode="auto">
            <a:xfrm>
              <a:off x="720" y="2721"/>
              <a:ext cx="237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6FB1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solidFill>
                    <a:srgbClr val="E51336"/>
                  </a:solidFill>
                  <a:latin typeface="宋体" pitchFamily="2" charset="-122"/>
                </a:rPr>
                <a:t>1</a:t>
              </a:r>
            </a:p>
          </p:txBody>
        </p:sp>
        <p:sp>
          <p:nvSpPr>
            <p:cNvPr id="81946" name="Line 26"/>
            <p:cNvSpPr>
              <a:spLocks noChangeShapeType="1"/>
            </p:cNvSpPr>
            <p:nvPr/>
          </p:nvSpPr>
          <p:spPr bwMode="auto">
            <a:xfrm>
              <a:off x="720" y="3024"/>
              <a:ext cx="288" cy="0"/>
            </a:xfrm>
            <a:prstGeom prst="line">
              <a:avLst/>
            </a:prstGeom>
            <a:noFill/>
            <a:ln w="57150">
              <a:solidFill>
                <a:srgbClr val="E5133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81947" name="Group 27"/>
          <p:cNvGrpSpPr>
            <a:grpSpLocks/>
          </p:cNvGrpSpPr>
          <p:nvPr/>
        </p:nvGrpSpPr>
        <p:grpSpPr bwMode="auto">
          <a:xfrm>
            <a:off x="7870144" y="4753381"/>
            <a:ext cx="381000" cy="957262"/>
            <a:chOff x="720" y="2725"/>
            <a:chExt cx="288" cy="643"/>
          </a:xfrm>
        </p:grpSpPr>
        <p:sp>
          <p:nvSpPr>
            <p:cNvPr id="81948" name="Text Box 28"/>
            <p:cNvSpPr txBox="1">
              <a:spLocks noChangeArrowheads="1"/>
            </p:cNvSpPr>
            <p:nvPr/>
          </p:nvSpPr>
          <p:spPr bwMode="auto">
            <a:xfrm>
              <a:off x="720" y="3061"/>
              <a:ext cx="25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6FB1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E51336"/>
                  </a:solidFill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81949" name="Rectangle 29"/>
            <p:cNvSpPr>
              <a:spLocks noChangeArrowheads="1"/>
            </p:cNvSpPr>
            <p:nvPr/>
          </p:nvSpPr>
          <p:spPr bwMode="auto">
            <a:xfrm>
              <a:off x="720" y="2725"/>
              <a:ext cx="254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6FB1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E51336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81950" name="Line 30"/>
            <p:cNvSpPr>
              <a:spLocks noChangeShapeType="1"/>
            </p:cNvSpPr>
            <p:nvPr/>
          </p:nvSpPr>
          <p:spPr bwMode="auto">
            <a:xfrm>
              <a:off x="720" y="3024"/>
              <a:ext cx="288" cy="0"/>
            </a:xfrm>
            <a:prstGeom prst="line">
              <a:avLst/>
            </a:prstGeom>
            <a:noFill/>
            <a:ln w="57150">
              <a:solidFill>
                <a:srgbClr val="E5133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1951" name="WordArt 31"/>
          <p:cNvSpPr>
            <a:spLocks noChangeArrowheads="1" noChangeShapeType="1" noTextEdit="1"/>
          </p:cNvSpPr>
          <p:nvPr/>
        </p:nvSpPr>
        <p:spPr bwMode="auto">
          <a:xfrm>
            <a:off x="838200" y="533400"/>
            <a:ext cx="2800350" cy="1333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隶书"/>
                <a:ea typeface="华文隶书"/>
              </a:rPr>
              <a:t>生活中的分数</a:t>
            </a:r>
          </a:p>
        </p:txBody>
      </p:sp>
      <p:grpSp>
        <p:nvGrpSpPr>
          <p:cNvPr id="81952" name="Group 32"/>
          <p:cNvGrpSpPr>
            <a:grpSpLocks/>
          </p:cNvGrpSpPr>
          <p:nvPr/>
        </p:nvGrpSpPr>
        <p:grpSpPr bwMode="auto">
          <a:xfrm>
            <a:off x="3276600" y="2438400"/>
            <a:ext cx="381000" cy="990600"/>
            <a:chOff x="720" y="2734"/>
            <a:chExt cx="288" cy="624"/>
          </a:xfrm>
        </p:grpSpPr>
        <p:sp>
          <p:nvSpPr>
            <p:cNvPr id="81953" name="Text Box 33"/>
            <p:cNvSpPr txBox="1">
              <a:spLocks noChangeArrowheads="1"/>
            </p:cNvSpPr>
            <p:nvPr/>
          </p:nvSpPr>
          <p:spPr bwMode="auto">
            <a:xfrm>
              <a:off x="720" y="3070"/>
              <a:ext cx="25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6FB1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E51336"/>
                  </a:solidFill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81954" name="Rectangle 34"/>
            <p:cNvSpPr>
              <a:spLocks noChangeArrowheads="1"/>
            </p:cNvSpPr>
            <p:nvPr/>
          </p:nvSpPr>
          <p:spPr bwMode="auto">
            <a:xfrm>
              <a:off x="720" y="2734"/>
              <a:ext cx="25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6FB1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E51336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81955" name="Line 35"/>
            <p:cNvSpPr>
              <a:spLocks noChangeShapeType="1"/>
            </p:cNvSpPr>
            <p:nvPr/>
          </p:nvSpPr>
          <p:spPr bwMode="auto">
            <a:xfrm>
              <a:off x="720" y="3024"/>
              <a:ext cx="288" cy="0"/>
            </a:xfrm>
            <a:prstGeom prst="line">
              <a:avLst/>
            </a:prstGeom>
            <a:noFill/>
            <a:ln w="57150">
              <a:solidFill>
                <a:srgbClr val="E5133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4541546"/>
      </p:ext>
    </p:extLst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57798"/>
            <a:ext cx="8229600" cy="4525963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14341" name="Picture 5" descr="20090423175827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59632" y="1484784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圆圆墩墩一块饼，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纸盒包装喜盈盈。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只因和月心相应，</a:t>
            </a:r>
          </a:p>
          <a:p>
            <a:r>
              <a:rPr lang="zh-CN" altLang="en-US" sz="4400" dirty="0">
                <a:latin typeface="华文行楷" pitchFamily="2" charset="-122"/>
                <a:ea typeface="华文行楷" pitchFamily="2" charset="-122"/>
              </a:rPr>
              <a:t>吃饼还需看月明。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332656"/>
            <a:ext cx="2387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小谜语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4551511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谜底：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4682" y="4571773"/>
            <a:ext cx="1588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月饼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250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87" y="1027449"/>
            <a:ext cx="1515244" cy="125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27449"/>
            <a:ext cx="1515244" cy="125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860" y="1003513"/>
            <a:ext cx="1526319" cy="126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1515244" cy="125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3" name="Picture 7" descr="bo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18510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4" name="Picture 8" descr="girl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803" y="2532743"/>
            <a:ext cx="21320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942" y="974867"/>
            <a:ext cx="63341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021291" y="57398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平均分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8713327"/>
      </p:ext>
    </p:extLst>
  </p:cSld>
  <p:clrMapOvr>
    <a:masterClrMapping/>
  </p:clrMapOvr>
  <p:transition spd="slow">
    <p:cover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36994E-6 L 0.12188 0.537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26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2948E-6 L -0.04895 0.3045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15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-0.00393 L -0.13403 0.5216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98" y="26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36994E-6 L 0.02604 0.3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15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95" y="1235464"/>
            <a:ext cx="1440160" cy="131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894" y="1196767"/>
            <a:ext cx="1482211" cy="1349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3490" name="Group 2"/>
          <p:cNvGrpSpPr>
            <a:grpSpLocks/>
          </p:cNvGrpSpPr>
          <p:nvPr/>
        </p:nvGrpSpPr>
        <p:grpSpPr bwMode="auto">
          <a:xfrm>
            <a:off x="1982399" y="998732"/>
            <a:ext cx="5575287" cy="1199410"/>
            <a:chOff x="1440" y="480"/>
            <a:chExt cx="3045" cy="426"/>
          </a:xfrm>
        </p:grpSpPr>
        <p:sp>
          <p:nvSpPr>
            <p:cNvPr id="63491" name="Text Box 3"/>
            <p:cNvSpPr txBox="1">
              <a:spLocks noChangeArrowheads="1"/>
            </p:cNvSpPr>
            <p:nvPr/>
          </p:nvSpPr>
          <p:spPr bwMode="auto">
            <a:xfrm>
              <a:off x="1440" y="480"/>
              <a:ext cx="357" cy="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3492" name="Rectangle 4"/>
            <p:cNvSpPr>
              <a:spLocks noChangeArrowheads="1"/>
            </p:cNvSpPr>
            <p:nvPr/>
          </p:nvSpPr>
          <p:spPr bwMode="auto">
            <a:xfrm>
              <a:off x="4128" y="480"/>
              <a:ext cx="357" cy="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pic>
        <p:nvPicPr>
          <p:cNvPr id="63495" name="Picture 7" descr="bo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7" y="2780928"/>
            <a:ext cx="18510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6" name="Picture 8" descr="girl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362" y="2640609"/>
            <a:ext cx="2179638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622290"/>
      </p:ext>
    </p:extLst>
  </p:cSld>
  <p:clrMapOvr>
    <a:masterClrMapping/>
  </p:clrMapOvr>
  <p:transition spd="slow">
    <p:whee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5607E-6 L 0.07674 0.415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207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27746E-6 L -0.05851 0.4023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2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585" y="1658785"/>
            <a:ext cx="747688" cy="151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303" y="1701783"/>
            <a:ext cx="893487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1258888" y="188913"/>
            <a:ext cx="8785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把</a:t>
            </a:r>
            <a:r>
              <a:rPr lang="en-US" altLang="zh-CN" sz="4000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个月饼</a:t>
            </a:r>
            <a:r>
              <a:rPr lang="zh-CN" altLang="en-US" sz="4000" b="1" dirty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平均</a:t>
            </a:r>
            <a:r>
              <a:rPr lang="zh-CN" altLang="en-US" sz="4000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分给</a:t>
            </a:r>
            <a:r>
              <a:rPr lang="en-US" altLang="zh-CN" sz="4000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</a:rPr>
              <a:t>位学生　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　　</a:t>
            </a:r>
          </a:p>
        </p:txBody>
      </p:sp>
      <p:pic>
        <p:nvPicPr>
          <p:cNvPr id="64516" name="Picture 4" descr="bo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048000"/>
            <a:ext cx="18510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7" name="Picture 5" descr="girl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971800"/>
            <a:ext cx="2179638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9" name="WordArt 7"/>
          <p:cNvSpPr>
            <a:spLocks noChangeArrowheads="1" noChangeShapeType="1" noTextEdit="1"/>
          </p:cNvSpPr>
          <p:nvPr/>
        </p:nvSpPr>
        <p:spPr bwMode="auto">
          <a:xfrm rot="266451">
            <a:off x="2771775" y="1196975"/>
            <a:ext cx="3744913" cy="9620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宋体"/>
                <a:ea typeface="宋体"/>
              </a:rPr>
              <a:t>每人得多少</a:t>
            </a:r>
            <a:r>
              <a:rPr lang="en-US" altLang="zh-CN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宋体"/>
                <a:ea typeface="宋体"/>
              </a:rPr>
              <a:t>?</a:t>
            </a:r>
            <a:endParaRPr lang="zh-CN" altLang="en-US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chemeClr val="accent1"/>
              </a:soli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69912691"/>
      </p:ext>
    </p:extLst>
  </p:cSld>
  <p:clrMapOvr>
    <a:masterClrMapping/>
  </p:clrMapOvr>
  <p:transition spd="slow">
    <p:wipe dir="d"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91329E-6 L -0.06667 0.347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17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5087E-6 L 0.03316 0.351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17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79388" y="260350"/>
            <a:ext cx="867568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</a:rPr>
              <a:t>       </a:t>
            </a:r>
            <a:r>
              <a:rPr lang="zh-CN" altLang="en-US" sz="4000" b="1">
                <a:solidFill>
                  <a:srgbClr val="0000FF"/>
                </a:solidFill>
              </a:rPr>
              <a:t>拿一张长方形纸，先折一折，把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它的    涂上颜色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331913" y="908050"/>
            <a:ext cx="431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</a:rPr>
              <a:t>12</a:t>
            </a:r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1258888" y="1557338"/>
            <a:ext cx="576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627313" y="2565400"/>
            <a:ext cx="3529012" cy="2016125"/>
          </a:xfrm>
          <a:prstGeom prst="rect">
            <a:avLst/>
          </a:prstGeom>
          <a:solidFill>
            <a:srgbClr val="00B0F0"/>
          </a:solidFill>
          <a:ln w="9525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87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52" name="Group 16"/>
          <p:cNvGrpSpPr>
            <a:grpSpLocks/>
          </p:cNvGrpSpPr>
          <p:nvPr/>
        </p:nvGrpSpPr>
        <p:grpSpPr bwMode="auto">
          <a:xfrm>
            <a:off x="755650" y="2492375"/>
            <a:ext cx="1800225" cy="1081088"/>
            <a:chOff x="476" y="1570"/>
            <a:chExt cx="1134" cy="681"/>
          </a:xfrm>
        </p:grpSpPr>
        <p:sp>
          <p:nvSpPr>
            <p:cNvPr id="14340" name="Rectangle 4"/>
            <p:cNvSpPr>
              <a:spLocks noChangeArrowheads="1"/>
            </p:cNvSpPr>
            <p:nvPr/>
          </p:nvSpPr>
          <p:spPr bwMode="auto">
            <a:xfrm>
              <a:off x="476" y="1570"/>
              <a:ext cx="1134" cy="68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4" name="Rectangle 8"/>
            <p:cNvSpPr>
              <a:spLocks noChangeArrowheads="1"/>
            </p:cNvSpPr>
            <p:nvPr/>
          </p:nvSpPr>
          <p:spPr bwMode="auto">
            <a:xfrm>
              <a:off x="489" y="1570"/>
              <a:ext cx="567" cy="680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1059" y="1570"/>
              <a:ext cx="0" cy="6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3" name="Group 17"/>
          <p:cNvGrpSpPr>
            <a:grpSpLocks/>
          </p:cNvGrpSpPr>
          <p:nvPr/>
        </p:nvGrpSpPr>
        <p:grpSpPr bwMode="auto">
          <a:xfrm>
            <a:off x="3203575" y="2492375"/>
            <a:ext cx="1800225" cy="1079500"/>
            <a:chOff x="2018" y="1570"/>
            <a:chExt cx="1134" cy="680"/>
          </a:xfrm>
        </p:grpSpPr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2018" y="1570"/>
              <a:ext cx="1134" cy="68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>
              <a:off x="2018" y="1570"/>
              <a:ext cx="1134" cy="340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>
              <a:off x="2018" y="1907"/>
              <a:ext cx="113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4" name="Group 18"/>
          <p:cNvGrpSpPr>
            <a:grpSpLocks/>
          </p:cNvGrpSpPr>
          <p:nvPr/>
        </p:nvGrpSpPr>
        <p:grpSpPr bwMode="auto">
          <a:xfrm>
            <a:off x="5940425" y="2492375"/>
            <a:ext cx="1809750" cy="1090613"/>
            <a:chOff x="3742" y="1570"/>
            <a:chExt cx="1140" cy="687"/>
          </a:xfrm>
        </p:grpSpPr>
        <p:sp>
          <p:nvSpPr>
            <p:cNvPr id="14349" name="Rectangle 13"/>
            <p:cNvSpPr>
              <a:spLocks noChangeArrowheads="1"/>
            </p:cNvSpPr>
            <p:nvPr/>
          </p:nvSpPr>
          <p:spPr bwMode="auto">
            <a:xfrm>
              <a:off x="3742" y="1577"/>
              <a:ext cx="1134" cy="68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AutoShape 14"/>
            <p:cNvSpPr>
              <a:spLocks noChangeArrowheads="1"/>
            </p:cNvSpPr>
            <p:nvPr/>
          </p:nvSpPr>
          <p:spPr bwMode="auto">
            <a:xfrm>
              <a:off x="3748" y="1570"/>
              <a:ext cx="1134" cy="680"/>
            </a:xfrm>
            <a:prstGeom prst="rtTriangle">
              <a:avLst/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3742" y="1570"/>
              <a:ext cx="1134" cy="6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186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4643438" y="1125538"/>
            <a:ext cx="3816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1800">
              <a:latin typeface="Arial" pitchFamily="34" charset="0"/>
            </a:endParaRP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2700338" y="5373688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20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807705" y="1308894"/>
            <a:ext cx="2952328" cy="2952328"/>
          </a:xfrm>
          <a:prstGeom prst="ellipse">
            <a:avLst/>
          </a:prstGeom>
          <a:solidFill>
            <a:srgbClr val="FFC0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9583" y="4261222"/>
            <a:ext cx="720080" cy="3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85406" y="5030763"/>
            <a:ext cx="720080" cy="3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89583" y="5770563"/>
            <a:ext cx="720080" cy="3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" idx="0"/>
            <a:endCxn id="2" idx="4"/>
          </p:cNvCxnSpPr>
          <p:nvPr/>
        </p:nvCxnSpPr>
        <p:spPr>
          <a:xfrm>
            <a:off x="4283869" y="1308894"/>
            <a:ext cx="0" cy="295232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2" idx="2"/>
            <a:endCxn id="2" idx="6"/>
          </p:cNvCxnSpPr>
          <p:nvPr/>
        </p:nvCxnSpPr>
        <p:spPr>
          <a:xfrm>
            <a:off x="2807705" y="2785058"/>
            <a:ext cx="2952328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" idx="1"/>
            <a:endCxn id="2" idx="5"/>
          </p:cNvCxnSpPr>
          <p:nvPr/>
        </p:nvCxnSpPr>
        <p:spPr>
          <a:xfrm>
            <a:off x="3240063" y="1741252"/>
            <a:ext cx="2087612" cy="208761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37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79388" y="4508500"/>
            <a:ext cx="1728787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042988" y="4508500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1476375" y="4508500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611188" y="4508500"/>
            <a:ext cx="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339975" y="4508500"/>
            <a:ext cx="1728788" cy="17287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2339975" y="5373688"/>
            <a:ext cx="17287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3203575" y="4508500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4356100" y="4508500"/>
            <a:ext cx="1800225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4356100" y="4508500"/>
            <a:ext cx="1800225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V="1">
            <a:off x="4356100" y="4508500"/>
            <a:ext cx="1800225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79388" y="4508500"/>
            <a:ext cx="431800" cy="1800225"/>
          </a:xfrm>
          <a:prstGeom prst="rect">
            <a:avLst/>
          </a:prstGeom>
          <a:solidFill>
            <a:srgbClr val="EFAFC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2339975" y="4508500"/>
            <a:ext cx="863600" cy="863600"/>
          </a:xfrm>
          <a:prstGeom prst="rect">
            <a:avLst/>
          </a:prstGeom>
          <a:solidFill>
            <a:srgbClr val="EFAFC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 rot="-2694506">
            <a:off x="4589463" y="3857625"/>
            <a:ext cx="1304925" cy="1285875"/>
          </a:xfrm>
          <a:prstGeom prst="rtTriangle">
            <a:avLst/>
          </a:prstGeom>
          <a:solidFill>
            <a:srgbClr val="EFAFC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6443663" y="4508500"/>
            <a:ext cx="1800225" cy="17287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684213" y="404813"/>
            <a:ext cx="1439862" cy="576262"/>
          </a:xfrm>
          <a:prstGeom prst="rect">
            <a:avLst/>
          </a:prstGeom>
          <a:noFill/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</a:rPr>
              <a:t>折一折</a:t>
            </a:r>
          </a:p>
        </p:txBody>
      </p:sp>
      <p:sp>
        <p:nvSpPr>
          <p:cNvPr id="16401" name="AutoShape 17"/>
          <p:cNvSpPr>
            <a:spLocks noChangeArrowheads="1"/>
          </p:cNvSpPr>
          <p:nvPr/>
        </p:nvSpPr>
        <p:spPr bwMode="auto">
          <a:xfrm>
            <a:off x="179388" y="1268413"/>
            <a:ext cx="5472112" cy="12954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600"/>
              <a:t>     </a:t>
            </a:r>
            <a:r>
              <a:rPr lang="zh-CN" altLang="en-US" sz="1600"/>
              <a:t>折出一个正方形的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71775" y="1629305"/>
                <a:ext cx="365805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775" y="1629305"/>
                <a:ext cx="365805" cy="61093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/>
          <p:cNvCxnSpPr>
            <a:stCxn id="16399" idx="1"/>
            <a:endCxn id="16399" idx="3"/>
          </p:cNvCxnSpPr>
          <p:nvPr/>
        </p:nvCxnSpPr>
        <p:spPr>
          <a:xfrm>
            <a:off x="6443663" y="5372894"/>
            <a:ext cx="18002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16399" idx="3"/>
          </p:cNvCxnSpPr>
          <p:nvPr/>
        </p:nvCxnSpPr>
        <p:spPr>
          <a:xfrm>
            <a:off x="6443663" y="4508500"/>
            <a:ext cx="1800225" cy="8643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6399" idx="3"/>
          </p:cNvCxnSpPr>
          <p:nvPr/>
        </p:nvCxnSpPr>
        <p:spPr>
          <a:xfrm flipV="1">
            <a:off x="6443663" y="5372894"/>
            <a:ext cx="1800225" cy="8643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直角三角形 9"/>
          <p:cNvSpPr/>
          <p:nvPr/>
        </p:nvSpPr>
        <p:spPr>
          <a:xfrm>
            <a:off x="6472237" y="4534211"/>
            <a:ext cx="1800225" cy="865188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7C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7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272</Words>
  <Application>Microsoft Office PowerPoint</Application>
  <PresentationFormat>全屏显示(4:3)</PresentationFormat>
  <Paragraphs>59</Paragraphs>
  <Slides>18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Office 主题</vt:lpstr>
      <vt:lpstr>自定义设计方案</vt:lpstr>
      <vt:lpstr>1_自定义设计方案</vt:lpstr>
      <vt:lpstr>Eb</vt:lpstr>
      <vt:lpstr>义务教育课程标准实验教科书三年级上册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你联想到了几分之一？</vt:lpstr>
      <vt:lpstr>你联想到了几分之一？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新朋友——</dc:title>
  <dc:creator>MaNan</dc:creator>
  <cp:lastModifiedBy>MaNan</cp:lastModifiedBy>
  <cp:revision>23</cp:revision>
  <dcterms:created xsi:type="dcterms:W3CDTF">2012-09-12T01:51:04Z</dcterms:created>
  <dcterms:modified xsi:type="dcterms:W3CDTF">2012-09-16T14:26:19Z</dcterms:modified>
</cp:coreProperties>
</file>