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9" r:id="rId2"/>
    <p:sldId id="283" r:id="rId3"/>
    <p:sldId id="284" r:id="rId4"/>
    <p:sldId id="285" r:id="rId5"/>
    <p:sldId id="286" r:id="rId6"/>
    <p:sldId id="263" r:id="rId7"/>
    <p:sldId id="273" r:id="rId8"/>
    <p:sldId id="274" r:id="rId9"/>
    <p:sldId id="287" r:id="rId10"/>
    <p:sldId id="277" r:id="rId11"/>
    <p:sldId id="305" r:id="rId12"/>
    <p:sldId id="280" r:id="rId13"/>
    <p:sldId id="288" r:id="rId14"/>
    <p:sldId id="306" r:id="rId15"/>
    <p:sldId id="307" r:id="rId16"/>
    <p:sldId id="308" r:id="rId17"/>
    <p:sldId id="309" r:id="rId18"/>
    <p:sldId id="289" r:id="rId19"/>
    <p:sldId id="294" r:id="rId20"/>
    <p:sldId id="310" r:id="rId21"/>
    <p:sldId id="311" r:id="rId22"/>
    <p:sldId id="312" r:id="rId23"/>
    <p:sldId id="299" r:id="rId24"/>
    <p:sldId id="314" r:id="rId25"/>
    <p:sldId id="315" r:id="rId26"/>
    <p:sldId id="316" r:id="rId27"/>
    <p:sldId id="317" r:id="rId28"/>
    <p:sldId id="260" r:id="rId29"/>
    <p:sldId id="304" r:id="rId30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3B3B"/>
    <a:srgbClr val="FFA000"/>
    <a:srgbClr val="FF5D5D"/>
    <a:srgbClr val="73A979"/>
    <a:srgbClr val="5BB97F"/>
    <a:srgbClr val="D9EBE7"/>
    <a:srgbClr val="C6E0DA"/>
    <a:srgbClr val="9FCBC1"/>
    <a:srgbClr val="002060"/>
    <a:srgbClr val="C1D9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57" autoAdjust="0"/>
    <p:restoredTop sz="96252" autoAdjust="0"/>
  </p:normalViewPr>
  <p:slideViewPr>
    <p:cSldViewPr>
      <p:cViewPr varScale="1">
        <p:scale>
          <a:sx n="148" d="100"/>
          <a:sy n="148" d="100"/>
        </p:scale>
        <p:origin x="660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23B4F-9C86-4608-B499-7326079EC5E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C6E76-16E0-40AB-A8C2-501605D118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25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E1C2F-9AE8-4E81-A67C-00E1C9FB433B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DD9516-CF7F-42FE-876A-A3CD246CD0C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189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4"/>
            <a:ext cx="9151615" cy="514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292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51619" cy="514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image" Target="../media/image14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gif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4.pn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7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0.png"/><Relationship Id="rId4" Type="http://schemas.openxmlformats.org/officeDocument/2006/relationships/image" Target="../media/image3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30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1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gif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7" Type="http://schemas.openxmlformats.org/officeDocument/2006/relationships/image" Target="../media/image4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4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44.png"/><Relationship Id="rId4" Type="http://schemas.openxmlformats.org/officeDocument/2006/relationships/image" Target="../media/image4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4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49.gif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50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1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gif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14.pn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28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7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28.pn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28.png"/><Relationship Id="rId4" Type="http://schemas.openxmlformats.org/officeDocument/2006/relationships/image" Target="../media/image5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gif"/><Relationship Id="rId5" Type="http://schemas.openxmlformats.org/officeDocument/2006/relationships/image" Target="../media/image28.pn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2" name="组合 1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矩形 10"/>
            <p:cNvSpPr/>
            <p:nvPr/>
          </p:nvSpPr>
          <p:spPr>
            <a:xfrm>
              <a:off x="556065" y="77388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理解词语</a:t>
              </a:r>
              <a:endPara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D1FCD5D-34A8-43EB-8048-7321677B44AB}"/>
              </a:ext>
            </a:extLst>
          </p:cNvPr>
          <p:cNvSpPr/>
          <p:nvPr/>
        </p:nvSpPr>
        <p:spPr>
          <a:xfrm>
            <a:off x="971600" y="1584255"/>
            <a:ext cx="7515577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零七八碎儿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零散没系统的事情或没有大用的东西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万象更新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：一切事物或景象都变得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焕然一新。</a:t>
            </a: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日夜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不绝：白天黑夜不间断。</a:t>
            </a: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万不得已：表示无可奈何，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不得不如此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悬灯结彩：挂上灯笼，系上彩绸。形容喜庆、热闹的景象。</a:t>
            </a:r>
          </a:p>
        </p:txBody>
      </p:sp>
    </p:spTree>
    <p:extLst>
      <p:ext uri="{BB962C8B-B14F-4D97-AF65-F5344CB8AC3E}">
        <p14:creationId xmlns:p14="http://schemas.microsoft.com/office/powerpoint/2010/main" val="392706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9D2C08D-0757-4D7B-887D-8D9C24719FD1}"/>
              </a:ext>
            </a:extLst>
          </p:cNvPr>
          <p:cNvSpPr/>
          <p:nvPr/>
        </p:nvSpPr>
        <p:spPr>
          <a:xfrm>
            <a:off x="683568" y="411510"/>
            <a:ext cx="761686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000" kern="2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rPr>
              <a:t>1.</a:t>
            </a:r>
            <a:r>
              <a:rPr lang="zh-CN" altLang="en-US" sz="2000" kern="2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rPr>
              <a:t>作者</a:t>
            </a:r>
            <a:r>
              <a:rPr lang="zh-CN" altLang="en-US" sz="2000" kern="2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rPr>
              <a:t>写了春节中哪些重要日子的活动？读课文，填写表格。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000" kern="2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rPr>
              <a:t>2</a:t>
            </a:r>
            <a:r>
              <a:rPr lang="en-US" altLang="zh-CN" sz="2000" kern="2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rPr>
              <a:t>.</a:t>
            </a:r>
            <a:r>
              <a:rPr lang="zh-CN" altLang="en-US" sz="2000" kern="2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rPr>
              <a:t>表格</a:t>
            </a:r>
            <a:r>
              <a:rPr lang="zh-CN" altLang="en-US" sz="2000" kern="2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rPr>
              <a:t>：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799002" y="1275606"/>
          <a:ext cx="7518494" cy="34163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201775"/>
                <a:gridCol w="5316719"/>
              </a:tblGrid>
              <a:tr h="258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</a:t>
                      </a:r>
                      <a:r>
                        <a:rPr lang="zh-CN" altLang="en-US" sz="1600" b="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</a:t>
                      </a:r>
                      <a:r>
                        <a:rPr lang="zh-CN" sz="1600" b="0" kern="1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间</a:t>
                      </a:r>
                      <a:endParaRPr lang="zh-CN" sz="2400" b="0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0" kern="1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风俗习惯</a:t>
                      </a:r>
                      <a:endParaRPr lang="zh-CN" sz="2400" b="0" kern="1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99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腊月初八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熬腊八粥，泡腊八蒜。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99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腊月初九到腊月二十二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孩子：买杂拌儿，买爆竹，买各种玩意儿。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99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腊月二十三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过小年，放鞭炮，吃糖。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99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过了二十三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大扫除，把吃的准备充足。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179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除夕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做年菜，穿新衣，贴对联，贴年画，灯火通宵，放鞭炮，吃团圆饭，守岁。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99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元旦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店铺关门，男人拜年，女人待客，逛庙会。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99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初六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铺户开张，还可以逛庙会，逛天桥和听戏。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99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元宵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看花灯，小孩放花炮，吃元宵。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99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正月十九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b="0" kern="100" dirty="0" smtClean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春节结束。</a:t>
                      </a:r>
                      <a:endParaRPr lang="zh-CN" sz="2400" b="0" kern="100" dirty="0">
                        <a:solidFill>
                          <a:schemeClr val="bg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7978" marR="679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6" name="矩形 45"/>
          <p:cNvSpPr/>
          <p:nvPr/>
        </p:nvSpPr>
        <p:spPr>
          <a:xfrm>
            <a:off x="772785" y="153452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腊月初八</a:t>
            </a:r>
          </a:p>
        </p:txBody>
      </p:sp>
      <p:sp>
        <p:nvSpPr>
          <p:cNvPr id="47" name="矩形 46"/>
          <p:cNvSpPr/>
          <p:nvPr/>
        </p:nvSpPr>
        <p:spPr>
          <a:xfrm>
            <a:off x="2974074" y="1534527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熬腊八粥，泡腊八蒜。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72785" y="1857205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腊月初九到腊月二十二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974074" y="1858545"/>
            <a:ext cx="40831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孩子：买杂拌儿，买爆竹，买各种玩意儿。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72785" y="2188961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腊月二十三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74074" y="2186233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过小年，放鞭炮</a:t>
            </a:r>
            <a:r>
              <a:rPr lang="zh-CN" altLang="zh-CN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祭灶王</a:t>
            </a:r>
            <a:r>
              <a:rPr lang="zh-CN" altLang="zh-CN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72785" y="2517989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过了二十三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974074" y="2518561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大扫除，把吃的准备充足。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72785" y="2942882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除夕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74074" y="2818889"/>
            <a:ext cx="5182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做年菜，穿新衣，贴对联，贴年画，灯火通宵，放鞭炮，吃团圆饭</a:t>
            </a:r>
            <a:r>
              <a:rPr lang="zh-CN" altLang="zh-CN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祭祖，</a:t>
            </a:r>
            <a:r>
              <a:rPr lang="zh-CN" altLang="zh-CN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守岁</a:t>
            </a:r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72785" y="3369518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初一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74074" y="3369518"/>
            <a:ext cx="41602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铺户关门</a:t>
            </a:r>
            <a:r>
              <a:rPr lang="zh-CN" altLang="zh-CN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男人拜年，女人待客，逛庙会。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72785" y="3695009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初六</a:t>
            </a:r>
          </a:p>
        </p:txBody>
      </p:sp>
      <p:sp>
        <p:nvSpPr>
          <p:cNvPr id="59" name="矩形 58"/>
          <p:cNvSpPr/>
          <p:nvPr/>
        </p:nvSpPr>
        <p:spPr>
          <a:xfrm>
            <a:off x="2974074" y="3695009"/>
            <a:ext cx="41602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铺户开张，还可以逛</a:t>
            </a:r>
            <a:r>
              <a:rPr lang="zh-CN" altLang="zh-CN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庙会</a:t>
            </a:r>
            <a:r>
              <a:rPr lang="zh-CN" altLang="en-US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逛</a:t>
            </a:r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天桥和听戏。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72785" y="402721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正月十五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974074" y="4027213"/>
            <a:ext cx="41602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看花灯，小孩放花炮，吃元宵。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72785" y="435905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正月十九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974074" y="4359054"/>
            <a:ext cx="17800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kern="100" dirty="0">
                <a:latin typeface="楷体" panose="02010609060101010101" pitchFamily="49" charset="-122"/>
                <a:ea typeface="楷体" panose="02010609060101010101" pitchFamily="49" charset="-122"/>
              </a:rPr>
              <a:t>春节结束。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52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619" y="3712165"/>
            <a:ext cx="1102617" cy="110261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751" y="1275606"/>
            <a:ext cx="1102617" cy="110261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487" y="1275606"/>
            <a:ext cx="1102617" cy="110261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015" y="2493885"/>
            <a:ext cx="1102617" cy="110261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487" y="2493885"/>
            <a:ext cx="1102617" cy="110261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883" y="3712165"/>
            <a:ext cx="1102617" cy="110261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619" y="2493885"/>
            <a:ext cx="1102617" cy="110261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751" y="2493885"/>
            <a:ext cx="1102617" cy="110261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883" y="1275606"/>
            <a:ext cx="1102617" cy="110261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487" y="3712165"/>
            <a:ext cx="1102617" cy="110261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751" y="3712165"/>
            <a:ext cx="1102617" cy="110261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015" y="3712165"/>
            <a:ext cx="1102617" cy="1102617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883" y="2493885"/>
            <a:ext cx="1102617" cy="110261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015" y="1275606"/>
            <a:ext cx="1102617" cy="110261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619" y="1275606"/>
            <a:ext cx="1102617" cy="110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2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78805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196879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237762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106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176752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388604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2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"/>
          <a:stretch/>
        </p:blipFill>
        <p:spPr>
          <a:xfrm>
            <a:off x="-6439" y="0"/>
            <a:ext cx="9150439" cy="40375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9D2C08D-0757-4D7B-887D-8D9C24719FD1}"/>
              </a:ext>
            </a:extLst>
          </p:cNvPr>
          <p:cNvSpPr/>
          <p:nvPr/>
        </p:nvSpPr>
        <p:spPr>
          <a:xfrm>
            <a:off x="2748424" y="3723878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5400" kern="2200" dirty="0" smtClean="0">
                <a:latin typeface="楷体" panose="02010609060101010101" pitchFamily="49" charset="-122"/>
                <a:ea typeface="楷体" panose="02010609060101010101" pitchFamily="49" charset="-122"/>
                <a:cs typeface="taozhishuxue" panose="02010600040101010101" pitchFamily="2" charset="-128"/>
              </a:rPr>
              <a:t>北京的春节</a:t>
            </a:r>
            <a:endParaRPr lang="zh-CN" altLang="zh-CN" sz="11500" b="1" kern="2200" dirty="0">
              <a:latin typeface="楷体" panose="02010609060101010101" pitchFamily="49" charset="-122"/>
              <a:ea typeface="楷体" panose="02010609060101010101" pitchFamily="49" charset="-122"/>
              <a:cs typeface="taozhishuxue" panose="02010600040101010101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320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1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94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9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109592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143575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218533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40296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33" y="1969608"/>
            <a:ext cx="1529882" cy="15298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6" y="1969608"/>
            <a:ext cx="1529882" cy="1529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599" y="1969608"/>
            <a:ext cx="1529882" cy="15298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00" y="1969608"/>
            <a:ext cx="1529882" cy="15298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2" y="1969608"/>
            <a:ext cx="1529882" cy="15298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C2E79E-EDA2-4C02-9A41-C8A27576176D}"/>
              </a:ext>
            </a:extLst>
          </p:cNvPr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8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C8311E68-CC45-4E27-9CA0-F92C8BC7246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组合 164">
              <a:extLst>
                <a:ext uri="{FF2B5EF4-FFF2-40B4-BE49-F238E27FC236}">
                  <a16:creationId xmlns="" xmlns:a16="http://schemas.microsoft.com/office/drawing/2014/main" id="{62B78DED-82BD-43EA-894E-513877D46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1704CF71-B266-4B4C-9565-C349B329B0B3}"/>
                  </a:ext>
                </a:extLst>
              </p:cNvPr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燕尾形 14">
                <a:extLst>
                  <a:ext uri="{FF2B5EF4-FFF2-40B4-BE49-F238E27FC236}">
                    <a16:creationId xmlns="" xmlns:a16="http://schemas.microsoft.com/office/drawing/2014/main" id="{1F17DE2A-3A1C-425C-BD0F-E3B27D2258DE}"/>
                  </a:ext>
                </a:extLst>
              </p:cNvPr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0" name="燕尾形 9">
              <a:extLst>
                <a:ext uri="{FF2B5EF4-FFF2-40B4-BE49-F238E27FC236}">
                  <a16:creationId xmlns="" xmlns:a16="http://schemas.microsoft.com/office/drawing/2014/main" id="{8F97B0C1-D22D-4C2F-8123-85710141F001}"/>
                </a:ext>
              </a:extLst>
            </p:cNvPr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D7D3AD3-806F-4A89-AC89-9458350AD2B2}"/>
                </a:ext>
              </a:extLst>
            </p:cNvPr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A183D89-0FEA-4D01-9E1F-5655B837BA73}"/>
                </a:ext>
              </a:extLst>
            </p:cNvPr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 descr="C:\Documents and Settings\Administrator\桌面\6.png">
              <a:extLst>
                <a:ext uri="{FF2B5EF4-FFF2-40B4-BE49-F238E27FC236}">
                  <a16:creationId xmlns="" xmlns:a16="http://schemas.microsoft.com/office/drawing/2014/main" id="{BFFBC11A-A8B7-4EEB-86EE-9FE6B35C5E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EDC559-6FA8-41AB-9D0C-8FF4993AC300}"/>
              </a:ext>
            </a:extLst>
          </p:cNvPr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</a:p>
        </p:txBody>
      </p:sp>
    </p:spTree>
    <p:extLst>
      <p:ext uri="{BB962C8B-B14F-4D97-AF65-F5344CB8AC3E}">
        <p14:creationId xmlns:p14="http://schemas.microsoft.com/office/powerpoint/2010/main" val="224788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DC27E94-55AE-449F-A830-837EC445916D}"/>
              </a:ext>
            </a:extLst>
          </p:cNvPr>
          <p:cNvSpPr txBox="1"/>
          <p:nvPr/>
        </p:nvSpPr>
        <p:spPr>
          <a:xfrm>
            <a:off x="0" y="661595"/>
            <a:ext cx="9151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rgbClr val="E63933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《</a:t>
            </a:r>
            <a:r>
              <a:rPr lang="zh-CN" altLang="en-US" sz="2200" dirty="0" smtClean="0">
                <a:solidFill>
                  <a:srgbClr val="E63933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北京的春节</a:t>
            </a:r>
            <a:r>
              <a:rPr lang="en-US" altLang="zh-CN" sz="2200" dirty="0" smtClean="0">
                <a:solidFill>
                  <a:srgbClr val="E63933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》</a:t>
            </a:r>
            <a:r>
              <a:rPr lang="zh-CN" altLang="en-US" sz="2200" dirty="0">
                <a:solidFill>
                  <a:srgbClr val="E63933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教学资料链接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988E8AAE-6B51-46F2-9EC2-5C0A346DF82B}"/>
              </a:ext>
            </a:extLst>
          </p:cNvPr>
          <p:cNvGrpSpPr/>
          <p:nvPr/>
        </p:nvGrpSpPr>
        <p:grpSpPr>
          <a:xfrm>
            <a:off x="4175545" y="1183294"/>
            <a:ext cx="785290" cy="790964"/>
            <a:chOff x="5239123" y="1842146"/>
            <a:chExt cx="511595" cy="51529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CA80A722-8E1F-4F19-9BDC-465C4CA1C2DC}"/>
                </a:ext>
              </a:extLst>
            </p:cNvPr>
            <p:cNvSpPr/>
            <p:nvPr/>
          </p:nvSpPr>
          <p:spPr>
            <a:xfrm>
              <a:off x="5239123" y="1842146"/>
              <a:ext cx="511595" cy="515292"/>
            </a:xfrm>
            <a:prstGeom prst="rect">
              <a:avLst/>
            </a:prstGeom>
            <a:solidFill>
              <a:srgbClr val="BAD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BB683CD5-3B7A-4C6E-B09E-AF97BC4F9F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5721" y="1871612"/>
              <a:ext cx="458398" cy="458398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58BC0356-B581-472B-B09A-085029C32A01}"/>
              </a:ext>
            </a:extLst>
          </p:cNvPr>
          <p:cNvGrpSpPr/>
          <p:nvPr/>
        </p:nvGrpSpPr>
        <p:grpSpPr>
          <a:xfrm>
            <a:off x="1200297" y="1923827"/>
            <a:ext cx="6743407" cy="1014958"/>
            <a:chOff x="1200297" y="2132344"/>
            <a:chExt cx="6743407" cy="1014958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5DEC2D2F-04A3-4D84-A240-56B1389634B8}"/>
                </a:ext>
              </a:extLst>
            </p:cNvPr>
            <p:cNvSpPr txBox="1"/>
            <p:nvPr/>
          </p:nvSpPr>
          <p:spPr>
            <a:xfrm>
              <a:off x="1200297" y="2306832"/>
              <a:ext cx="1057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055AB"/>
                  </a:solidFill>
                  <a:latin typeface="方正准圆_GBK" panose="03000509000000000000" pitchFamily="65" charset="-122"/>
                  <a:ea typeface="方正准圆_GBK" panose="03000509000000000000" pitchFamily="65" charset="-122"/>
                </a:rPr>
                <a:t>教学资料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826560FB-818E-4810-9133-667522010046}"/>
                </a:ext>
              </a:extLst>
            </p:cNvPr>
            <p:cNvSpPr txBox="1"/>
            <p:nvPr/>
          </p:nvSpPr>
          <p:spPr>
            <a:xfrm>
              <a:off x="2257893" y="2132344"/>
              <a:ext cx="5685811" cy="10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导学案设计　教案设计　教学实录　预习卡设计　活动卡设计　课时测评　</a:t>
              </a:r>
              <a:r>
                <a:rPr lang="zh-CN" altLang="en-US" sz="1600"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课外积累　原声朗读　课文类文　教学图片</a:t>
              </a:r>
              <a:endParaRPr lang="zh-CN" altLang="en-US" sz="1600" dirty="0">
                <a:latin typeface="方正书宋_GBK" panose="03000509000000000000" pitchFamily="65" charset="-122"/>
                <a:ea typeface="方正书宋_GBK" panose="03000509000000000000" pitchFamily="65" charset="-122"/>
              </a:endParaRP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F17545E6-097F-4676-AA83-5D838AB4475A}"/>
              </a:ext>
            </a:extLst>
          </p:cNvPr>
          <p:cNvCxnSpPr/>
          <p:nvPr/>
        </p:nvCxnSpPr>
        <p:spPr>
          <a:xfrm flipH="1">
            <a:off x="1327830" y="3003798"/>
            <a:ext cx="6546678" cy="0"/>
          </a:xfrm>
          <a:prstGeom prst="line">
            <a:avLst/>
          </a:prstGeom>
          <a:ln w="12700">
            <a:solidFill>
              <a:srgbClr val="E448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4B504496-E547-48CB-9D1E-66E71A48A5CB}"/>
              </a:ext>
            </a:extLst>
          </p:cNvPr>
          <p:cNvGrpSpPr/>
          <p:nvPr/>
        </p:nvGrpSpPr>
        <p:grpSpPr>
          <a:xfrm>
            <a:off x="1200297" y="4074998"/>
            <a:ext cx="6736687" cy="770739"/>
            <a:chOff x="1200297" y="4420782"/>
            <a:chExt cx="6736687" cy="770739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D387A000-A8AE-4F3F-BD54-45E1CBC3E510}"/>
                </a:ext>
              </a:extLst>
            </p:cNvPr>
            <p:cNvSpPr txBox="1"/>
            <p:nvPr/>
          </p:nvSpPr>
          <p:spPr>
            <a:xfrm>
              <a:off x="1200297" y="4420782"/>
              <a:ext cx="1057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055AB"/>
                  </a:solidFill>
                  <a:latin typeface="方正准圆_GBK" panose="03000509000000000000" pitchFamily="65" charset="-122"/>
                  <a:ea typeface="方正准圆_GBK" panose="03000509000000000000" pitchFamily="65" charset="-122"/>
                </a:rPr>
                <a:t>学习工具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8FDABDF3-3FE1-44D2-B872-B2D894FE5BF6}"/>
                </a:ext>
              </a:extLst>
            </p:cNvPr>
            <p:cNvSpPr txBox="1"/>
            <p:nvPr/>
          </p:nvSpPr>
          <p:spPr>
            <a:xfrm>
              <a:off x="2257894" y="4422464"/>
              <a:ext cx="5679090" cy="769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生字笔顺演示　课文词语听写　课文原声朗读　课文类</a:t>
              </a:r>
              <a:r>
                <a:rPr lang="zh-CN" altLang="en-US" sz="1600"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文阅读</a:t>
              </a:r>
              <a:endParaRPr lang="en-US" altLang="zh-CN" sz="1600"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课文练笔指导　预习直播课　写法微课　测试天地</a:t>
              </a:r>
              <a:endParaRPr lang="zh-CN" altLang="en-US" sz="1600" dirty="0"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C08507D7-28B2-4862-8002-62E6E584BDBF}"/>
              </a:ext>
            </a:extLst>
          </p:cNvPr>
          <p:cNvGrpSpPr/>
          <p:nvPr/>
        </p:nvGrpSpPr>
        <p:grpSpPr>
          <a:xfrm>
            <a:off x="4175545" y="3169913"/>
            <a:ext cx="785290" cy="790964"/>
            <a:chOff x="5239123" y="1842146"/>
            <a:chExt cx="511595" cy="515292"/>
          </a:xfrm>
        </p:grpSpPr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055880AA-B027-4495-8982-4DC248FD3FCD}"/>
                </a:ext>
              </a:extLst>
            </p:cNvPr>
            <p:cNvSpPr/>
            <p:nvPr/>
          </p:nvSpPr>
          <p:spPr>
            <a:xfrm>
              <a:off x="5239123" y="1842146"/>
              <a:ext cx="511595" cy="515292"/>
            </a:xfrm>
            <a:prstGeom prst="rect">
              <a:avLst/>
            </a:prstGeom>
            <a:solidFill>
              <a:srgbClr val="BAD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CF4E40B2-FFF7-4AF3-A5BB-7079EFEF9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5721" y="1871612"/>
              <a:ext cx="458398" cy="4583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578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97180"/>
          </a:xfrm>
          <a:prstGeom prst="rect">
            <a:avLst/>
          </a:prstGeom>
          <a:solidFill>
            <a:srgbClr val="D7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"/>
          <a:stretch/>
        </p:blipFill>
        <p:spPr>
          <a:xfrm>
            <a:off x="-3171" y="297180"/>
            <a:ext cx="2579533" cy="2059657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 rot="16200000">
            <a:off x="8532591" y="335587"/>
            <a:ext cx="556895" cy="480082"/>
          </a:xfrm>
          <a:prstGeom prst="triangle">
            <a:avLst/>
          </a:prstGeom>
          <a:solidFill>
            <a:srgbClr val="D7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6200000">
            <a:off x="8532592" y="892483"/>
            <a:ext cx="556895" cy="480082"/>
          </a:xfrm>
          <a:prstGeom prst="triangle">
            <a:avLst/>
          </a:prstGeom>
          <a:solidFill>
            <a:srgbClr val="D7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6200000">
            <a:off x="8532593" y="1449379"/>
            <a:ext cx="556895" cy="480082"/>
          </a:xfrm>
          <a:prstGeom prst="triangle">
            <a:avLst/>
          </a:prstGeom>
          <a:solidFill>
            <a:srgbClr val="D7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>
            <a:off x="8532593" y="2006275"/>
            <a:ext cx="556895" cy="480082"/>
          </a:xfrm>
          <a:prstGeom prst="triangle">
            <a:avLst/>
          </a:prstGeom>
          <a:solidFill>
            <a:srgbClr val="D7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6673587" y="2663562"/>
            <a:ext cx="4849872" cy="110004"/>
          </a:xfrm>
          <a:prstGeom prst="rect">
            <a:avLst/>
          </a:prstGeom>
          <a:solidFill>
            <a:srgbClr val="D7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051" y="2676525"/>
            <a:ext cx="4198308" cy="244233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38100" y="5021580"/>
            <a:ext cx="9182100" cy="121920"/>
          </a:xfrm>
          <a:prstGeom prst="rect">
            <a:avLst/>
          </a:prstGeom>
          <a:solidFill>
            <a:srgbClr val="D7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3016861" y="1526313"/>
            <a:ext cx="50048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十里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不同风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，百里不同俗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22047" y="3168940"/>
            <a:ext cx="4453812" cy="1338828"/>
            <a:chOff x="547963" y="2968710"/>
            <a:chExt cx="4453812" cy="1338828"/>
          </a:xfrm>
        </p:grpSpPr>
        <p:grpSp>
          <p:nvGrpSpPr>
            <p:cNvPr id="16" name="组合 15"/>
            <p:cNvGrpSpPr/>
            <p:nvPr/>
          </p:nvGrpSpPr>
          <p:grpSpPr>
            <a:xfrm>
              <a:off x="547963" y="3130995"/>
              <a:ext cx="211252" cy="211252"/>
              <a:chOff x="912971" y="2880360"/>
              <a:chExt cx="243840" cy="24384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912971" y="2880360"/>
                <a:ext cx="243840" cy="243840"/>
              </a:xfrm>
              <a:prstGeom prst="ellipse">
                <a:avLst/>
              </a:prstGeom>
              <a:noFill/>
              <a:ln>
                <a:solidFill>
                  <a:srgbClr val="D73B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947308" y="2914697"/>
                <a:ext cx="175166" cy="175166"/>
              </a:xfrm>
              <a:prstGeom prst="ellipse">
                <a:avLst/>
              </a:prstGeom>
              <a:noFill/>
              <a:ln>
                <a:solidFill>
                  <a:srgbClr val="D73B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745465" y="2968710"/>
              <a:ext cx="425631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分清内容的主次，体会作者是如何详写主要部分的。</a:t>
              </a:r>
              <a:endPara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习作时注意抓住重点，写出特点。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47963" y="3939902"/>
              <a:ext cx="211252" cy="211252"/>
              <a:chOff x="912971" y="2880360"/>
              <a:chExt cx="243840" cy="24384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12971" y="2880360"/>
                <a:ext cx="243840" cy="243840"/>
              </a:xfrm>
              <a:prstGeom prst="ellipse">
                <a:avLst/>
              </a:prstGeom>
              <a:noFill/>
              <a:ln>
                <a:solidFill>
                  <a:srgbClr val="D73B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947308" y="2914697"/>
                <a:ext cx="175166" cy="175166"/>
              </a:xfrm>
              <a:prstGeom prst="ellipse">
                <a:avLst/>
              </a:prstGeom>
              <a:noFill/>
              <a:ln>
                <a:solidFill>
                  <a:srgbClr val="D73B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769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86947"/>
            <a:ext cx="2527824" cy="2527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116469"/>
            <a:ext cx="3463160" cy="19515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059582"/>
            <a:ext cx="2008414" cy="200841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F556450-284D-49AA-805B-B1AF7FDD6E90}"/>
              </a:ext>
            </a:extLst>
          </p:cNvPr>
          <p:cNvSpPr/>
          <p:nvPr/>
        </p:nvSpPr>
        <p:spPr>
          <a:xfrm>
            <a:off x="1110809" y="3147814"/>
            <a:ext cx="1097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贴春联</a:t>
            </a:r>
            <a:endParaRPr lang="zh-CN" altLang="en-US" sz="1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F556450-284D-49AA-805B-B1AF7FDD6E90}"/>
              </a:ext>
            </a:extLst>
          </p:cNvPr>
          <p:cNvSpPr/>
          <p:nvPr/>
        </p:nvSpPr>
        <p:spPr>
          <a:xfrm>
            <a:off x="4026749" y="3147814"/>
            <a:ext cx="1097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放鞭炮</a:t>
            </a:r>
            <a:endParaRPr lang="zh-CN" altLang="en-US" sz="1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F556450-284D-49AA-805B-B1AF7FDD6E90}"/>
              </a:ext>
            </a:extLst>
          </p:cNvPr>
          <p:cNvSpPr/>
          <p:nvPr/>
        </p:nvSpPr>
        <p:spPr>
          <a:xfrm>
            <a:off x="6971784" y="3147814"/>
            <a:ext cx="1097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逛庙会</a:t>
            </a:r>
            <a:endParaRPr lang="zh-CN" altLang="en-US" sz="1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415" y="3596964"/>
            <a:ext cx="1061330" cy="106133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544970" y="3854087"/>
            <a:ext cx="3250308" cy="495730"/>
            <a:chOff x="3982448" y="2640350"/>
            <a:chExt cx="3250308" cy="495730"/>
          </a:xfrm>
        </p:grpSpPr>
        <p:sp>
          <p:nvSpPr>
            <p:cNvPr id="11" name="圆角矩形标注 10"/>
            <p:cNvSpPr/>
            <p:nvPr/>
          </p:nvSpPr>
          <p:spPr>
            <a:xfrm>
              <a:off x="3982448" y="2640350"/>
              <a:ext cx="2755693" cy="495730"/>
            </a:xfrm>
            <a:prstGeom prst="wedgeRoundRectCallout">
              <a:avLst>
                <a:gd name="adj1" fmla="val 55465"/>
                <a:gd name="adj2" fmla="val 2170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7F556450-284D-49AA-805B-B1AF7FDD6E90}"/>
                </a:ext>
              </a:extLst>
            </p:cNvPr>
            <p:cNvSpPr/>
            <p:nvPr/>
          </p:nvSpPr>
          <p:spPr>
            <a:xfrm>
              <a:off x="4051200" y="2682785"/>
              <a:ext cx="318155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这是哪个节日的场景？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067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339502"/>
            <a:ext cx="8496944" cy="241093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67544" y="483519"/>
            <a:ext cx="8135708" cy="1759288"/>
            <a:chOff x="465708" y="897944"/>
            <a:chExt cx="8327704" cy="18008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7026" y="897944"/>
              <a:ext cx="4126386" cy="180080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708" y="897944"/>
              <a:ext cx="4046150" cy="1796469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9D2C08D-0757-4D7B-887D-8D9C24719FD1}"/>
              </a:ext>
            </a:extLst>
          </p:cNvPr>
          <p:cNvSpPr/>
          <p:nvPr/>
        </p:nvSpPr>
        <p:spPr>
          <a:xfrm>
            <a:off x="3824716" y="229357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2000" kern="2200" dirty="0" smtClean="0"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rPr>
              <a:t>北京的春节</a:t>
            </a:r>
            <a:endParaRPr lang="zh-CN" altLang="zh-CN" sz="4800" b="1" kern="2200" dirty="0">
              <a:latin typeface="黑体" panose="02010609060101010101" pitchFamily="49" charset="-122"/>
              <a:ea typeface="黑体" panose="02010609060101010101" pitchFamily="49" charset="-122"/>
              <a:cs typeface="taozhishuxue" panose="02010600040101010101" pitchFamily="2" charset="-128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9D2C08D-0757-4D7B-887D-8D9C24719FD1}"/>
              </a:ext>
            </a:extLst>
          </p:cNvPr>
          <p:cNvSpPr/>
          <p:nvPr/>
        </p:nvSpPr>
        <p:spPr>
          <a:xfrm>
            <a:off x="3568236" y="2812631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2000" kern="2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rPr>
              <a:t>春节及相关习俗</a:t>
            </a:r>
            <a:endParaRPr lang="zh-CN" altLang="zh-CN" sz="4800" b="1" kern="2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aozhishuxue" panose="02010600040101010101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9D2C08D-0757-4D7B-887D-8D9C24719FD1}"/>
              </a:ext>
            </a:extLst>
          </p:cNvPr>
          <p:cNvSpPr/>
          <p:nvPr/>
        </p:nvSpPr>
        <p:spPr>
          <a:xfrm>
            <a:off x="436506" y="3196487"/>
            <a:ext cx="8243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800" kern="2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ozhishuxue" panose="02010600040101010101" pitchFamily="2" charset="-128"/>
              </a:rPr>
              <a:t>　　春节</a:t>
            </a:r>
            <a:r>
              <a:rPr lang="zh-CN" altLang="en-US" sz="1800" kern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ozhishuxue" panose="02010600040101010101" pitchFamily="2" charset="-128"/>
              </a:rPr>
              <a:t>，是我国最隆重、最热闹的一个传统节日。不同的</a:t>
            </a:r>
            <a:r>
              <a:rPr lang="zh-CN" altLang="en-US" sz="1800" kern="2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ozhishuxue" panose="02010600040101010101" pitchFamily="2" charset="-128"/>
              </a:rPr>
              <a:t>地区、不同</a:t>
            </a:r>
            <a:r>
              <a:rPr lang="zh-CN" altLang="en-US" sz="1800" kern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ozhishuxue" panose="02010600040101010101" pitchFamily="2" charset="-128"/>
              </a:rPr>
              <a:t>的民族过春节，都有自己独特的风俗习惯。北京人总是把“福”倒着贴在门上、衣柜上，寓意着福到了。北京人贴春联也是有讲究的，一般百姓家贴红色春联，北京人喜欢在屋内贴上“抬头见喜”，屋外贴上“出门见喜”等春条。逛庙会是旧时北京过年的主要习俗。</a:t>
            </a:r>
            <a:endParaRPr lang="zh-CN" altLang="zh-CN" sz="4400" b="1" kern="2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aozhishuxue" panose="02010600040101010101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066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1DF409B8-2BB7-4DE1-8BCA-69CD8081ED01}"/>
              </a:ext>
            </a:extLst>
          </p:cNvPr>
          <p:cNvGrpSpPr/>
          <p:nvPr/>
        </p:nvGrpSpPr>
        <p:grpSpPr>
          <a:xfrm>
            <a:off x="581026" y="1275606"/>
            <a:ext cx="7981950" cy="3228976"/>
            <a:chOff x="335419" y="1275606"/>
            <a:chExt cx="8133486" cy="3228976"/>
          </a:xfrm>
        </p:grpSpPr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698E621A-E9BA-416A-8401-EEB04A1C74FE}"/>
                </a:ext>
              </a:extLst>
            </p:cNvPr>
            <p:cNvSpPr/>
            <p:nvPr/>
          </p:nvSpPr>
          <p:spPr>
            <a:xfrm>
              <a:off x="335419" y="1275606"/>
              <a:ext cx="8133486" cy="3228976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>
              <a:solidFill>
                <a:srgbClr val="619F7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7F556450-284D-49AA-805B-B1AF7FDD6E90}"/>
                </a:ext>
              </a:extLst>
            </p:cNvPr>
            <p:cNvSpPr/>
            <p:nvPr/>
          </p:nvSpPr>
          <p:spPr>
            <a:xfrm>
              <a:off x="2736223" y="1451319"/>
              <a:ext cx="5356378" cy="2936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老舍</a:t>
              </a:r>
              <a:r>
                <a:rPr lang="en-US" altLang="zh-CN" sz="2200" dirty="0" smtClean="0">
                  <a:latin typeface="+mj-ea"/>
                  <a:ea typeface="+mj-ea"/>
                </a:rPr>
                <a:t>(</a:t>
              </a:r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1899—1966</a:t>
              </a:r>
              <a:r>
                <a:rPr lang="en-US" altLang="zh-CN" sz="2200" dirty="0" smtClean="0">
                  <a:latin typeface="+mj-ea"/>
                  <a:ea typeface="+mj-ea"/>
                </a:rPr>
                <a:t>)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，原名舒庆春，字舍予，满族，生于北京，中国现代小说家、著名作家，杰出的语言大师，有</a:t>
              </a:r>
              <a:r>
                <a:rPr lang="zh-CN" altLang="en-US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“人民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艺术家”的称号。主要作品：长篇小说</a:t>
              </a:r>
              <a:r>
                <a:rPr lang="en-US" altLang="zh-CN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骆驼祥子</a:t>
              </a:r>
              <a:r>
                <a:rPr lang="en-US" altLang="zh-CN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四世同堂</a:t>
              </a:r>
              <a:r>
                <a:rPr lang="en-US" altLang="zh-CN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，话剧</a:t>
              </a:r>
              <a:r>
                <a:rPr lang="en-US" altLang="zh-CN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龙须沟</a:t>
              </a:r>
              <a:r>
                <a:rPr lang="en-US" altLang="zh-CN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茶馆</a:t>
              </a:r>
              <a:r>
                <a:rPr lang="en-US" altLang="zh-CN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等。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65006"/>
            <a:ext cx="1596207" cy="2050175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D32B666B-6650-42E4-A486-3C630D351FC7}"/>
              </a:ext>
            </a:extLst>
          </p:cNvPr>
          <p:cNvGrpSpPr/>
          <p:nvPr/>
        </p:nvGrpSpPr>
        <p:grpSpPr>
          <a:xfrm>
            <a:off x="3707904" y="559794"/>
            <a:ext cx="1728192" cy="523220"/>
            <a:chOff x="3727498" y="779704"/>
            <a:chExt cx="1728192" cy="523220"/>
          </a:xfrm>
        </p:grpSpPr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A158578B-31E8-47D1-B30A-2AD2632AC70E}"/>
                </a:ext>
              </a:extLst>
            </p:cNvPr>
            <p:cNvSpPr/>
            <p:nvPr/>
          </p:nvSpPr>
          <p:spPr>
            <a:xfrm>
              <a:off x="3727498" y="824241"/>
              <a:ext cx="1728192" cy="462449"/>
            </a:xfrm>
            <a:prstGeom prst="roundRect">
              <a:avLst/>
            </a:prstGeom>
            <a:solidFill>
              <a:srgbClr val="619F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19D2C08D-0757-4D7B-887D-8D9C24719FD1}"/>
                </a:ext>
              </a:extLst>
            </p:cNvPr>
            <p:cNvSpPr/>
            <p:nvPr/>
          </p:nvSpPr>
          <p:spPr>
            <a:xfrm>
              <a:off x="3788736" y="77970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2800" kern="2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aozhishuxue" panose="02010600040101010101" pitchFamily="2" charset="-128"/>
                </a:rPr>
                <a:t>作者简介</a:t>
              </a:r>
              <a:endParaRPr lang="zh-CN" altLang="zh-CN" sz="6000" b="1" kern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ozhishuxue" panose="02010600040101010101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6012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2" name="组合 1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5BB9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5BB9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5BB9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矩形 10"/>
            <p:cNvSpPr/>
            <p:nvPr/>
          </p:nvSpPr>
          <p:spPr>
            <a:xfrm>
              <a:off x="556065" y="77388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学习提示</a:t>
              </a:r>
              <a:endPara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D1FCD5D-34A8-43EB-8048-7321677B44AB}"/>
              </a:ext>
            </a:extLst>
          </p:cNvPr>
          <p:cNvSpPr/>
          <p:nvPr/>
        </p:nvSpPr>
        <p:spPr>
          <a:xfrm>
            <a:off x="634985" y="1419622"/>
            <a:ext cx="80574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自由读课文，读准字音，读通句子。在不理解的地方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　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记号并与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交流。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借助工具书理解生字词的意思。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把喜欢的部分多读几遍，说说喜欢的原因。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想一想：北京的春节从整体上给你留下了什么印象？</a:t>
            </a:r>
          </a:p>
        </p:txBody>
      </p:sp>
    </p:spTree>
    <p:extLst>
      <p:ext uri="{BB962C8B-B14F-4D97-AF65-F5344CB8AC3E}">
        <p14:creationId xmlns:p14="http://schemas.microsoft.com/office/powerpoint/2010/main" val="166956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657"/>
            <a:stretch/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>
              <a:grpSpLocks/>
            </p:cNvGrpSpPr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546904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认读生字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878853" y="2546222"/>
            <a:ext cx="11955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黑儿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3812626" y="1646122"/>
            <a:ext cx="12002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子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6991312" y="1646442"/>
            <a:ext cx="1677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杂　儿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2256761" y="2546222"/>
            <a:ext cx="12002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眼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3757376" y="2546222"/>
            <a:ext cx="804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5295571" y="2546222"/>
            <a:ext cx="1141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放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6990777" y="2546222"/>
            <a:ext cx="8580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900366" y="3446642"/>
            <a:ext cx="846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1819093" y="3446962"/>
            <a:ext cx="12002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　年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3270280" y="3446642"/>
            <a:ext cx="11911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骆驼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4709168" y="3446642"/>
            <a:ext cx="6626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恰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448184" y="2546222"/>
            <a:ext cx="717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擦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3812626" y="1646442"/>
            <a:ext cx="6541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饺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7447810" y="1646442"/>
            <a:ext cx="797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拌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2256761" y="2546222"/>
            <a:ext cx="779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眨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4216006" y="2546222"/>
            <a:ext cx="69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宵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5295570" y="2546222"/>
            <a:ext cx="661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燃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7447810" y="2546222"/>
            <a:ext cx="639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贩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463055" y="3446642"/>
            <a:ext cx="770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彼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1830370" y="3446962"/>
            <a:ext cx="709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贺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5164316" y="3446642"/>
            <a:ext cx="678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2330033" y="1646123"/>
            <a:ext cx="745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2791527" y="1646123"/>
            <a:ext cx="770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醋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461813" y="1646123"/>
            <a:ext cx="1447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腊八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1379097" y="1646123"/>
            <a:ext cx="770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蒜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5238167" y="1646442"/>
            <a:ext cx="1677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货　子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D5E715A6-2715-43C2-8128-AF1F410D24E3}"/>
              </a:ext>
            </a:extLst>
          </p:cNvPr>
          <p:cNvSpPr/>
          <p:nvPr/>
        </p:nvSpPr>
        <p:spPr>
          <a:xfrm>
            <a:off x="5685140" y="1646442"/>
            <a:ext cx="797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摊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4938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8.64198E-7 L 2.5E-6 -0.07222 " pathEditMode="relative" rAng="0" ptsTypes="AA">
                                      <p:cBhvr>
                                        <p:cTn id="1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72222E-6 3.95062E-6 L 4.72222E-6 -0.07223 " pathEditMode="relative" rAng="0" ptsTypes="AA">
                                      <p:cBhvr>
                                        <p:cTn id="1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7778E-6 -3.08642E-6 L -2.77778E-6 -0.07222 " pathEditMode="relative" rAng="0" ptsTypes="AA">
                                      <p:cBhvr>
                                        <p:cTn id="1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88889E-6 -3.08642E-6 L -3.88889E-6 -0.07222 " pathEditMode="relative" rAng="0" ptsTypes="AA">
                                      <p:cBhvr>
                                        <p:cTn id="1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05556E-6 -3.08642E-6 L -3.05556E-6 -0.07222 " pathEditMode="relative" rAng="0" ptsTypes="AA">
                                      <p:cBhvr>
                                        <p:cTn id="13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4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72222E-6 -3.08642E-6 L -4.72222E-6 -0.07222 " pathEditMode="relative" rAng="0" ptsTypes="AA">
                                      <p:cBhvr>
                                        <p:cTn id="1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22222E-6 -3.08642E-6 L -2.22222E-6 -0.07222 " pathEditMode="relative" rAng="0" ptsTypes="AA">
                                      <p:cBhvr>
                                        <p:cTn id="1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94444E-6 3.20988E-6 L 1.94444E-6 -0.07223 " pathEditMode="relative" rAng="0" ptsTypes="AA">
                                      <p:cBhvr>
                                        <p:cTn id="15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4.5679E-6 L -4.16667E-6 -0.07223 " pathEditMode="relative" rAng="0" ptsTypes="AA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05556E-6 -3.08642E-6 L -3.05556E-6 -0.07222 " pathEditMode="relative" rAng="0" ptsTypes="AA">
                                      <p:cBhvr>
                                        <p:cTn id="16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7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11111E-6 4.5679E-6 L 1.11111E-6 -0.07223 " pathEditMode="relative" rAng="0" ptsTypes="AA">
                                      <p:cBhvr>
                                        <p:cTn id="17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7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6 4.5679E-6 L -4.16667E-6 -0.07223 " pathEditMode="relative" rAng="0" ptsTypes="AA">
                                      <p:cBhvr>
                                        <p:cTn id="18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8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66667E-6 3.95062E-6 L 1.66667E-6 -0.07223 " pathEditMode="relative" rAng="0" ptsTypes="AA">
                                      <p:cBhvr>
                                        <p:cTn id="18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8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4.5679E-6 L 2.5E-6 -0.07223 " pathEditMode="relative" rAng="0" ptsTypes="AA">
                                      <p:cBhvr>
                                        <p:cTn id="19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199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01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03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05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07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09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11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13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15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17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3" presetClass="emph" presetSubtype="1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19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" presetClass="emph" presetSubtype="1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21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3" presetClass="emph" presetSubtype="1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23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3" presetClass="emph" presetSubtype="1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25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1" grpId="1"/>
      <p:bldP spid="31" grpId="2"/>
      <p:bldP spid="31" grpId="3"/>
      <p:bldP spid="32" grpId="1"/>
      <p:bldP spid="32" grpId="2"/>
      <p:bldP spid="32" grpId="3"/>
      <p:bldP spid="35" grpId="1"/>
      <p:bldP spid="35" grpId="2"/>
      <p:bldP spid="35" grpId="3"/>
      <p:bldP spid="36" grpId="1"/>
      <p:bldP spid="36" grpId="2"/>
      <p:bldP spid="36" grpId="3"/>
      <p:bldP spid="37" grpId="1"/>
      <p:bldP spid="37" grpId="2"/>
      <p:bldP spid="37" grpId="3"/>
      <p:bldP spid="38" grpId="1"/>
      <p:bldP spid="38" grpId="2"/>
      <p:bldP spid="38" grpId="3"/>
      <p:bldP spid="40" grpId="1"/>
      <p:bldP spid="40" grpId="2"/>
      <p:bldP spid="40" grpId="3"/>
      <p:bldP spid="42" grpId="1"/>
      <p:bldP spid="42" grpId="2"/>
      <p:bldP spid="42" grpId="3"/>
      <p:bldP spid="43" grpId="1"/>
      <p:bldP spid="43" grpId="2"/>
      <p:bldP spid="43" grpId="3"/>
      <p:bldP spid="44" grpId="1"/>
      <p:bldP spid="44" grpId="2"/>
      <p:bldP spid="44" grpId="3"/>
      <p:bldP spid="45" grpId="1"/>
      <p:bldP spid="45" grpId="2"/>
      <p:bldP spid="45" grpId="3"/>
      <p:bldP spid="47" grpId="1"/>
      <p:bldP spid="49" grpId="0"/>
      <p:bldP spid="50" grpId="0"/>
      <p:bldP spid="50" grpId="1"/>
      <p:bldP spid="50" grpId="2"/>
      <p:bldP spid="41" grpId="0"/>
      <p:bldP spid="46" grpId="0"/>
      <p:bldP spid="46" grpId="1"/>
      <p:bldP spid="46" grpId="2"/>
      <p:bldP spid="48" grpId="0"/>
      <p:bldP spid="53" grpId="0"/>
      <p:bldP spid="53" grpId="1"/>
      <p:bldP spid="53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694222" y="483158"/>
            <a:ext cx="559462" cy="1386272"/>
            <a:chOff x="4215716" y="661442"/>
            <a:chExt cx="718373" cy="178003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6058" y="661442"/>
              <a:ext cx="705850" cy="1780034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4215716" y="1447284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蒜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35756" y="483158"/>
            <a:ext cx="559462" cy="1386272"/>
            <a:chOff x="6476660" y="661442"/>
            <a:chExt cx="718373" cy="178003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2308" y="661442"/>
              <a:ext cx="705850" cy="1780034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6476660" y="1422556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醋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177290" y="483158"/>
            <a:ext cx="559462" cy="1386272"/>
            <a:chOff x="7610433" y="661442"/>
            <a:chExt cx="718373" cy="178003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0435" y="661442"/>
              <a:ext cx="705850" cy="1780034"/>
            </a:xfrm>
            <a:prstGeom prst="rect">
              <a:avLst/>
            </a:prstGeom>
          </p:spPr>
        </p:pic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7610433" y="1445699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饺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652561" y="483158"/>
            <a:ext cx="559462" cy="1386272"/>
            <a:chOff x="830727" y="2605658"/>
            <a:chExt cx="718373" cy="178003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683" y="2605658"/>
              <a:ext cx="705850" cy="1780034"/>
            </a:xfrm>
            <a:prstGeom prst="rect">
              <a:avLst/>
            </a:prstGeom>
          </p:spPr>
        </p:pic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830727" y="3387063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拌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01690" y="1901524"/>
            <a:ext cx="559462" cy="1386272"/>
            <a:chOff x="1962933" y="2605658"/>
            <a:chExt cx="718373" cy="178003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9808" y="2605658"/>
              <a:ext cx="705850" cy="1780034"/>
            </a:xfrm>
            <a:prstGeom prst="rect">
              <a:avLst/>
            </a:prstGeom>
          </p:spPr>
        </p:pic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1962933" y="3390327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擦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945557" y="1890094"/>
            <a:ext cx="559462" cy="1386272"/>
            <a:chOff x="3091671" y="2605658"/>
            <a:chExt cx="718373" cy="1780034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7933" y="2605658"/>
              <a:ext cx="705850" cy="1780034"/>
            </a:xfrm>
            <a:prstGeom prst="rect">
              <a:avLst/>
            </a:prstGeom>
          </p:spPr>
        </p:pic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3091671" y="3393540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眨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186763" y="1890094"/>
            <a:ext cx="559462" cy="1386272"/>
            <a:chOff x="4215716" y="2605658"/>
            <a:chExt cx="718373" cy="178003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6058" y="2605658"/>
              <a:ext cx="705850" cy="1780034"/>
            </a:xfrm>
            <a:prstGeom prst="rect">
              <a:avLst/>
            </a:prstGeom>
          </p:spPr>
        </p:pic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4215716" y="3365062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宵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69175" y="1890094"/>
            <a:ext cx="559462" cy="1386272"/>
            <a:chOff x="5347922" y="2605658"/>
            <a:chExt cx="718373" cy="178003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4183" y="2605658"/>
              <a:ext cx="705850" cy="1780034"/>
            </a:xfrm>
            <a:prstGeom prst="rect">
              <a:avLst/>
            </a:prstGeom>
          </p:spPr>
        </p:pic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5347922" y="3385418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贩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85085" y="3270863"/>
            <a:ext cx="559462" cy="1386272"/>
            <a:chOff x="6476660" y="2605658"/>
            <a:chExt cx="718373" cy="1780034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2308" y="2605658"/>
              <a:ext cx="705850" cy="1780034"/>
            </a:xfrm>
            <a:prstGeom prst="rect">
              <a:avLst/>
            </a:prstGeom>
          </p:spPr>
        </p:pic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6476660" y="3382906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彼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41919" y="3284158"/>
            <a:ext cx="559462" cy="1386272"/>
            <a:chOff x="7610433" y="2605658"/>
            <a:chExt cx="718373" cy="178003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0436" y="2605658"/>
              <a:ext cx="705850" cy="1780034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7610433" y="3393945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贺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775" y="896516"/>
            <a:ext cx="1182354" cy="98595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309" y="896516"/>
            <a:ext cx="1182354" cy="98595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843" y="896516"/>
            <a:ext cx="1182354" cy="98595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114" y="896516"/>
            <a:ext cx="1182354" cy="98595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44" y="2314882"/>
            <a:ext cx="1182354" cy="98595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420" y="2271689"/>
            <a:ext cx="1182354" cy="98595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931" y="2265762"/>
            <a:ext cx="1182354" cy="985958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953" y="2265762"/>
            <a:ext cx="1182354" cy="985958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168" y="3646531"/>
            <a:ext cx="1182354" cy="985958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309" y="3665753"/>
            <a:ext cx="1182354" cy="985958"/>
          </a:xfrm>
          <a:prstGeom prst="rect">
            <a:avLst/>
          </a:prstGeom>
        </p:spPr>
      </p:pic>
      <p:grpSp>
        <p:nvGrpSpPr>
          <p:cNvPr id="70" name="组合 69"/>
          <p:cNvGrpSpPr/>
          <p:nvPr/>
        </p:nvGrpSpPr>
        <p:grpSpPr>
          <a:xfrm>
            <a:off x="5433364" y="483158"/>
            <a:ext cx="559462" cy="1386272"/>
            <a:chOff x="830727" y="2605658"/>
            <a:chExt cx="718373" cy="1780034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683" y="2605658"/>
              <a:ext cx="705850" cy="1780034"/>
            </a:xfrm>
            <a:prstGeom prst="rect">
              <a:avLst/>
            </a:prstGeom>
          </p:spPr>
        </p:pic>
        <p:sp>
          <p:nvSpPr>
            <p:cNvPr id="72" name="矩形 71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830727" y="3394695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摊</a:t>
              </a:r>
            </a:p>
          </p:txBody>
        </p:sp>
      </p:grpSp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917" y="896516"/>
            <a:ext cx="1182354" cy="985958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5427969" y="1890094"/>
            <a:ext cx="559462" cy="1386272"/>
            <a:chOff x="5347922" y="2605658"/>
            <a:chExt cx="718373" cy="1780034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4183" y="2605658"/>
              <a:ext cx="705850" cy="1780034"/>
            </a:xfrm>
            <a:prstGeom prst="rect">
              <a:avLst/>
            </a:prstGeom>
          </p:spPr>
        </p:pic>
        <p:sp>
          <p:nvSpPr>
            <p:cNvPr id="76" name="矩形 75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5347922" y="3356908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燃</a:t>
              </a:r>
            </a:p>
          </p:txBody>
        </p:sp>
      </p:grpSp>
      <p:pic>
        <p:nvPicPr>
          <p:cNvPr id="77" name="图片 7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442" y="2265762"/>
            <a:ext cx="1182354" cy="985958"/>
          </a:xfrm>
          <a:prstGeom prst="rect">
            <a:avLst/>
          </a:prstGeom>
        </p:spPr>
      </p:pic>
      <p:grpSp>
        <p:nvGrpSpPr>
          <p:cNvPr id="82" name="组合 81"/>
          <p:cNvGrpSpPr/>
          <p:nvPr/>
        </p:nvGrpSpPr>
        <p:grpSpPr>
          <a:xfrm>
            <a:off x="4163956" y="3284158"/>
            <a:ext cx="559462" cy="1386272"/>
            <a:chOff x="7610433" y="2605658"/>
            <a:chExt cx="718373" cy="1780034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0435" y="2605658"/>
              <a:ext cx="705850" cy="1780034"/>
            </a:xfrm>
            <a:prstGeom prst="rect">
              <a:avLst/>
            </a:prstGeom>
          </p:spPr>
        </p:pic>
        <p:sp>
          <p:nvSpPr>
            <p:cNvPr id="84" name="矩形 83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7610433" y="3387503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骆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5" name="图片 8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777" y="3672438"/>
            <a:ext cx="1182354" cy="985958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5412636" y="3284158"/>
            <a:ext cx="559462" cy="1386272"/>
            <a:chOff x="7600649" y="2605658"/>
            <a:chExt cx="718373" cy="1780034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0435" y="2605658"/>
              <a:ext cx="705850" cy="1780034"/>
            </a:xfrm>
            <a:prstGeom prst="rect">
              <a:avLst/>
            </a:prstGeom>
          </p:spPr>
        </p:pic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7600649" y="3373241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驼</a:t>
              </a:r>
            </a:p>
          </p:txBody>
        </p:sp>
      </p:grpSp>
      <p:pic>
        <p:nvPicPr>
          <p:cNvPr id="88" name="图片 8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853" y="3672438"/>
            <a:ext cx="1182354" cy="985958"/>
          </a:xfrm>
          <a:prstGeom prst="rect">
            <a:avLst/>
          </a:prstGeom>
        </p:spPr>
      </p:pic>
      <p:grpSp>
        <p:nvGrpSpPr>
          <p:cNvPr id="89" name="组合 88"/>
          <p:cNvGrpSpPr/>
          <p:nvPr/>
        </p:nvGrpSpPr>
        <p:grpSpPr>
          <a:xfrm>
            <a:off x="6656115" y="3284158"/>
            <a:ext cx="559462" cy="1386272"/>
            <a:chOff x="7610433" y="2605658"/>
            <a:chExt cx="718373" cy="1780034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0435" y="2605658"/>
              <a:ext cx="705850" cy="1780034"/>
            </a:xfrm>
            <a:prstGeom prst="rect">
              <a:avLst/>
            </a:prstGeom>
          </p:spPr>
        </p:pic>
        <p:sp>
          <p:nvSpPr>
            <p:cNvPr id="91" name="矩形 90">
              <a:extLst>
                <a:ext uri="{FF2B5EF4-FFF2-40B4-BE49-F238E27FC236}">
                  <a16:creationId xmlns="" xmlns:a16="http://schemas.microsoft.com/office/drawing/2014/main" id="{D5E715A6-2715-43C2-8128-AF1F410D24E3}"/>
                </a:ext>
              </a:extLst>
            </p:cNvPr>
            <p:cNvSpPr/>
            <p:nvPr/>
          </p:nvSpPr>
          <p:spPr>
            <a:xfrm>
              <a:off x="7610433" y="3387503"/>
              <a:ext cx="718373" cy="750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恰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929" y="3672800"/>
            <a:ext cx="1182354" cy="98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00"/>
                            </p:stCondLst>
                            <p:childTnLst>
                              <p:par>
                                <p:cTn id="1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"/>
                            </p:stCondLst>
                            <p:childTnLst>
                              <p:par>
                                <p:cTn id="2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a37615cb131f4f2a74150eee2921c52c775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3699</TotalTime>
  <Words>457</Words>
  <Application>Microsoft Office PowerPoint</Application>
  <PresentationFormat>全屏显示(16:9)</PresentationFormat>
  <Paragraphs>130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taozhishuxue</vt:lpstr>
      <vt:lpstr>方正大标宋_GBK</vt:lpstr>
      <vt:lpstr>方正大黑_GBK</vt:lpstr>
      <vt:lpstr>方正书宋_GBK</vt:lpstr>
      <vt:lpstr>方正小标宋_GBK</vt:lpstr>
      <vt:lpstr>方正准圆_GBK</vt:lpstr>
      <vt:lpstr>黑体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761</cp:revision>
  <dcterms:created xsi:type="dcterms:W3CDTF">2015-05-05T08:02:14Z</dcterms:created>
  <dcterms:modified xsi:type="dcterms:W3CDTF">2020-01-02T06:28:40Z</dcterms:modified>
</cp:coreProperties>
</file>