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64" r:id="rId5"/>
    <p:sldId id="258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84"/>
      </p:cViewPr>
      <p:guideLst>
        <p:guide orient="horz" pos="2182"/>
        <p:guide pos="29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CD71E-9741-4DD7-A4FD-72BDE33269B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2F872-C3D6-4072-A40F-B8C566BED08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CD71E-9741-4DD7-A4FD-72BDE33269B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2F872-C3D6-4072-A40F-B8C566BED08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CD71E-9741-4DD7-A4FD-72BDE33269B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2F872-C3D6-4072-A40F-B8C566BED08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CD71E-9741-4DD7-A4FD-72BDE33269B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2F872-C3D6-4072-A40F-B8C566BED08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CD71E-9741-4DD7-A4FD-72BDE33269B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2F872-C3D6-4072-A40F-B8C566BED08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CD71E-9741-4DD7-A4FD-72BDE33269B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2F872-C3D6-4072-A40F-B8C566BED08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CD71E-9741-4DD7-A4FD-72BDE33269B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2F872-C3D6-4072-A40F-B8C566BED08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CD71E-9741-4DD7-A4FD-72BDE33269B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2F872-C3D6-4072-A40F-B8C566BED08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CD71E-9741-4DD7-A4FD-72BDE33269B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2F872-C3D6-4072-A40F-B8C566BED08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CD71E-9741-4DD7-A4FD-72BDE33269B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2F872-C3D6-4072-A40F-B8C566BED08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CD71E-9741-4DD7-A4FD-72BDE33269B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2F872-C3D6-4072-A40F-B8C566BED08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BCD71E-9741-4DD7-A4FD-72BDE33269B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A2F872-C3D6-4072-A40F-B8C566BED08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568" y="404664"/>
            <a:ext cx="7772400" cy="2118097"/>
          </a:xfrm>
        </p:spPr>
        <p:txBody>
          <a:bodyPr>
            <a:normAutofit/>
          </a:bodyPr>
          <a:lstStyle/>
          <a:p>
            <a:r>
              <a:rPr lang="en-US" altLang="zh-CN" sz="6000" b="1" dirty="0" smtClean="0"/>
              <a:t>8*</a:t>
            </a:r>
            <a:r>
              <a:rPr lang="zh-CN" altLang="en-US" sz="6000" b="1" dirty="0"/>
              <a:t>池</a:t>
            </a:r>
            <a:r>
              <a:rPr lang="zh-CN" altLang="en-US" sz="6000" b="1" dirty="0" smtClean="0"/>
              <a:t>子与河流</a:t>
            </a:r>
            <a:endParaRPr lang="zh-CN" altLang="en-US" sz="6000" b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67544" y="2420888"/>
            <a:ext cx="8208912" cy="3816424"/>
          </a:xfrm>
        </p:spPr>
        <p:txBody>
          <a:bodyPr/>
          <a:lstStyle/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725" y="1856105"/>
            <a:ext cx="8130540" cy="4380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b="1" dirty="0" smtClean="0">
                <a:solidFill>
                  <a:srgbClr val="FF0000"/>
                </a:solidFill>
              </a:rPr>
              <a:t>听读识字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980927"/>
          </a:xfrm>
        </p:spPr>
        <p:txBody>
          <a:bodyPr>
            <a:normAutofit/>
          </a:bodyPr>
          <a:lstStyle/>
          <a:p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听读课文，边听边标注小节号，并圈画出自己读不准或不理解的字词。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3568" y="404664"/>
            <a:ext cx="6566520" cy="792088"/>
          </a:xfrm>
        </p:spPr>
        <p:txBody>
          <a:bodyPr>
            <a:noAutofit/>
          </a:bodyPr>
          <a:lstStyle/>
          <a:p>
            <a:r>
              <a:rPr lang="zh-CN" altLang="en-US" sz="4400" dirty="0" smtClean="0">
                <a:solidFill>
                  <a:srgbClr val="FF0000"/>
                </a:solidFill>
              </a:rPr>
              <a:t>我会认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39552" y="1340768"/>
            <a:ext cx="8208912" cy="4248472"/>
          </a:xfrm>
        </p:spPr>
        <p:txBody>
          <a:bodyPr>
            <a:normAutofit fontScale="92500"/>
          </a:bodyPr>
          <a:lstStyle/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滚 滚 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滔 滔   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生 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涯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贵 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妇</a:t>
            </a:r>
            <a:endParaRPr lang="en-US" altLang="zh-CN" sz="3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忙 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碌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遵 循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尊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敬     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应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验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6" name="TextBox 23"/>
          <p:cNvSpPr txBox="1"/>
          <p:nvPr/>
        </p:nvSpPr>
        <p:spPr>
          <a:xfrm>
            <a:off x="1663383" y="1644333"/>
            <a:ext cx="100965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err="1">
                <a:latin typeface="方正中等线简体"/>
                <a:ea typeface="方正中等线简体"/>
              </a:rPr>
              <a:t>t</a:t>
            </a:r>
            <a:r>
              <a:rPr lang="en-US" altLang="zh-CN" sz="3200" err="1">
                <a:latin typeface="微软雅黑" panose="020B0503020204020204" charset="-122"/>
                <a:ea typeface="微软雅黑" panose="020B0503020204020204" charset="-122"/>
              </a:rPr>
              <a:t>āo</a:t>
            </a:r>
            <a:endParaRPr lang="zh-CN" altLang="en-US" sz="3200" dirty="0">
              <a:latin typeface="方正中等线简体"/>
              <a:ea typeface="方正中等线简体"/>
            </a:endParaRPr>
          </a:p>
        </p:txBody>
      </p:sp>
      <p:sp>
        <p:nvSpPr>
          <p:cNvPr id="3" name="TextBox 23"/>
          <p:cNvSpPr txBox="1"/>
          <p:nvPr/>
        </p:nvSpPr>
        <p:spPr>
          <a:xfrm>
            <a:off x="4917758" y="1595438"/>
            <a:ext cx="100965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err="1">
                <a:latin typeface="方正中等线简体"/>
                <a:ea typeface="方正中等线简体"/>
              </a:rPr>
              <a:t>y</a:t>
            </a:r>
            <a:r>
              <a:rPr lang="en-US" altLang="zh-CN" sz="3200" err="1">
                <a:latin typeface="微软雅黑" panose="020B0503020204020204" charset="-122"/>
                <a:ea typeface="微软雅黑" panose="020B0503020204020204" charset="-122"/>
              </a:rPr>
              <a:t>á</a:t>
            </a:r>
            <a:endParaRPr lang="en-US" altLang="zh-CN" sz="3200" err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TextBox 23"/>
          <p:cNvSpPr txBox="1"/>
          <p:nvPr/>
        </p:nvSpPr>
        <p:spPr>
          <a:xfrm>
            <a:off x="7574598" y="1644333"/>
            <a:ext cx="100965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err="1">
                <a:latin typeface="方正中等线简体"/>
                <a:ea typeface="方正中等线简体"/>
              </a:rPr>
              <a:t>f</a:t>
            </a:r>
            <a:r>
              <a:rPr lang="en-US" altLang="zh-CN" sz="3200" err="1">
                <a:latin typeface="微软雅黑" panose="020B0503020204020204" charset="-122"/>
                <a:ea typeface="微软雅黑" panose="020B0503020204020204" charset="-122"/>
              </a:rPr>
              <a:t>ù</a:t>
            </a:r>
            <a:endParaRPr lang="en-US" altLang="zh-CN" sz="3200" err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TextBox 23"/>
          <p:cNvSpPr txBox="1"/>
          <p:nvPr/>
        </p:nvSpPr>
        <p:spPr>
          <a:xfrm>
            <a:off x="1162368" y="4014788"/>
            <a:ext cx="100965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err="1">
                <a:latin typeface="方正中等线简体"/>
                <a:ea typeface="方正中等线简体"/>
              </a:rPr>
              <a:t>l</a:t>
            </a:r>
            <a:r>
              <a:rPr lang="en-US" altLang="zh-CN" sz="3200" err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ù</a:t>
            </a:r>
            <a:endParaRPr lang="zh-CN" altLang="en-US" sz="3200" dirty="0">
              <a:latin typeface="方正中等线简体"/>
              <a:ea typeface="方正中等线简体"/>
            </a:endParaRPr>
          </a:p>
        </p:txBody>
      </p:sp>
      <p:sp>
        <p:nvSpPr>
          <p:cNvPr id="7" name="TextBox 23"/>
          <p:cNvSpPr txBox="1"/>
          <p:nvPr/>
        </p:nvSpPr>
        <p:spPr>
          <a:xfrm>
            <a:off x="2760663" y="4014788"/>
            <a:ext cx="100965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err="1">
                <a:latin typeface="方正中等线简体"/>
                <a:ea typeface="方正中等线简体"/>
              </a:rPr>
              <a:t>z</a:t>
            </a:r>
            <a:r>
              <a:rPr lang="en-US" altLang="zh-CN" sz="3200" err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ū</a:t>
            </a:r>
            <a:r>
              <a:rPr lang="en-US" altLang="zh-CN" sz="3200" err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n</a:t>
            </a:r>
            <a:endParaRPr lang="zh-CN" altLang="en-US" sz="3200" dirty="0">
              <a:latin typeface="方正中等线简体"/>
              <a:ea typeface="方正中等线简体"/>
            </a:endParaRPr>
          </a:p>
        </p:txBody>
      </p:sp>
      <p:sp>
        <p:nvSpPr>
          <p:cNvPr id="8" name="TextBox 23"/>
          <p:cNvSpPr txBox="1"/>
          <p:nvPr/>
        </p:nvSpPr>
        <p:spPr>
          <a:xfrm>
            <a:off x="3620453" y="4014788"/>
            <a:ext cx="100965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err="1">
                <a:latin typeface="方正中等线简体"/>
                <a:ea typeface="方正中等线简体"/>
              </a:rPr>
              <a:t>x</a:t>
            </a:r>
            <a:r>
              <a:rPr lang="en-US" altLang="zh-CN" sz="3200" err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ú</a:t>
            </a:r>
            <a:r>
              <a:rPr lang="en-US" altLang="zh-CN" sz="3200" err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n</a:t>
            </a:r>
            <a:endParaRPr lang="zh-CN" altLang="en-US" sz="3200" dirty="0">
              <a:latin typeface="方正中等线简体"/>
              <a:ea typeface="方正中等线简体"/>
            </a:endParaRPr>
          </a:p>
        </p:txBody>
      </p:sp>
      <p:sp>
        <p:nvSpPr>
          <p:cNvPr id="9" name="TextBox 23"/>
          <p:cNvSpPr txBox="1"/>
          <p:nvPr/>
        </p:nvSpPr>
        <p:spPr>
          <a:xfrm>
            <a:off x="4812983" y="4014788"/>
            <a:ext cx="100965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err="1">
                <a:latin typeface="方正中等线简体"/>
                <a:ea typeface="方正中等线简体"/>
              </a:rPr>
              <a:t>z</a:t>
            </a:r>
            <a:r>
              <a:rPr lang="en-US" altLang="zh-CN" sz="3200" err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ū</a:t>
            </a:r>
            <a:r>
              <a:rPr lang="en-US" altLang="zh-CN" sz="3200" err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n</a:t>
            </a:r>
            <a:endParaRPr lang="zh-CN" altLang="en-US" sz="3200" dirty="0">
              <a:latin typeface="方正中等线简体"/>
              <a:ea typeface="方正中等线简体"/>
            </a:endParaRPr>
          </a:p>
        </p:txBody>
      </p:sp>
      <p:sp>
        <p:nvSpPr>
          <p:cNvPr id="10" name="TextBox 23"/>
          <p:cNvSpPr txBox="1"/>
          <p:nvPr/>
        </p:nvSpPr>
        <p:spPr>
          <a:xfrm>
            <a:off x="7016750" y="4015105"/>
            <a:ext cx="15671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200" err="1">
                <a:latin typeface="方正中等线简体"/>
                <a:ea typeface="方正中等线简体"/>
              </a:rPr>
              <a:t>y</a:t>
            </a:r>
            <a:r>
              <a:rPr lang="en-US" altLang="zh-CN" sz="3200" err="1">
                <a:latin typeface="微软雅黑" panose="020B0503020204020204" charset="-122"/>
                <a:ea typeface="微软雅黑" panose="020B0503020204020204" charset="-122"/>
              </a:rPr>
              <a:t>ì</a:t>
            </a:r>
            <a:r>
              <a:rPr lang="en-US" altLang="zh-CN" sz="3200" err="1">
                <a:latin typeface="方正中等线简体"/>
                <a:ea typeface="方正中等线简体"/>
              </a:rPr>
              <a:t>ng</a:t>
            </a:r>
            <a:endParaRPr lang="zh-CN" altLang="en-US" sz="3200" dirty="0">
              <a:latin typeface="方正中等线简体"/>
              <a:ea typeface="方正中等线简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3568" y="404664"/>
            <a:ext cx="6566520" cy="792088"/>
          </a:xfrm>
        </p:spPr>
        <p:txBody>
          <a:bodyPr>
            <a:noAutofit/>
          </a:bodyPr>
          <a:lstStyle/>
          <a:p>
            <a:r>
              <a:rPr lang="zh-CN" altLang="en-US" sz="4400" dirty="0" smtClean="0">
                <a:solidFill>
                  <a:srgbClr val="FF0000"/>
                </a:solidFill>
              </a:rPr>
              <a:t>我会认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39552" y="1340768"/>
            <a:ext cx="8208912" cy="4248472"/>
          </a:xfrm>
        </p:spPr>
        <p:txBody>
          <a:bodyPr>
            <a:normAutofit fontScale="92500"/>
          </a:bodyPr>
          <a:lstStyle/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滚 滚 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滔 滔   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生 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涯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贵 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妇</a:t>
            </a:r>
            <a:endParaRPr lang="en-US" altLang="zh-CN" sz="3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忙 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碌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遵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循     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尊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敬     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应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验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23528" y="332657"/>
            <a:ext cx="7772400" cy="1008112"/>
          </a:xfrm>
        </p:spPr>
        <p:txBody>
          <a:bodyPr/>
          <a:lstStyle/>
          <a:p>
            <a:pPr algn="l"/>
            <a:r>
              <a:rPr lang="zh-CN" altLang="en-US" b="1" dirty="0" smtClean="0">
                <a:solidFill>
                  <a:srgbClr val="FF0000"/>
                </a:solidFill>
                <a:latin typeface="+mj-ea"/>
              </a:rPr>
              <a:t>梳理大意</a:t>
            </a:r>
            <a:endParaRPr lang="zh-CN" altLang="en-US" b="1" dirty="0">
              <a:solidFill>
                <a:srgbClr val="FF0000"/>
              </a:solidFill>
              <a:latin typeface="+mj-ea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83568" y="1700808"/>
            <a:ext cx="7632848" cy="3865984"/>
          </a:xfrm>
        </p:spPr>
        <p:txBody>
          <a:bodyPr/>
          <a:lstStyle/>
          <a:p>
            <a:pPr algn="l"/>
            <a:r>
              <a:rPr lang="en-US" altLang="zh-CN" b="1" dirty="0" smtClean="0">
                <a:solidFill>
                  <a:schemeClr val="tx1"/>
                </a:solidFill>
              </a:rPr>
              <a:t>1.</a:t>
            </a:r>
            <a:r>
              <a:rPr lang="zh-CN" altLang="en-US" b="1" dirty="0" smtClean="0">
                <a:solidFill>
                  <a:schemeClr val="tx1"/>
                </a:solidFill>
              </a:rPr>
              <a:t>这篇课文的主人公是谁？他们之间发生了什么事？</a:t>
            </a:r>
            <a:r>
              <a:rPr lang="en-US" altLang="zh-CN" b="1" dirty="0"/>
              <a:t> </a:t>
            </a:r>
            <a:endParaRPr lang="en-US" altLang="zh-CN" b="1" dirty="0" smtClean="0"/>
          </a:p>
          <a:p>
            <a:endParaRPr lang="en-US" altLang="zh-CN" b="1" dirty="0"/>
          </a:p>
          <a:p>
            <a:pPr algn="l"/>
            <a:r>
              <a:rPr lang="en-US" altLang="zh-CN" b="1" dirty="0" smtClean="0">
                <a:solidFill>
                  <a:schemeClr val="tx1"/>
                </a:solidFill>
              </a:rPr>
              <a:t>2.</a:t>
            </a:r>
            <a:r>
              <a:rPr lang="zh-CN" altLang="en-US" b="1" dirty="0" smtClean="0">
                <a:solidFill>
                  <a:schemeClr val="tx1"/>
                </a:solidFill>
              </a:rPr>
              <a:t>池子喜欢</a:t>
            </a:r>
            <a:r>
              <a:rPr lang="en-US" altLang="zh-CN" b="1" dirty="0" smtClean="0">
                <a:solidFill>
                  <a:schemeClr val="tx1"/>
                </a:solidFill>
              </a:rPr>
              <a:t>_______</a:t>
            </a:r>
            <a:r>
              <a:rPr lang="zh-CN" altLang="zh-CN" b="1" dirty="0">
                <a:solidFill>
                  <a:schemeClr val="tx1"/>
                </a:solidFill>
              </a:rPr>
              <a:t>的生活，而河流遵循</a:t>
            </a:r>
            <a:r>
              <a:rPr lang="en-US" altLang="zh-CN" b="1" dirty="0" smtClean="0">
                <a:solidFill>
                  <a:schemeClr val="tx1"/>
                </a:solidFill>
              </a:rPr>
              <a:t>______</a:t>
            </a:r>
            <a:r>
              <a:rPr lang="en-US" altLang="zh-CN" b="1" u="sng" dirty="0" smtClean="0">
                <a:solidFill>
                  <a:schemeClr val="tx1"/>
                </a:solidFill>
              </a:rPr>
              <a:t>     </a:t>
            </a:r>
            <a:r>
              <a:rPr lang="zh-CN" altLang="zh-CN" b="1" dirty="0" smtClean="0">
                <a:solidFill>
                  <a:schemeClr val="tx1"/>
                </a:solidFill>
              </a:rPr>
              <a:t>的</a:t>
            </a:r>
            <a:r>
              <a:rPr lang="zh-CN" altLang="zh-CN" b="1" dirty="0">
                <a:solidFill>
                  <a:schemeClr val="tx1"/>
                </a:solidFill>
              </a:rPr>
              <a:t>自然规律。最后</a:t>
            </a:r>
            <a:r>
              <a:rPr lang="zh-CN" altLang="zh-CN" b="1" dirty="0" smtClean="0">
                <a:solidFill>
                  <a:schemeClr val="tx1"/>
                </a:solidFill>
              </a:rPr>
              <a:t>河</a:t>
            </a:r>
            <a:r>
              <a:rPr lang="en-US" altLang="zh-CN" b="1" dirty="0" smtClean="0">
                <a:solidFill>
                  <a:schemeClr val="tx1"/>
                </a:solidFill>
              </a:rPr>
              <a:t>__________,</a:t>
            </a:r>
            <a:r>
              <a:rPr lang="zh-CN" altLang="zh-CN" b="1" dirty="0">
                <a:solidFill>
                  <a:schemeClr val="tx1"/>
                </a:solidFill>
              </a:rPr>
              <a:t>而池子却</a:t>
            </a:r>
            <a:r>
              <a:rPr lang="en-US" altLang="zh-CN" b="1" dirty="0">
                <a:solidFill>
                  <a:schemeClr val="tx1"/>
                </a:solidFill>
              </a:rPr>
              <a:t>__________</a:t>
            </a:r>
            <a:r>
              <a:rPr lang="zh-CN" altLang="zh-CN" b="1" dirty="0">
                <a:solidFill>
                  <a:schemeClr val="tx1"/>
                </a:solidFill>
              </a:rPr>
              <a:t>。</a:t>
            </a:r>
            <a:endParaRPr lang="zh-CN" altLang="zh-CN" b="1" dirty="0">
              <a:solidFill>
                <a:schemeClr val="tx1"/>
              </a:solidFill>
            </a:endParaRPr>
          </a:p>
          <a:p>
            <a:endParaRPr lang="zh-CN" altLang="en-US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>
                <a:solidFill>
                  <a:srgbClr val="FF0000"/>
                </a:solidFill>
              </a:rPr>
              <a:t>研读课文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custDataLst>
              <p:tags r:id="rId1"/>
            </p:custDataLst>
          </p:nvPr>
        </p:nvGraphicFramePr>
        <p:xfrm>
          <a:off x="395536" y="2132856"/>
          <a:ext cx="8229600" cy="33409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4136"/>
                <a:gridCol w="3106688"/>
                <a:gridCol w="3898776"/>
              </a:tblGrid>
              <a:tr h="74868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4000" dirty="0" smtClean="0"/>
                        <a:t>池子</a:t>
                      </a:r>
                      <a:endParaRPr lang="zh-CN" alt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4000" dirty="0" smtClean="0"/>
                        <a:t>河流</a:t>
                      </a:r>
                      <a:endParaRPr lang="zh-CN" altLang="en-US" sz="4000" dirty="0"/>
                    </a:p>
                  </a:txBody>
                  <a:tcPr/>
                </a:tc>
              </a:tr>
              <a:tr h="864096">
                <a:tc>
                  <a:txBody>
                    <a:bodyPr/>
                    <a:lstStyle/>
                    <a:p>
                      <a:r>
                        <a:rPr lang="zh-CN" altLang="en-US" sz="40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做法</a:t>
                      </a:r>
                      <a:endParaRPr lang="zh-CN" altLang="en-US" sz="4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864096">
                <a:tc>
                  <a:txBody>
                    <a:bodyPr/>
                    <a:lstStyle/>
                    <a:p>
                      <a:r>
                        <a:rPr lang="zh-CN" altLang="en-US" sz="40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想法</a:t>
                      </a:r>
                      <a:endParaRPr lang="zh-CN" altLang="en-US" sz="4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864096">
                <a:tc>
                  <a:txBody>
                    <a:bodyPr/>
                    <a:lstStyle/>
                    <a:p>
                      <a:r>
                        <a:rPr lang="zh-CN" altLang="en-US" sz="40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命运</a:t>
                      </a:r>
                      <a:endParaRPr lang="zh-CN" altLang="en-US" sz="4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CN" dirty="0" smtClean="0"/>
                    </a:p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CN" dirty="0" smtClean="0"/>
                    </a:p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623060" y="2879725"/>
            <a:ext cx="308927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dirty="0" smtClean="0">
                <a:sym typeface="+mn-ea"/>
              </a:rPr>
              <a:t>     </a:t>
            </a:r>
            <a:r>
              <a:rPr lang="zh-CN" altLang="en-US" sz="2400" dirty="0" smtClean="0">
                <a:sym typeface="+mn-ea"/>
              </a:rPr>
              <a:t>安闲地躺着，只在睡梦中研究哲理。</a:t>
            </a:r>
            <a:endParaRPr lang="zh-CN" altLang="en-US" sz="2400" dirty="0" smtClean="0"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12970" y="2879725"/>
            <a:ext cx="391287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dirty="0" smtClean="0">
                <a:sym typeface="+mn-ea"/>
              </a:rPr>
              <a:t>      </a:t>
            </a:r>
            <a:r>
              <a:rPr lang="zh-CN" altLang="en-US" sz="2400" dirty="0" smtClean="0">
                <a:sym typeface="+mn-ea"/>
              </a:rPr>
              <a:t>总是滚滚滔滔，背着货船，驮着木筏，永远向前。</a:t>
            </a:r>
            <a:endParaRPr lang="zh-CN" altLang="en-US" sz="2400" dirty="0" smtClean="0"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83385" y="3709670"/>
            <a:ext cx="29692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dirty="0" smtClean="0">
                <a:sym typeface="+mn-ea"/>
              </a:rPr>
              <a:t>      </a:t>
            </a:r>
            <a:r>
              <a:rPr lang="zh-CN" altLang="en-US" sz="2400" dirty="0" smtClean="0">
                <a:sym typeface="+mn-ea"/>
              </a:rPr>
              <a:t>无忧无虑，贪图安逸，得过且过。</a:t>
            </a:r>
            <a:endParaRPr lang="zh-CN" altLang="en-US" sz="2400" dirty="0" smtClean="0"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11065" y="3709670"/>
            <a:ext cx="39141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dirty="0" smtClean="0">
                <a:sym typeface="+mn-ea"/>
              </a:rPr>
              <a:t>       </a:t>
            </a:r>
            <a:r>
              <a:rPr lang="zh-CN" altLang="en-US" sz="2400" dirty="0" smtClean="0">
                <a:sym typeface="+mn-ea"/>
              </a:rPr>
              <a:t>胸怀大志，奔流不息，给人们带来好处。</a:t>
            </a:r>
            <a:endParaRPr lang="zh-CN" altLang="en-US" sz="2400" dirty="0" smtClean="0"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83385" y="4643755"/>
            <a:ext cx="296862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dirty="0" smtClean="0">
                <a:sym typeface="+mn-ea"/>
              </a:rPr>
              <a:t>        </a:t>
            </a:r>
            <a:r>
              <a:rPr lang="zh-CN" altLang="en-US" sz="2400" dirty="0" smtClean="0">
                <a:sym typeface="+mn-ea"/>
              </a:rPr>
              <a:t>完全枯干，被人们遗忘。</a:t>
            </a:r>
            <a:endParaRPr lang="zh-CN" altLang="en-US" sz="2400" dirty="0" smtClean="0"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712970" y="4643755"/>
            <a:ext cx="391223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dirty="0" smtClean="0">
                <a:sym typeface="+mn-ea"/>
              </a:rPr>
              <a:t>        </a:t>
            </a:r>
            <a:r>
              <a:rPr lang="zh-CN" altLang="en-US" sz="2400" dirty="0" smtClean="0">
                <a:sym typeface="+mn-ea"/>
              </a:rPr>
              <a:t>至今长流不断，受到人们尊敬。</a:t>
            </a:r>
            <a:endParaRPr lang="zh-CN" altLang="en-US" sz="2400" dirty="0" smtClean="0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>
                <a:solidFill>
                  <a:srgbClr val="FF0000"/>
                </a:solidFill>
              </a:rPr>
              <a:t>联系生活，总结寓意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讨论：池子和河流对生活的态度不一样，命运就截然不同，你更赞同谁的想法和做法？为什么呢？</a:t>
            </a:r>
            <a:endParaRPr lang="en-US" altLang="zh-CN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生活中有这样的人吗？从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这首诗</a:t>
            </a:r>
            <a:r>
              <a:rPr lang="zh-CN" altLang="en-US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歌中你明白了什么道理？</a:t>
            </a:r>
            <a:endParaRPr lang="zh-CN" altLang="en-US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TABLE_BEAUTIFY" val="smartTable{e7d304fb-032a-4d04-a243-2f9ec931fa7a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508</Words>
  <Application>WPS 演示</Application>
  <PresentationFormat>全屏显示(4:3)</PresentationFormat>
  <Paragraphs>82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Arial</vt:lpstr>
      <vt:lpstr>宋体</vt:lpstr>
      <vt:lpstr>Wingdings</vt:lpstr>
      <vt:lpstr>楷体</vt:lpstr>
      <vt:lpstr>仿宋</vt:lpstr>
      <vt:lpstr>Calibri</vt:lpstr>
      <vt:lpstr>微软雅黑</vt:lpstr>
      <vt:lpstr>Arial Unicode MS</vt:lpstr>
      <vt:lpstr>方正中等线简体</vt:lpstr>
      <vt:lpstr>Segoe Print</vt:lpstr>
      <vt:lpstr>Office 主题​​</vt:lpstr>
      <vt:lpstr>8*池子与河流</vt:lpstr>
      <vt:lpstr>听读识字</vt:lpstr>
      <vt:lpstr>我会认</vt:lpstr>
      <vt:lpstr>我会认</vt:lpstr>
      <vt:lpstr>梳理大意</vt:lpstr>
      <vt:lpstr>研读课文</vt:lpstr>
      <vt:lpstr>联系生活，总结寓意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8*池子与河流</dc:title>
  <dc:creator>xb21cn</dc:creator>
  <cp:lastModifiedBy>Administrator</cp:lastModifiedBy>
  <cp:revision>16</cp:revision>
  <dcterms:created xsi:type="dcterms:W3CDTF">2021-03-23T01:50:00Z</dcterms:created>
  <dcterms:modified xsi:type="dcterms:W3CDTF">2021-03-23T05:49:16Z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