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67" r:id="rId2"/>
    <p:sldId id="269" r:id="rId3"/>
    <p:sldId id="259" r:id="rId4"/>
    <p:sldId id="271" r:id="rId5"/>
    <p:sldId id="272" r:id="rId6"/>
    <p:sldId id="274" r:id="rId7"/>
    <p:sldId id="275" r:id="rId8"/>
    <p:sldId id="260" r:id="rId9"/>
    <p:sldId id="263" r:id="rId10"/>
    <p:sldId id="261" r:id="rId11"/>
    <p:sldId id="264" r:id="rId12"/>
    <p:sldId id="265" r:id="rId13"/>
    <p:sldId id="277" r:id="rId14"/>
    <p:sldId id="258" r:id="rId15"/>
    <p:sldId id="276" r:id="rId16"/>
    <p:sldId id="278" r:id="rId17"/>
    <p:sldId id="279" r:id="rId18"/>
    <p:sldId id="280" r:id="rId19"/>
    <p:sldId id="270" r:id="rId20"/>
    <p:sldId id="262" r:id="rId21"/>
    <p:sldId id="273" r:id="rId22"/>
    <p:sldId id="281" r:id="rId23"/>
    <p:sldId id="268"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4" autoAdjust="0"/>
    <p:restoredTop sz="94700" autoAdjust="0"/>
  </p:normalViewPr>
  <p:slideViewPr>
    <p:cSldViewPr>
      <p:cViewPr varScale="1">
        <p:scale>
          <a:sx n="68" d="100"/>
          <a:sy n="68" d="100"/>
        </p:scale>
        <p:origin x="-144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A8D07571-5D73-4FC6-9E55-D3FBF65A42D2}" type="datetimeFigureOut">
              <a:rPr lang="zh-CN" altLang="en-US"/>
              <a:pPr>
                <a:defRPr/>
              </a:pPr>
              <a:t>2013-4-8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9BCDB7E0-8B91-4F45-99C2-A4552C897D1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bwMode="auto">
          <a:noFill/>
          <a:ln>
            <a:solidFill>
              <a:srgbClr val="000000"/>
            </a:solidFill>
            <a:miter lim="800000"/>
            <a:headEnd/>
            <a:tailEnd/>
          </a:ln>
        </p:spPr>
      </p:sp>
      <p:sp>
        <p:nvSpPr>
          <p:cNvPr id="204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04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AE62AB0-1925-428A-8149-55CDF9ABAD41}" type="slidenum">
              <a:rPr lang="zh-CN" altLang="en-US"/>
              <a:pPr fontAlgn="base">
                <a:spcBef>
                  <a:spcPct val="0"/>
                </a:spcBef>
                <a:spcAft>
                  <a:spcPct val="0"/>
                </a:spcAft>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01090A5-DEAF-4291-B422-C484B62FF9B9}" type="datetimeFigureOut">
              <a:rPr lang="zh-CN" altLang="en-US"/>
              <a:pPr>
                <a:defRPr/>
              </a:pPr>
              <a:t>2013-4-8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3B4A095-F40D-4004-8077-AD07094CBAC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FFB55C5-5228-4AB4-8F51-990BFEAF5765}" type="datetimeFigureOut">
              <a:rPr lang="zh-CN" altLang="en-US"/>
              <a:pPr>
                <a:defRPr/>
              </a:pPr>
              <a:t>2013-4-8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6856A1-048D-4318-ABD2-55CD38F71A8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C9C3DC9-4D90-411C-9C4C-77D12D84F720}" type="datetimeFigureOut">
              <a:rPr lang="zh-CN" altLang="en-US"/>
              <a:pPr>
                <a:defRPr/>
              </a:pPr>
              <a:t>2013-4-8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89388B8-1060-4362-B78C-B334A86E969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9C9BCA9-08BB-4A3A-8A30-EAE8D8087B9F}" type="datetimeFigureOut">
              <a:rPr lang="zh-CN" altLang="en-US"/>
              <a:pPr>
                <a:defRPr/>
              </a:pPr>
              <a:t>2013-4-8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85999F6-8318-4381-98A5-B5CA28D6D98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E44721-05EC-4C9A-960F-246FDE0B1270}" type="datetimeFigureOut">
              <a:rPr lang="zh-CN" altLang="en-US"/>
              <a:pPr>
                <a:defRPr/>
              </a:pPr>
              <a:t>2013-4-8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FED7C18-458F-4355-B5FD-9FD532CF92C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A7EEAEB-CC17-494F-8533-16E73B55CBEE}" type="datetimeFigureOut">
              <a:rPr lang="zh-CN" altLang="en-US"/>
              <a:pPr>
                <a:defRPr/>
              </a:pPr>
              <a:t>2013-4-8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DAF5F74-CC4D-4200-9CB8-B689C6E3A09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FC41BB9-3673-4E74-BCE4-DAA01CE6BA86}" type="datetimeFigureOut">
              <a:rPr lang="zh-CN" altLang="en-US"/>
              <a:pPr>
                <a:defRPr/>
              </a:pPr>
              <a:t>2013-4-8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977BD75-BBCE-4564-95C7-E3D2B053311D}"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FDDC244-B404-4559-A78A-350AD4D29CC4}" type="datetimeFigureOut">
              <a:rPr lang="zh-CN" altLang="en-US"/>
              <a:pPr>
                <a:defRPr/>
              </a:pPr>
              <a:t>2013-4-8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611D917-F67B-4561-879D-71801511CB4E}"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C6A5E6A-FD08-44A0-A759-F7DE7933B98A}" type="datetimeFigureOut">
              <a:rPr lang="zh-CN" altLang="en-US"/>
              <a:pPr>
                <a:defRPr/>
              </a:pPr>
              <a:t>2013-4-8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91A807B-D249-491D-831E-99292BE69BD8}"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FF2F197-EE09-4AE2-A329-1F6150500F8D}" type="datetimeFigureOut">
              <a:rPr lang="zh-CN" altLang="en-US"/>
              <a:pPr>
                <a:defRPr/>
              </a:pPr>
              <a:t>2013-4-8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B838B15-43AD-4AC3-91AA-F226706DAAC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CBABBEF-8356-4D65-A5A3-D8952AF3D82C}" type="datetimeFigureOut">
              <a:rPr lang="zh-CN" altLang="en-US"/>
              <a:pPr>
                <a:defRPr/>
              </a:pPr>
              <a:t>2013-4-8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BB12071-A5BA-4BEF-9286-0F29A434E2E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4B068710-CB71-47DF-ADDE-E6E5B006C057}" type="datetimeFigureOut">
              <a:rPr lang="zh-CN" altLang="en-US"/>
              <a:pPr>
                <a:defRPr/>
              </a:pPr>
              <a:t>2013-4-8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D9870F2D-4F23-4803-B2DE-A0EB075361D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2" descr="10.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TextBox 3"/>
          <p:cNvSpPr txBox="1">
            <a:spLocks noChangeArrowheads="1"/>
          </p:cNvSpPr>
          <p:nvPr/>
        </p:nvSpPr>
        <p:spPr bwMode="auto">
          <a:xfrm>
            <a:off x="1428750" y="1785938"/>
            <a:ext cx="7072313" cy="1754187"/>
          </a:xfrm>
          <a:prstGeom prst="rect">
            <a:avLst/>
          </a:prstGeom>
          <a:noFill/>
          <a:ln w="9525">
            <a:noFill/>
            <a:miter lim="800000"/>
            <a:headEnd/>
            <a:tailEnd/>
          </a:ln>
        </p:spPr>
        <p:txBody>
          <a:bodyPr>
            <a:spAutoFit/>
          </a:bodyPr>
          <a:lstStyle/>
          <a:p>
            <a:r>
              <a:rPr lang="zh-CN" altLang="en-US" sz="5400" b="1" dirty="0">
                <a:latin typeface="楷体_GB2312" pitchFamily="49" charset="-122"/>
                <a:ea typeface="楷体_GB2312" pitchFamily="49" charset="-122"/>
              </a:rPr>
              <a:t>数学</a:t>
            </a:r>
            <a:r>
              <a:rPr lang="zh-CN" altLang="en-US" sz="5400" b="1" dirty="0" smtClean="0">
                <a:latin typeface="楷体_GB2312" pitchFamily="49" charset="-122"/>
                <a:ea typeface="楷体_GB2312" pitchFamily="49" charset="-122"/>
              </a:rPr>
              <a:t>广角</a:t>
            </a:r>
            <a:endParaRPr lang="en-US" altLang="zh-CN" sz="5400" b="1" dirty="0">
              <a:latin typeface="楷体_GB2312" pitchFamily="49" charset="-122"/>
              <a:ea typeface="楷体_GB2312" pitchFamily="49" charset="-122"/>
            </a:endParaRPr>
          </a:p>
          <a:p>
            <a:r>
              <a:rPr lang="en-US" altLang="zh-CN" sz="5400" b="1" dirty="0">
                <a:latin typeface="楷体_GB2312" pitchFamily="49" charset="-122"/>
                <a:ea typeface="楷体_GB2312" pitchFamily="49" charset="-122"/>
              </a:rPr>
              <a:t>    ——《</a:t>
            </a:r>
            <a:r>
              <a:rPr lang="zh-CN" altLang="en-US" sz="5400" b="1" dirty="0">
                <a:latin typeface="楷体_GB2312" pitchFamily="49" charset="-122"/>
                <a:ea typeface="楷体_GB2312" pitchFamily="49" charset="-122"/>
              </a:rPr>
              <a:t>植树问题</a:t>
            </a:r>
            <a:r>
              <a:rPr lang="en-US" altLang="zh-CN" sz="5400" b="1" dirty="0">
                <a:latin typeface="楷体_GB2312" pitchFamily="49" charset="-122"/>
                <a:ea typeface="楷体_GB2312" pitchFamily="49" charset="-122"/>
              </a:rPr>
              <a:t>》</a:t>
            </a:r>
            <a:endParaRPr lang="zh-CN" altLang="en-US" sz="5400" b="1"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mph" presetSubtype="0" nodeType="afterEffect">
                                  <p:stCondLst>
                                    <p:cond delay="1000"/>
                                  </p:stCondLst>
                                  <p:childTnLst>
                                    <p:set>
                                      <p:cBhvr override="childStyle">
                                        <p:cTn id="6" dur="indefinite"/>
                                        <p:tgtEl>
                                          <p:spTgt spid="4">
                                            <p:txEl>
                                              <p:pRg st="1" end="1"/>
                                            </p:txEl>
                                          </p:spTgt>
                                        </p:tgtEl>
                                        <p:attrNameLst>
                                          <p:attrName>style.fontFamily</p:attrName>
                                        </p:attrNameLst>
                                      </p:cBhvr>
                                      <p:to>
                                        <p:strVal val="黑体"/>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1" descr="hujkuh.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云形 2"/>
          <p:cNvSpPr/>
          <p:nvPr/>
        </p:nvSpPr>
        <p:spPr>
          <a:xfrm>
            <a:off x="179388" y="0"/>
            <a:ext cx="3714750" cy="2189163"/>
          </a:xfrm>
          <a:prstGeom prst="cloud">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TextBox 3"/>
          <p:cNvSpPr txBox="1"/>
          <p:nvPr/>
        </p:nvSpPr>
        <p:spPr>
          <a:xfrm>
            <a:off x="827088" y="188913"/>
            <a:ext cx="2500312" cy="1920875"/>
          </a:xfrm>
          <a:prstGeom prst="rect">
            <a:avLst/>
          </a:prstGeom>
          <a:noFill/>
        </p:spPr>
        <p:txBody>
          <a:bodyPr>
            <a:spAutoFit/>
          </a:bodyPr>
          <a:lstStyle/>
          <a:p>
            <a:r>
              <a:rPr lang="zh-CN" altLang="en-US" sz="4000" b="1">
                <a:latin typeface="宋体" charset="-122"/>
              </a:rPr>
              <a:t>创设情境，提出问题</a:t>
            </a:r>
            <a:endParaRPr lang="zh-CN" altLang="en-US" sz="4000">
              <a:latin typeface="宋体" charset="-122"/>
            </a:endParaRPr>
          </a:p>
        </p:txBody>
      </p:sp>
      <p:sp>
        <p:nvSpPr>
          <p:cNvPr id="5" name="TextBox 4"/>
          <p:cNvSpPr txBox="1">
            <a:spLocks noChangeArrowheads="1"/>
          </p:cNvSpPr>
          <p:nvPr/>
        </p:nvSpPr>
        <p:spPr bwMode="auto">
          <a:xfrm>
            <a:off x="2000250" y="2357438"/>
            <a:ext cx="6072188" cy="2124075"/>
          </a:xfrm>
          <a:prstGeom prst="rect">
            <a:avLst/>
          </a:prstGeom>
          <a:noFill/>
          <a:ln w="9525">
            <a:noFill/>
            <a:miter lim="800000"/>
            <a:headEnd/>
            <a:tailEnd/>
          </a:ln>
        </p:spPr>
        <p:txBody>
          <a:bodyPr>
            <a:spAutoFit/>
          </a:bodyPr>
          <a:lstStyle/>
          <a:p>
            <a:r>
              <a:rPr lang="zh-CN" altLang="en-US" sz="4400" b="1">
                <a:latin typeface="Calibri" pitchFamily="34" charset="0"/>
              </a:rPr>
              <a:t>问题：现在诚聘环境设计师数名，那位同学愿意做？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2" descr="joo.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云形 5"/>
          <p:cNvSpPr/>
          <p:nvPr/>
        </p:nvSpPr>
        <p:spPr>
          <a:xfrm>
            <a:off x="285750" y="357188"/>
            <a:ext cx="3643313" cy="1714500"/>
          </a:xfrm>
          <a:prstGeom prst="cloud">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TextBox 6"/>
          <p:cNvSpPr txBox="1"/>
          <p:nvPr/>
        </p:nvSpPr>
        <p:spPr>
          <a:xfrm>
            <a:off x="1000125" y="571500"/>
            <a:ext cx="2357438" cy="1323975"/>
          </a:xfrm>
          <a:prstGeom prst="rect">
            <a:avLst/>
          </a:prstGeom>
          <a:noFill/>
        </p:spPr>
        <p:txBody>
          <a:bodyPr>
            <a:spAutoFit/>
          </a:bodyPr>
          <a:lstStyle/>
          <a:p>
            <a:pPr fontAlgn="auto">
              <a:spcBef>
                <a:spcPts val="0"/>
              </a:spcBef>
              <a:spcAft>
                <a:spcPts val="0"/>
              </a:spcAft>
              <a:defRPr/>
            </a:pPr>
            <a:r>
              <a:rPr lang="zh-CN" altLang="en-US" sz="4000" b="1" dirty="0">
                <a:latin typeface="+mj-ea"/>
                <a:ea typeface="+mj-ea"/>
              </a:rPr>
              <a:t>在发现中</a:t>
            </a:r>
            <a:endParaRPr lang="en-US" altLang="zh-CN" sz="4000" b="1" dirty="0">
              <a:latin typeface="+mj-ea"/>
              <a:ea typeface="+mj-ea"/>
            </a:endParaRPr>
          </a:p>
          <a:p>
            <a:pPr fontAlgn="auto">
              <a:spcBef>
                <a:spcPts val="0"/>
              </a:spcBef>
              <a:spcAft>
                <a:spcPts val="0"/>
              </a:spcAft>
              <a:defRPr/>
            </a:pPr>
            <a:r>
              <a:rPr lang="zh-CN" altLang="en-US" sz="4000" b="1" dirty="0">
                <a:latin typeface="+mj-ea"/>
                <a:ea typeface="+mj-ea"/>
              </a:rPr>
              <a:t>找规律</a:t>
            </a:r>
          </a:p>
        </p:txBody>
      </p:sp>
      <p:sp>
        <p:nvSpPr>
          <p:cNvPr id="8" name="Text Box 4"/>
          <p:cNvSpPr txBox="1">
            <a:spLocks noChangeArrowheads="1"/>
          </p:cNvSpPr>
          <p:nvPr/>
        </p:nvSpPr>
        <p:spPr bwMode="auto">
          <a:xfrm>
            <a:off x="642938" y="2286000"/>
            <a:ext cx="7786687" cy="1570038"/>
          </a:xfrm>
          <a:prstGeom prst="rect">
            <a:avLst/>
          </a:prstGeom>
          <a:noFill/>
          <a:ln w="9525">
            <a:noFill/>
            <a:miter lim="800000"/>
            <a:headEnd/>
            <a:tailEnd/>
          </a:ln>
        </p:spPr>
        <p:txBody>
          <a:bodyPr>
            <a:spAutoFit/>
          </a:bodyPr>
          <a:lstStyle/>
          <a:p>
            <a:pPr>
              <a:spcBef>
                <a:spcPct val="50000"/>
              </a:spcBef>
            </a:pPr>
            <a:r>
              <a:rPr lang="zh-CN" altLang="en-US" sz="3200" b="1">
                <a:latin typeface="Calibri" pitchFamily="34" charset="0"/>
              </a:rPr>
              <a:t>同学们在马路一侧植树，先植１棵数，以后每隔５米植一棵，已经植了８棵，第１棵和第８棵相距多少米？</a:t>
            </a:r>
          </a:p>
        </p:txBody>
      </p:sp>
      <p:grpSp>
        <p:nvGrpSpPr>
          <p:cNvPr id="9" name="Group 56"/>
          <p:cNvGrpSpPr>
            <a:grpSpLocks/>
          </p:cNvGrpSpPr>
          <p:nvPr/>
        </p:nvGrpSpPr>
        <p:grpSpPr bwMode="auto">
          <a:xfrm>
            <a:off x="1143000" y="4143375"/>
            <a:ext cx="5832475" cy="1819275"/>
            <a:chOff x="385" y="1343"/>
            <a:chExt cx="3674" cy="1146"/>
          </a:xfrm>
        </p:grpSpPr>
        <p:sp>
          <p:nvSpPr>
            <p:cNvPr id="25606" name="Line 5"/>
            <p:cNvSpPr>
              <a:spLocks noChangeShapeType="1"/>
            </p:cNvSpPr>
            <p:nvPr/>
          </p:nvSpPr>
          <p:spPr bwMode="auto">
            <a:xfrm>
              <a:off x="475" y="1978"/>
              <a:ext cx="499" cy="0"/>
            </a:xfrm>
            <a:prstGeom prst="line">
              <a:avLst/>
            </a:prstGeom>
            <a:noFill/>
            <a:ln w="9525">
              <a:solidFill>
                <a:schemeClr val="tx1"/>
              </a:solidFill>
              <a:round/>
              <a:headEnd/>
              <a:tailEnd/>
            </a:ln>
          </p:spPr>
          <p:txBody>
            <a:bodyPr/>
            <a:lstStyle/>
            <a:p>
              <a:endParaRPr lang="zh-CN" altLang="en-US"/>
            </a:p>
          </p:txBody>
        </p:sp>
        <p:grpSp>
          <p:nvGrpSpPr>
            <p:cNvPr id="25607" name="Group 6"/>
            <p:cNvGrpSpPr>
              <a:grpSpLocks/>
            </p:cNvGrpSpPr>
            <p:nvPr/>
          </p:nvGrpSpPr>
          <p:grpSpPr bwMode="auto">
            <a:xfrm>
              <a:off x="385" y="1343"/>
              <a:ext cx="181" cy="636"/>
              <a:chOff x="1202" y="1162"/>
              <a:chExt cx="181" cy="636"/>
            </a:xfrm>
          </p:grpSpPr>
          <p:sp>
            <p:nvSpPr>
              <p:cNvPr id="25637" name="Line 7"/>
              <p:cNvSpPr>
                <a:spLocks noChangeShapeType="1"/>
              </p:cNvSpPr>
              <p:nvPr/>
            </p:nvSpPr>
            <p:spPr bwMode="auto">
              <a:xfrm flipV="1">
                <a:off x="1292" y="1389"/>
                <a:ext cx="0" cy="409"/>
              </a:xfrm>
              <a:prstGeom prst="line">
                <a:avLst/>
              </a:prstGeom>
              <a:noFill/>
              <a:ln w="9525">
                <a:solidFill>
                  <a:schemeClr val="tx1"/>
                </a:solidFill>
                <a:round/>
                <a:headEnd/>
                <a:tailEnd/>
              </a:ln>
            </p:spPr>
            <p:txBody>
              <a:bodyPr/>
              <a:lstStyle/>
              <a:p>
                <a:endParaRPr lang="zh-CN" altLang="en-US"/>
              </a:p>
            </p:txBody>
          </p:sp>
          <p:sp>
            <p:nvSpPr>
              <p:cNvPr id="25638" name="AutoShape 8"/>
              <p:cNvSpPr>
                <a:spLocks noChangeArrowheads="1"/>
              </p:cNvSpPr>
              <p:nvPr/>
            </p:nvSpPr>
            <p:spPr bwMode="auto">
              <a:xfrm>
                <a:off x="1202" y="1162"/>
                <a:ext cx="181" cy="227"/>
              </a:xfrm>
              <a:prstGeom prst="triangle">
                <a:avLst>
                  <a:gd name="adj" fmla="val 50000"/>
                </a:avLst>
              </a:prstGeom>
              <a:noFill/>
              <a:ln w="9525">
                <a:solidFill>
                  <a:schemeClr val="tx1"/>
                </a:solidFill>
                <a:miter lim="800000"/>
                <a:headEnd/>
                <a:tailEnd/>
              </a:ln>
            </p:spPr>
            <p:txBody>
              <a:bodyPr wrap="none" anchor="ctr"/>
              <a:lstStyle/>
              <a:p>
                <a:endParaRPr lang="zh-CN" altLang="en-US">
                  <a:latin typeface="Calibri" pitchFamily="34" charset="0"/>
                </a:endParaRPr>
              </a:p>
            </p:txBody>
          </p:sp>
        </p:grpSp>
        <p:grpSp>
          <p:nvGrpSpPr>
            <p:cNvPr id="25608" name="Group 9"/>
            <p:cNvGrpSpPr>
              <a:grpSpLocks/>
            </p:cNvGrpSpPr>
            <p:nvPr/>
          </p:nvGrpSpPr>
          <p:grpSpPr bwMode="auto">
            <a:xfrm>
              <a:off x="884" y="1343"/>
              <a:ext cx="181" cy="636"/>
              <a:chOff x="1202" y="1162"/>
              <a:chExt cx="181" cy="636"/>
            </a:xfrm>
          </p:grpSpPr>
          <p:sp>
            <p:nvSpPr>
              <p:cNvPr id="25635" name="Line 10"/>
              <p:cNvSpPr>
                <a:spLocks noChangeShapeType="1"/>
              </p:cNvSpPr>
              <p:nvPr/>
            </p:nvSpPr>
            <p:spPr bwMode="auto">
              <a:xfrm flipV="1">
                <a:off x="1292" y="1389"/>
                <a:ext cx="0" cy="409"/>
              </a:xfrm>
              <a:prstGeom prst="line">
                <a:avLst/>
              </a:prstGeom>
              <a:noFill/>
              <a:ln w="9525">
                <a:solidFill>
                  <a:schemeClr val="tx1"/>
                </a:solidFill>
                <a:round/>
                <a:headEnd/>
                <a:tailEnd/>
              </a:ln>
            </p:spPr>
            <p:txBody>
              <a:bodyPr/>
              <a:lstStyle/>
              <a:p>
                <a:endParaRPr lang="zh-CN" altLang="en-US"/>
              </a:p>
            </p:txBody>
          </p:sp>
          <p:sp>
            <p:nvSpPr>
              <p:cNvPr id="25636" name="AutoShape 11"/>
              <p:cNvSpPr>
                <a:spLocks noChangeArrowheads="1"/>
              </p:cNvSpPr>
              <p:nvPr/>
            </p:nvSpPr>
            <p:spPr bwMode="auto">
              <a:xfrm>
                <a:off x="1202" y="1162"/>
                <a:ext cx="181" cy="227"/>
              </a:xfrm>
              <a:prstGeom prst="triangle">
                <a:avLst>
                  <a:gd name="adj" fmla="val 50000"/>
                </a:avLst>
              </a:prstGeom>
              <a:noFill/>
              <a:ln w="9525">
                <a:solidFill>
                  <a:schemeClr val="tx1"/>
                </a:solidFill>
                <a:miter lim="800000"/>
                <a:headEnd/>
                <a:tailEnd/>
              </a:ln>
            </p:spPr>
            <p:txBody>
              <a:bodyPr wrap="none" anchor="ctr"/>
              <a:lstStyle/>
              <a:p>
                <a:endParaRPr lang="zh-CN" altLang="en-US">
                  <a:latin typeface="Calibri" pitchFamily="34" charset="0"/>
                </a:endParaRPr>
              </a:p>
            </p:txBody>
          </p:sp>
        </p:grpSp>
        <p:sp>
          <p:nvSpPr>
            <p:cNvPr id="25609" name="Line 12"/>
            <p:cNvSpPr>
              <a:spLocks noChangeShapeType="1"/>
            </p:cNvSpPr>
            <p:nvPr/>
          </p:nvSpPr>
          <p:spPr bwMode="auto">
            <a:xfrm>
              <a:off x="975" y="1979"/>
              <a:ext cx="499" cy="0"/>
            </a:xfrm>
            <a:prstGeom prst="line">
              <a:avLst/>
            </a:prstGeom>
            <a:noFill/>
            <a:ln w="9525">
              <a:solidFill>
                <a:schemeClr val="tx1"/>
              </a:solidFill>
              <a:round/>
              <a:headEnd/>
              <a:tailEnd/>
            </a:ln>
          </p:spPr>
          <p:txBody>
            <a:bodyPr/>
            <a:lstStyle/>
            <a:p>
              <a:endParaRPr lang="zh-CN" altLang="en-US"/>
            </a:p>
          </p:txBody>
        </p:sp>
        <p:grpSp>
          <p:nvGrpSpPr>
            <p:cNvPr id="25610" name="Group 16"/>
            <p:cNvGrpSpPr>
              <a:grpSpLocks/>
            </p:cNvGrpSpPr>
            <p:nvPr/>
          </p:nvGrpSpPr>
          <p:grpSpPr bwMode="auto">
            <a:xfrm>
              <a:off x="1384" y="1344"/>
              <a:ext cx="181" cy="636"/>
              <a:chOff x="1202" y="1162"/>
              <a:chExt cx="181" cy="636"/>
            </a:xfrm>
          </p:grpSpPr>
          <p:sp>
            <p:nvSpPr>
              <p:cNvPr id="25633" name="Line 17"/>
              <p:cNvSpPr>
                <a:spLocks noChangeShapeType="1"/>
              </p:cNvSpPr>
              <p:nvPr/>
            </p:nvSpPr>
            <p:spPr bwMode="auto">
              <a:xfrm flipV="1">
                <a:off x="1292" y="1389"/>
                <a:ext cx="0" cy="409"/>
              </a:xfrm>
              <a:prstGeom prst="line">
                <a:avLst/>
              </a:prstGeom>
              <a:noFill/>
              <a:ln w="9525">
                <a:solidFill>
                  <a:schemeClr val="tx1"/>
                </a:solidFill>
                <a:round/>
                <a:headEnd/>
                <a:tailEnd/>
              </a:ln>
            </p:spPr>
            <p:txBody>
              <a:bodyPr/>
              <a:lstStyle/>
              <a:p>
                <a:endParaRPr lang="zh-CN" altLang="en-US"/>
              </a:p>
            </p:txBody>
          </p:sp>
          <p:sp>
            <p:nvSpPr>
              <p:cNvPr id="25634" name="AutoShape 18"/>
              <p:cNvSpPr>
                <a:spLocks noChangeArrowheads="1"/>
              </p:cNvSpPr>
              <p:nvPr/>
            </p:nvSpPr>
            <p:spPr bwMode="auto">
              <a:xfrm>
                <a:off x="1202" y="1162"/>
                <a:ext cx="181" cy="227"/>
              </a:xfrm>
              <a:prstGeom prst="triangle">
                <a:avLst>
                  <a:gd name="adj" fmla="val 50000"/>
                </a:avLst>
              </a:prstGeom>
              <a:noFill/>
              <a:ln w="9525">
                <a:solidFill>
                  <a:schemeClr val="tx1"/>
                </a:solidFill>
                <a:miter lim="800000"/>
                <a:headEnd/>
                <a:tailEnd/>
              </a:ln>
            </p:spPr>
            <p:txBody>
              <a:bodyPr wrap="none" anchor="ctr"/>
              <a:lstStyle/>
              <a:p>
                <a:endParaRPr lang="zh-CN" altLang="en-US">
                  <a:latin typeface="Calibri" pitchFamily="34" charset="0"/>
                </a:endParaRPr>
              </a:p>
            </p:txBody>
          </p:sp>
        </p:grpSp>
        <p:sp>
          <p:nvSpPr>
            <p:cNvPr id="25611" name="Line 19"/>
            <p:cNvSpPr>
              <a:spLocks noChangeShapeType="1"/>
            </p:cNvSpPr>
            <p:nvPr/>
          </p:nvSpPr>
          <p:spPr bwMode="auto">
            <a:xfrm>
              <a:off x="1473" y="1979"/>
              <a:ext cx="499" cy="0"/>
            </a:xfrm>
            <a:prstGeom prst="line">
              <a:avLst/>
            </a:prstGeom>
            <a:noFill/>
            <a:ln w="9525">
              <a:solidFill>
                <a:schemeClr val="tx1"/>
              </a:solidFill>
              <a:round/>
              <a:headEnd/>
              <a:tailEnd/>
            </a:ln>
          </p:spPr>
          <p:txBody>
            <a:bodyPr/>
            <a:lstStyle/>
            <a:p>
              <a:endParaRPr lang="zh-CN" altLang="en-US"/>
            </a:p>
          </p:txBody>
        </p:sp>
        <p:grpSp>
          <p:nvGrpSpPr>
            <p:cNvPr id="25612" name="Group 23"/>
            <p:cNvGrpSpPr>
              <a:grpSpLocks/>
            </p:cNvGrpSpPr>
            <p:nvPr/>
          </p:nvGrpSpPr>
          <p:grpSpPr bwMode="auto">
            <a:xfrm>
              <a:off x="1882" y="1344"/>
              <a:ext cx="181" cy="636"/>
              <a:chOff x="1202" y="1162"/>
              <a:chExt cx="181" cy="636"/>
            </a:xfrm>
          </p:grpSpPr>
          <p:sp>
            <p:nvSpPr>
              <p:cNvPr id="25631" name="Line 24"/>
              <p:cNvSpPr>
                <a:spLocks noChangeShapeType="1"/>
              </p:cNvSpPr>
              <p:nvPr/>
            </p:nvSpPr>
            <p:spPr bwMode="auto">
              <a:xfrm flipV="1">
                <a:off x="1292" y="1389"/>
                <a:ext cx="0" cy="409"/>
              </a:xfrm>
              <a:prstGeom prst="line">
                <a:avLst/>
              </a:prstGeom>
              <a:noFill/>
              <a:ln w="9525">
                <a:solidFill>
                  <a:schemeClr val="tx1"/>
                </a:solidFill>
                <a:round/>
                <a:headEnd/>
                <a:tailEnd/>
              </a:ln>
            </p:spPr>
            <p:txBody>
              <a:bodyPr/>
              <a:lstStyle/>
              <a:p>
                <a:endParaRPr lang="zh-CN" altLang="en-US"/>
              </a:p>
            </p:txBody>
          </p:sp>
          <p:sp>
            <p:nvSpPr>
              <p:cNvPr id="25632" name="AutoShape 25"/>
              <p:cNvSpPr>
                <a:spLocks noChangeArrowheads="1"/>
              </p:cNvSpPr>
              <p:nvPr/>
            </p:nvSpPr>
            <p:spPr bwMode="auto">
              <a:xfrm>
                <a:off x="1202" y="1162"/>
                <a:ext cx="181" cy="227"/>
              </a:xfrm>
              <a:prstGeom prst="triangle">
                <a:avLst>
                  <a:gd name="adj" fmla="val 50000"/>
                </a:avLst>
              </a:prstGeom>
              <a:noFill/>
              <a:ln w="9525">
                <a:solidFill>
                  <a:schemeClr val="tx1"/>
                </a:solidFill>
                <a:miter lim="800000"/>
                <a:headEnd/>
                <a:tailEnd/>
              </a:ln>
            </p:spPr>
            <p:txBody>
              <a:bodyPr wrap="none" anchor="ctr"/>
              <a:lstStyle/>
              <a:p>
                <a:endParaRPr lang="zh-CN" altLang="en-US">
                  <a:latin typeface="Calibri" pitchFamily="34" charset="0"/>
                </a:endParaRPr>
              </a:p>
            </p:txBody>
          </p:sp>
        </p:grpSp>
        <p:sp>
          <p:nvSpPr>
            <p:cNvPr id="25613" name="Line 26"/>
            <p:cNvSpPr>
              <a:spLocks noChangeShapeType="1"/>
            </p:cNvSpPr>
            <p:nvPr/>
          </p:nvSpPr>
          <p:spPr bwMode="auto">
            <a:xfrm>
              <a:off x="3469" y="1979"/>
              <a:ext cx="499" cy="0"/>
            </a:xfrm>
            <a:prstGeom prst="line">
              <a:avLst/>
            </a:prstGeom>
            <a:noFill/>
            <a:ln w="9525">
              <a:solidFill>
                <a:schemeClr val="tx1"/>
              </a:solidFill>
              <a:round/>
              <a:headEnd/>
              <a:tailEnd/>
            </a:ln>
          </p:spPr>
          <p:txBody>
            <a:bodyPr/>
            <a:lstStyle/>
            <a:p>
              <a:endParaRPr lang="zh-CN" altLang="en-US"/>
            </a:p>
          </p:txBody>
        </p:sp>
        <p:grpSp>
          <p:nvGrpSpPr>
            <p:cNvPr id="25614" name="Group 27"/>
            <p:cNvGrpSpPr>
              <a:grpSpLocks/>
            </p:cNvGrpSpPr>
            <p:nvPr/>
          </p:nvGrpSpPr>
          <p:grpSpPr bwMode="auto">
            <a:xfrm>
              <a:off x="3379" y="1344"/>
              <a:ext cx="181" cy="636"/>
              <a:chOff x="1202" y="1162"/>
              <a:chExt cx="181" cy="636"/>
            </a:xfrm>
          </p:grpSpPr>
          <p:sp>
            <p:nvSpPr>
              <p:cNvPr id="25629" name="Line 28"/>
              <p:cNvSpPr>
                <a:spLocks noChangeShapeType="1"/>
              </p:cNvSpPr>
              <p:nvPr/>
            </p:nvSpPr>
            <p:spPr bwMode="auto">
              <a:xfrm flipV="1">
                <a:off x="1292" y="1389"/>
                <a:ext cx="0" cy="409"/>
              </a:xfrm>
              <a:prstGeom prst="line">
                <a:avLst/>
              </a:prstGeom>
              <a:noFill/>
              <a:ln w="9525">
                <a:solidFill>
                  <a:schemeClr val="tx1"/>
                </a:solidFill>
                <a:round/>
                <a:headEnd/>
                <a:tailEnd/>
              </a:ln>
            </p:spPr>
            <p:txBody>
              <a:bodyPr/>
              <a:lstStyle/>
              <a:p>
                <a:endParaRPr lang="zh-CN" altLang="en-US"/>
              </a:p>
            </p:txBody>
          </p:sp>
          <p:sp>
            <p:nvSpPr>
              <p:cNvPr id="25630" name="AutoShape 29"/>
              <p:cNvSpPr>
                <a:spLocks noChangeArrowheads="1"/>
              </p:cNvSpPr>
              <p:nvPr/>
            </p:nvSpPr>
            <p:spPr bwMode="auto">
              <a:xfrm>
                <a:off x="1202" y="1162"/>
                <a:ext cx="181" cy="227"/>
              </a:xfrm>
              <a:prstGeom prst="triangle">
                <a:avLst>
                  <a:gd name="adj" fmla="val 50000"/>
                </a:avLst>
              </a:prstGeom>
              <a:noFill/>
              <a:ln w="9525">
                <a:solidFill>
                  <a:schemeClr val="tx1"/>
                </a:solidFill>
                <a:miter lim="800000"/>
                <a:headEnd/>
                <a:tailEnd/>
              </a:ln>
            </p:spPr>
            <p:txBody>
              <a:bodyPr wrap="none" anchor="ctr"/>
              <a:lstStyle/>
              <a:p>
                <a:endParaRPr lang="zh-CN" altLang="en-US">
                  <a:latin typeface="Calibri" pitchFamily="34" charset="0"/>
                </a:endParaRPr>
              </a:p>
            </p:txBody>
          </p:sp>
        </p:grpSp>
        <p:grpSp>
          <p:nvGrpSpPr>
            <p:cNvPr id="25615" name="Group 30"/>
            <p:cNvGrpSpPr>
              <a:grpSpLocks/>
            </p:cNvGrpSpPr>
            <p:nvPr/>
          </p:nvGrpSpPr>
          <p:grpSpPr bwMode="auto">
            <a:xfrm>
              <a:off x="3878" y="1344"/>
              <a:ext cx="181" cy="636"/>
              <a:chOff x="1202" y="1162"/>
              <a:chExt cx="181" cy="636"/>
            </a:xfrm>
          </p:grpSpPr>
          <p:sp>
            <p:nvSpPr>
              <p:cNvPr id="25627" name="Line 31"/>
              <p:cNvSpPr>
                <a:spLocks noChangeShapeType="1"/>
              </p:cNvSpPr>
              <p:nvPr/>
            </p:nvSpPr>
            <p:spPr bwMode="auto">
              <a:xfrm flipV="1">
                <a:off x="1292" y="1389"/>
                <a:ext cx="0" cy="409"/>
              </a:xfrm>
              <a:prstGeom prst="line">
                <a:avLst/>
              </a:prstGeom>
              <a:noFill/>
              <a:ln w="9525">
                <a:solidFill>
                  <a:schemeClr val="tx1"/>
                </a:solidFill>
                <a:round/>
                <a:headEnd/>
                <a:tailEnd/>
              </a:ln>
            </p:spPr>
            <p:txBody>
              <a:bodyPr/>
              <a:lstStyle/>
              <a:p>
                <a:endParaRPr lang="zh-CN" altLang="en-US"/>
              </a:p>
            </p:txBody>
          </p:sp>
          <p:sp>
            <p:nvSpPr>
              <p:cNvPr id="25628" name="AutoShape 32"/>
              <p:cNvSpPr>
                <a:spLocks noChangeArrowheads="1"/>
              </p:cNvSpPr>
              <p:nvPr/>
            </p:nvSpPr>
            <p:spPr bwMode="auto">
              <a:xfrm>
                <a:off x="1202" y="1162"/>
                <a:ext cx="181" cy="227"/>
              </a:xfrm>
              <a:prstGeom prst="triangle">
                <a:avLst>
                  <a:gd name="adj" fmla="val 50000"/>
                </a:avLst>
              </a:prstGeom>
              <a:noFill/>
              <a:ln w="9525">
                <a:solidFill>
                  <a:schemeClr val="tx1"/>
                </a:solidFill>
                <a:miter lim="800000"/>
                <a:headEnd/>
                <a:tailEnd/>
              </a:ln>
            </p:spPr>
            <p:txBody>
              <a:bodyPr wrap="none" anchor="ctr"/>
              <a:lstStyle/>
              <a:p>
                <a:endParaRPr lang="zh-CN" altLang="en-US">
                  <a:latin typeface="Calibri" pitchFamily="34" charset="0"/>
                </a:endParaRPr>
              </a:p>
            </p:txBody>
          </p:sp>
        </p:grpSp>
        <p:sp>
          <p:nvSpPr>
            <p:cNvPr id="25616" name="Line 33"/>
            <p:cNvSpPr>
              <a:spLocks noChangeShapeType="1"/>
            </p:cNvSpPr>
            <p:nvPr/>
          </p:nvSpPr>
          <p:spPr bwMode="auto">
            <a:xfrm>
              <a:off x="2970" y="1979"/>
              <a:ext cx="499" cy="0"/>
            </a:xfrm>
            <a:prstGeom prst="line">
              <a:avLst/>
            </a:prstGeom>
            <a:noFill/>
            <a:ln w="9525">
              <a:solidFill>
                <a:schemeClr val="tx1"/>
              </a:solidFill>
              <a:round/>
              <a:headEnd/>
              <a:tailEnd/>
            </a:ln>
          </p:spPr>
          <p:txBody>
            <a:bodyPr/>
            <a:lstStyle/>
            <a:p>
              <a:endParaRPr lang="zh-CN" altLang="en-US"/>
            </a:p>
          </p:txBody>
        </p:sp>
        <p:grpSp>
          <p:nvGrpSpPr>
            <p:cNvPr id="25617" name="Group 34"/>
            <p:cNvGrpSpPr>
              <a:grpSpLocks/>
            </p:cNvGrpSpPr>
            <p:nvPr/>
          </p:nvGrpSpPr>
          <p:grpSpPr bwMode="auto">
            <a:xfrm>
              <a:off x="2880" y="1344"/>
              <a:ext cx="181" cy="636"/>
              <a:chOff x="1202" y="1162"/>
              <a:chExt cx="181" cy="636"/>
            </a:xfrm>
          </p:grpSpPr>
          <p:sp>
            <p:nvSpPr>
              <p:cNvPr id="25625" name="Line 35"/>
              <p:cNvSpPr>
                <a:spLocks noChangeShapeType="1"/>
              </p:cNvSpPr>
              <p:nvPr/>
            </p:nvSpPr>
            <p:spPr bwMode="auto">
              <a:xfrm flipV="1">
                <a:off x="1292" y="1389"/>
                <a:ext cx="0" cy="409"/>
              </a:xfrm>
              <a:prstGeom prst="line">
                <a:avLst/>
              </a:prstGeom>
              <a:noFill/>
              <a:ln w="9525">
                <a:solidFill>
                  <a:schemeClr val="tx1"/>
                </a:solidFill>
                <a:round/>
                <a:headEnd/>
                <a:tailEnd/>
              </a:ln>
            </p:spPr>
            <p:txBody>
              <a:bodyPr/>
              <a:lstStyle/>
              <a:p>
                <a:endParaRPr lang="zh-CN" altLang="en-US"/>
              </a:p>
            </p:txBody>
          </p:sp>
          <p:sp>
            <p:nvSpPr>
              <p:cNvPr id="25626" name="AutoShape 36"/>
              <p:cNvSpPr>
                <a:spLocks noChangeArrowheads="1"/>
              </p:cNvSpPr>
              <p:nvPr/>
            </p:nvSpPr>
            <p:spPr bwMode="auto">
              <a:xfrm>
                <a:off x="1202" y="1162"/>
                <a:ext cx="181" cy="227"/>
              </a:xfrm>
              <a:prstGeom prst="triangle">
                <a:avLst>
                  <a:gd name="adj" fmla="val 50000"/>
                </a:avLst>
              </a:prstGeom>
              <a:noFill/>
              <a:ln w="9525">
                <a:solidFill>
                  <a:schemeClr val="tx1"/>
                </a:solidFill>
                <a:miter lim="800000"/>
                <a:headEnd/>
                <a:tailEnd/>
              </a:ln>
            </p:spPr>
            <p:txBody>
              <a:bodyPr wrap="none" anchor="ctr"/>
              <a:lstStyle/>
              <a:p>
                <a:endParaRPr lang="zh-CN" altLang="en-US">
                  <a:latin typeface="Calibri" pitchFamily="34" charset="0"/>
                </a:endParaRPr>
              </a:p>
            </p:txBody>
          </p:sp>
        </p:grpSp>
        <p:sp>
          <p:nvSpPr>
            <p:cNvPr id="25618" name="Line 40"/>
            <p:cNvSpPr>
              <a:spLocks noChangeShapeType="1"/>
            </p:cNvSpPr>
            <p:nvPr/>
          </p:nvSpPr>
          <p:spPr bwMode="auto">
            <a:xfrm>
              <a:off x="2471" y="1979"/>
              <a:ext cx="499" cy="0"/>
            </a:xfrm>
            <a:prstGeom prst="line">
              <a:avLst/>
            </a:prstGeom>
            <a:noFill/>
            <a:ln w="9525">
              <a:solidFill>
                <a:schemeClr val="tx1"/>
              </a:solidFill>
              <a:round/>
              <a:headEnd/>
              <a:tailEnd/>
            </a:ln>
          </p:spPr>
          <p:txBody>
            <a:bodyPr/>
            <a:lstStyle/>
            <a:p>
              <a:endParaRPr lang="zh-CN" altLang="en-US"/>
            </a:p>
          </p:txBody>
        </p:sp>
        <p:grpSp>
          <p:nvGrpSpPr>
            <p:cNvPr id="25619" name="Group 41"/>
            <p:cNvGrpSpPr>
              <a:grpSpLocks/>
            </p:cNvGrpSpPr>
            <p:nvPr/>
          </p:nvGrpSpPr>
          <p:grpSpPr bwMode="auto">
            <a:xfrm>
              <a:off x="2381" y="1344"/>
              <a:ext cx="181" cy="636"/>
              <a:chOff x="1202" y="1162"/>
              <a:chExt cx="181" cy="636"/>
            </a:xfrm>
          </p:grpSpPr>
          <p:sp>
            <p:nvSpPr>
              <p:cNvPr id="25623" name="Line 42"/>
              <p:cNvSpPr>
                <a:spLocks noChangeShapeType="1"/>
              </p:cNvSpPr>
              <p:nvPr/>
            </p:nvSpPr>
            <p:spPr bwMode="auto">
              <a:xfrm flipV="1">
                <a:off x="1292" y="1389"/>
                <a:ext cx="0" cy="409"/>
              </a:xfrm>
              <a:prstGeom prst="line">
                <a:avLst/>
              </a:prstGeom>
              <a:noFill/>
              <a:ln w="9525">
                <a:solidFill>
                  <a:schemeClr val="tx1"/>
                </a:solidFill>
                <a:round/>
                <a:headEnd/>
                <a:tailEnd/>
              </a:ln>
            </p:spPr>
            <p:txBody>
              <a:bodyPr/>
              <a:lstStyle/>
              <a:p>
                <a:endParaRPr lang="zh-CN" altLang="en-US"/>
              </a:p>
            </p:txBody>
          </p:sp>
          <p:sp>
            <p:nvSpPr>
              <p:cNvPr id="25624" name="AutoShape 43"/>
              <p:cNvSpPr>
                <a:spLocks noChangeArrowheads="1"/>
              </p:cNvSpPr>
              <p:nvPr/>
            </p:nvSpPr>
            <p:spPr bwMode="auto">
              <a:xfrm>
                <a:off x="1202" y="1162"/>
                <a:ext cx="181" cy="227"/>
              </a:xfrm>
              <a:prstGeom prst="triangle">
                <a:avLst>
                  <a:gd name="adj" fmla="val 50000"/>
                </a:avLst>
              </a:prstGeom>
              <a:noFill/>
              <a:ln w="9525">
                <a:solidFill>
                  <a:schemeClr val="tx1"/>
                </a:solidFill>
                <a:miter lim="800000"/>
                <a:headEnd/>
                <a:tailEnd/>
              </a:ln>
            </p:spPr>
            <p:txBody>
              <a:bodyPr wrap="none" anchor="ctr"/>
              <a:lstStyle/>
              <a:p>
                <a:endParaRPr lang="zh-CN" altLang="en-US">
                  <a:latin typeface="Calibri" pitchFamily="34" charset="0"/>
                </a:endParaRPr>
              </a:p>
            </p:txBody>
          </p:sp>
        </p:grpSp>
        <p:sp>
          <p:nvSpPr>
            <p:cNvPr id="25620" name="Line 47"/>
            <p:cNvSpPr>
              <a:spLocks noChangeShapeType="1"/>
            </p:cNvSpPr>
            <p:nvPr/>
          </p:nvSpPr>
          <p:spPr bwMode="auto">
            <a:xfrm>
              <a:off x="1972" y="1979"/>
              <a:ext cx="499" cy="0"/>
            </a:xfrm>
            <a:prstGeom prst="line">
              <a:avLst/>
            </a:prstGeom>
            <a:noFill/>
            <a:ln w="9525">
              <a:solidFill>
                <a:schemeClr val="tx1"/>
              </a:solidFill>
              <a:round/>
              <a:headEnd/>
              <a:tailEnd/>
            </a:ln>
          </p:spPr>
          <p:txBody>
            <a:bodyPr/>
            <a:lstStyle/>
            <a:p>
              <a:endParaRPr lang="zh-CN" altLang="en-US"/>
            </a:p>
          </p:txBody>
        </p:sp>
        <p:sp>
          <p:nvSpPr>
            <p:cNvPr id="25621" name="AutoShape 54"/>
            <p:cNvSpPr>
              <a:spLocks/>
            </p:cNvSpPr>
            <p:nvPr/>
          </p:nvSpPr>
          <p:spPr bwMode="auto">
            <a:xfrm rot="5400000" flipH="1" flipV="1">
              <a:off x="635" y="1820"/>
              <a:ext cx="181" cy="499"/>
            </a:xfrm>
            <a:prstGeom prst="leftBrace">
              <a:avLst>
                <a:gd name="adj1" fmla="val 22974"/>
                <a:gd name="adj2" fmla="val 45343"/>
              </a:avLst>
            </a:prstGeom>
            <a:noFill/>
            <a:ln w="9525">
              <a:solidFill>
                <a:schemeClr val="tx1"/>
              </a:solidFill>
              <a:round/>
              <a:headEnd/>
              <a:tailEnd/>
            </a:ln>
          </p:spPr>
          <p:txBody>
            <a:bodyPr wrap="none" anchor="ctr"/>
            <a:lstStyle/>
            <a:p>
              <a:endParaRPr lang="zh-CN" altLang="en-US">
                <a:latin typeface="Calibri" pitchFamily="34" charset="0"/>
              </a:endParaRPr>
            </a:p>
          </p:txBody>
        </p:sp>
        <p:sp>
          <p:nvSpPr>
            <p:cNvPr id="25622" name="Text Box 55"/>
            <p:cNvSpPr txBox="1">
              <a:spLocks noChangeArrowheads="1"/>
            </p:cNvSpPr>
            <p:nvPr/>
          </p:nvSpPr>
          <p:spPr bwMode="auto">
            <a:xfrm>
              <a:off x="475" y="2198"/>
              <a:ext cx="584" cy="291"/>
            </a:xfrm>
            <a:prstGeom prst="rect">
              <a:avLst/>
            </a:prstGeom>
            <a:noFill/>
            <a:ln w="9525">
              <a:noFill/>
              <a:miter lim="800000"/>
              <a:headEnd/>
              <a:tailEnd/>
            </a:ln>
          </p:spPr>
          <p:txBody>
            <a:bodyPr>
              <a:spAutoFit/>
            </a:bodyPr>
            <a:lstStyle/>
            <a:p>
              <a:pPr>
                <a:spcBef>
                  <a:spcPct val="50000"/>
                </a:spcBef>
              </a:pPr>
              <a:r>
                <a:rPr lang="zh-CN" altLang="en-US" sz="2400" b="1">
                  <a:latin typeface="Calibri" pitchFamily="34" charset="0"/>
                </a:rPr>
                <a:t>５米</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1" descr="1010.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云形 2"/>
          <p:cNvSpPr/>
          <p:nvPr/>
        </p:nvSpPr>
        <p:spPr>
          <a:xfrm>
            <a:off x="2071688" y="1500188"/>
            <a:ext cx="5143500" cy="2357437"/>
          </a:xfrm>
          <a:prstGeom prst="cloud">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TextBox 3"/>
          <p:cNvSpPr txBox="1"/>
          <p:nvPr/>
        </p:nvSpPr>
        <p:spPr>
          <a:xfrm>
            <a:off x="2571750" y="2071688"/>
            <a:ext cx="4214813" cy="1016000"/>
          </a:xfrm>
          <a:prstGeom prst="rect">
            <a:avLst/>
          </a:prstGeom>
          <a:noFill/>
        </p:spPr>
        <p:txBody>
          <a:bodyPr>
            <a:spAutoFit/>
          </a:bodyPr>
          <a:lstStyle/>
          <a:p>
            <a:pPr fontAlgn="auto">
              <a:spcBef>
                <a:spcPts val="0"/>
              </a:spcBef>
              <a:spcAft>
                <a:spcPts val="0"/>
              </a:spcAft>
              <a:defRPr/>
            </a:pPr>
            <a:r>
              <a:rPr lang="zh-CN" altLang="en-US" sz="6000" b="1" dirty="0">
                <a:latin typeface="+mj-ea"/>
                <a:ea typeface="+mj-ea"/>
              </a:rPr>
              <a:t>拓展、应用</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6387" name="Text Box 3"/>
          <p:cNvSpPr txBox="1">
            <a:spLocks noChangeArrowheads="1"/>
          </p:cNvSpPr>
          <p:nvPr/>
        </p:nvSpPr>
        <p:spPr bwMode="auto">
          <a:xfrm>
            <a:off x="358775" y="5229225"/>
            <a:ext cx="8461375" cy="1068388"/>
          </a:xfrm>
          <a:prstGeom prst="rect">
            <a:avLst/>
          </a:prstGeom>
          <a:noFill/>
          <a:ln w="9525">
            <a:noFill/>
            <a:miter lim="800000"/>
            <a:headEnd/>
            <a:tailEnd/>
          </a:ln>
        </p:spPr>
        <p:txBody>
          <a:bodyPr lIns="90000" tIns="46800" rIns="90000" bIns="46800">
            <a:spAutoFit/>
          </a:bodyPr>
          <a:lstStyle/>
          <a:p>
            <a:r>
              <a:rPr lang="zh-CN" altLang="en-US" sz="3200">
                <a:latin typeface="Calibri" pitchFamily="34" charset="0"/>
              </a:rPr>
              <a:t>同学们在全长20米的小路一边植树，每隔5米栽一棵（两端要栽）。一共需要多少棵树苗？</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20000"/>
                                  </p:iterate>
                                  <p:childTnLst>
                                    <p:set>
                                      <p:cBhvr>
                                        <p:cTn id="6" dur="1" fill="hold">
                                          <p:stCondLst>
                                            <p:cond delay="0"/>
                                          </p:stCondLst>
                                        </p:cTn>
                                        <p:tgtEl>
                                          <p:spTgt spid="16387"/>
                                        </p:tgtEl>
                                        <p:attrNameLst>
                                          <p:attrName>style.visibility</p:attrName>
                                        </p:attrNameLst>
                                      </p:cBhvr>
                                      <p:to>
                                        <p:strVal val="visible"/>
                                      </p:to>
                                    </p:set>
                                    <p:anim calcmode="discrete" valueType="clr">
                                      <p:cBhvr override="childStyle">
                                        <p:cTn id="7" dur="500"/>
                                        <p:tgtEl>
                                          <p:spTgt spid="16387"/>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6387"/>
                                        </p:tgtEl>
                                        <p:attrNameLst>
                                          <p:attrName>fillcolor</p:attrName>
                                        </p:attrNameLst>
                                      </p:cBhvr>
                                      <p:tavLst>
                                        <p:tav tm="0">
                                          <p:val>
                                            <p:clrVal>
                                              <a:schemeClr val="accent2"/>
                                            </p:clrVal>
                                          </p:val>
                                        </p:tav>
                                        <p:tav tm="50000">
                                          <p:val>
                                            <p:clrVal>
                                              <a:schemeClr val="hlink"/>
                                            </p:clrVal>
                                          </p:val>
                                        </p:tav>
                                      </p:tavLst>
                                    </p:anim>
                                    <p:set>
                                      <p:cBhvr>
                                        <p:cTn id="9" dur="500"/>
                                        <p:tgtEl>
                                          <p:spTgt spid="1638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1" nodeType="clickEffect">
                                  <p:stCondLst>
                                    <p:cond delay="0"/>
                                  </p:stCondLst>
                                  <p:iterate type="lt">
                                    <p:tmPct val="50000"/>
                                  </p:iterate>
                                  <p:childTnLst>
                                    <p:set>
                                      <p:cBhvr>
                                        <p:cTn id="13" dur="1" fill="hold">
                                          <p:stCondLst>
                                            <p:cond delay="0"/>
                                          </p:stCondLst>
                                        </p:cTn>
                                        <p:tgtEl>
                                          <p:spTgt spid="16387"/>
                                        </p:tgtEl>
                                        <p:attrNameLst>
                                          <p:attrName>style.visibility</p:attrName>
                                        </p:attrNameLst>
                                      </p:cBhvr>
                                      <p:to>
                                        <p:strVal val="visible"/>
                                      </p:to>
                                    </p:set>
                                    <p:anim calcmode="discrete" valueType="clr">
                                      <p:cBhvr override="childStyle">
                                        <p:cTn id="14" dur="80"/>
                                        <p:tgtEl>
                                          <p:spTgt spid="16387"/>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6387"/>
                                        </p:tgtEl>
                                        <p:attrNameLst>
                                          <p:attrName>fillcolor</p:attrName>
                                        </p:attrNameLst>
                                      </p:cBhvr>
                                      <p:tavLst>
                                        <p:tav tm="0">
                                          <p:val>
                                            <p:clrVal>
                                              <a:schemeClr val="accent2"/>
                                            </p:clrVal>
                                          </p:val>
                                        </p:tav>
                                        <p:tav tm="50000">
                                          <p:val>
                                            <p:clrVal>
                                              <a:schemeClr val="hlink"/>
                                            </p:clrVal>
                                          </p:val>
                                        </p:tav>
                                      </p:tavLst>
                                    </p:anim>
                                    <p:set>
                                      <p:cBhvr>
                                        <p:cTn id="16" dur="80"/>
                                        <p:tgtEl>
                                          <p:spTgt spid="1638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utoUpdateAnimBg="0"/>
      <p:bldP spid="1638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 descr="14.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8674" name="Picture 2" descr="http://pic18.nipic.com/20111213/2457331_102058098300_2.jpg"/>
          <p:cNvPicPr>
            <a:picLocks noChangeAspect="1" noChangeArrowheads="1"/>
          </p:cNvPicPr>
          <p:nvPr/>
        </p:nvPicPr>
        <p:blipFill>
          <a:blip r:embed="rId3" cstate="print"/>
          <a:srcRect/>
          <a:stretch>
            <a:fillRect/>
          </a:stretch>
        </p:blipFill>
        <p:spPr bwMode="auto">
          <a:xfrm>
            <a:off x="0" y="0"/>
            <a:ext cx="4857750" cy="3500438"/>
          </a:xfrm>
          <a:prstGeom prst="rect">
            <a:avLst/>
          </a:prstGeom>
          <a:noFill/>
          <a:ln w="9525">
            <a:noFill/>
            <a:miter lim="800000"/>
            <a:headEnd/>
            <a:tailEnd/>
          </a:ln>
        </p:spPr>
      </p:pic>
      <p:pic>
        <p:nvPicPr>
          <p:cNvPr id="28675" name="Picture 4" descr="http://www.dgyouth.gd.cn/upload/2011_12/11120600429963.jpg"/>
          <p:cNvPicPr>
            <a:picLocks noChangeAspect="1" noChangeArrowheads="1"/>
          </p:cNvPicPr>
          <p:nvPr/>
        </p:nvPicPr>
        <p:blipFill>
          <a:blip r:embed="rId4" cstate="print"/>
          <a:srcRect/>
          <a:stretch>
            <a:fillRect/>
          </a:stretch>
        </p:blipFill>
        <p:spPr bwMode="auto">
          <a:xfrm>
            <a:off x="4857750" y="0"/>
            <a:ext cx="4286250" cy="3500438"/>
          </a:xfrm>
          <a:prstGeom prst="rect">
            <a:avLst/>
          </a:prstGeom>
          <a:noFill/>
          <a:ln w="9525">
            <a:noFill/>
            <a:miter lim="800000"/>
            <a:headEnd/>
            <a:tailEnd/>
          </a:ln>
        </p:spPr>
      </p:pic>
      <p:pic>
        <p:nvPicPr>
          <p:cNvPr id="28676" name="Picture 6" descr="http://pic1a.nipic.com/2008-10-22/20081022232235613_2.jpg"/>
          <p:cNvPicPr>
            <a:picLocks noChangeAspect="1" noChangeArrowheads="1"/>
          </p:cNvPicPr>
          <p:nvPr/>
        </p:nvPicPr>
        <p:blipFill>
          <a:blip r:embed="rId5" cstate="print"/>
          <a:srcRect/>
          <a:stretch>
            <a:fillRect/>
          </a:stretch>
        </p:blipFill>
        <p:spPr bwMode="auto">
          <a:xfrm>
            <a:off x="0" y="3500438"/>
            <a:ext cx="4786313" cy="3357562"/>
          </a:xfrm>
          <a:prstGeom prst="rect">
            <a:avLst/>
          </a:prstGeom>
          <a:noFill/>
          <a:ln w="9525">
            <a:noFill/>
            <a:miter lim="800000"/>
            <a:headEnd/>
            <a:tailEnd/>
          </a:ln>
        </p:spPr>
      </p:pic>
      <p:pic>
        <p:nvPicPr>
          <p:cNvPr id="28677" name="Picture 8" descr="http://zhuanti.wjxingyun.net/class1/UploadFiles_6516/201012/2010120321231942.jpg"/>
          <p:cNvPicPr>
            <a:picLocks noChangeAspect="1" noChangeArrowheads="1"/>
          </p:cNvPicPr>
          <p:nvPr/>
        </p:nvPicPr>
        <p:blipFill>
          <a:blip r:embed="rId6" cstate="print"/>
          <a:srcRect/>
          <a:stretch>
            <a:fillRect/>
          </a:stretch>
        </p:blipFill>
        <p:spPr bwMode="auto">
          <a:xfrm>
            <a:off x="4667250" y="3500438"/>
            <a:ext cx="4476750" cy="33575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fade">
                                      <p:cBhvr>
                                        <p:cTn id="7" dur="20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fade">
                                      <p:cBhvr>
                                        <p:cTn id="12" dur="2000"/>
                                        <p:tgtEl>
                                          <p:spTgt spid="2867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676"/>
                                        </p:tgtEl>
                                        <p:attrNameLst>
                                          <p:attrName>style.visibility</p:attrName>
                                        </p:attrNameLst>
                                      </p:cBhvr>
                                      <p:to>
                                        <p:strVal val="visible"/>
                                      </p:to>
                                    </p:set>
                                    <p:animEffect transition="in" filter="fade">
                                      <p:cBhvr>
                                        <p:cTn id="17" dur="2000"/>
                                        <p:tgtEl>
                                          <p:spTgt spid="2867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677"/>
                                        </p:tgtEl>
                                        <p:attrNameLst>
                                          <p:attrName>style.visibility</p:attrName>
                                        </p:attrNameLst>
                                      </p:cBhvr>
                                      <p:to>
                                        <p:strVal val="visible"/>
                                      </p:to>
                                    </p:set>
                                    <p:animEffect transition="in" filter="fade">
                                      <p:cBhvr>
                                        <p:cTn id="22" dur="20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1" descr="hujkuh.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9698" name="TextBox 2"/>
          <p:cNvSpPr txBox="1">
            <a:spLocks noChangeArrowheads="1"/>
          </p:cNvSpPr>
          <p:nvPr/>
        </p:nvSpPr>
        <p:spPr bwMode="auto">
          <a:xfrm>
            <a:off x="500063" y="500063"/>
            <a:ext cx="2428875" cy="769937"/>
          </a:xfrm>
          <a:prstGeom prst="rect">
            <a:avLst/>
          </a:prstGeom>
          <a:noFill/>
          <a:ln w="9525">
            <a:noFill/>
            <a:miter lim="800000"/>
            <a:headEnd/>
            <a:tailEnd/>
          </a:ln>
        </p:spPr>
        <p:txBody>
          <a:bodyPr>
            <a:spAutoFit/>
          </a:bodyPr>
          <a:lstStyle/>
          <a:p>
            <a:r>
              <a:rPr lang="zh-CN" altLang="en-US" sz="4400" b="1">
                <a:latin typeface="Calibri" pitchFamily="34" charset="0"/>
              </a:rPr>
              <a:t>练习巩固：</a:t>
            </a:r>
          </a:p>
        </p:txBody>
      </p:sp>
      <p:sp>
        <p:nvSpPr>
          <p:cNvPr id="4" name="Text Box 4"/>
          <p:cNvSpPr txBox="1">
            <a:spLocks noChangeArrowheads="1"/>
          </p:cNvSpPr>
          <p:nvPr/>
        </p:nvSpPr>
        <p:spPr bwMode="auto">
          <a:xfrm>
            <a:off x="1115616" y="1412776"/>
            <a:ext cx="7358062" cy="1077912"/>
          </a:xfrm>
          <a:prstGeom prst="rect">
            <a:avLst/>
          </a:prstGeom>
          <a:noFill/>
          <a:ln w="9525">
            <a:noFill/>
            <a:miter lim="800000"/>
            <a:headEnd/>
            <a:tailEnd/>
          </a:ln>
        </p:spPr>
        <p:txBody>
          <a:bodyPr>
            <a:spAutoFit/>
          </a:bodyPr>
          <a:lstStyle/>
          <a:p>
            <a:pPr>
              <a:spcBef>
                <a:spcPct val="50000"/>
              </a:spcBef>
            </a:pPr>
            <a:r>
              <a:rPr lang="en-US" altLang="zh-CN" sz="3200" b="1" dirty="0">
                <a:latin typeface="Calibri" pitchFamily="34" charset="0"/>
              </a:rPr>
              <a:t>1.</a:t>
            </a:r>
            <a:r>
              <a:rPr lang="zh-CN" altLang="en-US" sz="3200" b="1" dirty="0">
                <a:latin typeface="Calibri" pitchFamily="34" charset="0"/>
              </a:rPr>
              <a:t>在一条长</a:t>
            </a:r>
            <a:r>
              <a:rPr lang="en-US" altLang="zh-CN" sz="3200" b="1" dirty="0">
                <a:latin typeface="Calibri" pitchFamily="34" charset="0"/>
              </a:rPr>
              <a:t>30</a:t>
            </a:r>
            <a:r>
              <a:rPr lang="zh-CN" altLang="en-US" sz="3200" b="1" dirty="0">
                <a:latin typeface="Calibri" pitchFamily="34" charset="0"/>
              </a:rPr>
              <a:t>米的走廊两边，每隔</a:t>
            </a:r>
            <a:r>
              <a:rPr lang="en-US" altLang="zh-CN" sz="3200" b="1" dirty="0">
                <a:latin typeface="Calibri" pitchFamily="34" charset="0"/>
              </a:rPr>
              <a:t>5</a:t>
            </a:r>
            <a:r>
              <a:rPr lang="zh-CN" altLang="en-US" sz="3200" b="1" dirty="0">
                <a:latin typeface="Calibri" pitchFamily="34" charset="0"/>
              </a:rPr>
              <a:t>米放一盆花，这样一共需要放多少盆花？</a:t>
            </a:r>
          </a:p>
        </p:txBody>
      </p:sp>
      <p:sp>
        <p:nvSpPr>
          <p:cNvPr id="5" name="Text Box 4"/>
          <p:cNvSpPr txBox="1">
            <a:spLocks noChangeArrowheads="1"/>
          </p:cNvSpPr>
          <p:nvPr/>
        </p:nvSpPr>
        <p:spPr bwMode="auto">
          <a:xfrm>
            <a:off x="1619672" y="2708920"/>
            <a:ext cx="6421437" cy="2062163"/>
          </a:xfrm>
          <a:prstGeom prst="rect">
            <a:avLst/>
          </a:prstGeom>
          <a:noFill/>
          <a:ln w="9525">
            <a:noFill/>
            <a:miter lim="800000"/>
            <a:headEnd/>
            <a:tailEnd/>
          </a:ln>
        </p:spPr>
        <p:txBody>
          <a:bodyPr>
            <a:spAutoFit/>
          </a:bodyPr>
          <a:lstStyle/>
          <a:p>
            <a:pPr>
              <a:spcBef>
                <a:spcPct val="50000"/>
              </a:spcBef>
            </a:pPr>
            <a:r>
              <a:rPr lang="en-US" altLang="zh-CN" sz="3200" b="1" dirty="0">
                <a:latin typeface="Calibri" pitchFamily="34" charset="0"/>
              </a:rPr>
              <a:t>2.</a:t>
            </a:r>
            <a:r>
              <a:rPr lang="zh-CN" altLang="en-US" sz="3200" b="1" dirty="0">
                <a:latin typeface="Calibri" pitchFamily="34" charset="0"/>
              </a:rPr>
              <a:t>一块菜地的一边长是</a:t>
            </a:r>
            <a:r>
              <a:rPr lang="en-US" altLang="zh-CN" sz="3200" b="1" dirty="0">
                <a:latin typeface="Calibri" pitchFamily="34" charset="0"/>
              </a:rPr>
              <a:t>800</a:t>
            </a:r>
            <a:r>
              <a:rPr lang="zh-CN" altLang="en-US" sz="3200" b="1" dirty="0">
                <a:latin typeface="Calibri" pitchFamily="34" charset="0"/>
              </a:rPr>
              <a:t>米，要沿边做一道栅栏，需从头到尾等距离地栽</a:t>
            </a:r>
            <a:r>
              <a:rPr lang="en-US" altLang="zh-CN" sz="3200" b="1" dirty="0">
                <a:latin typeface="Calibri" pitchFamily="34" charset="0"/>
              </a:rPr>
              <a:t>41</a:t>
            </a:r>
            <a:r>
              <a:rPr lang="zh-CN" altLang="en-US" sz="3200" b="1" dirty="0">
                <a:latin typeface="Calibri" pitchFamily="34" charset="0"/>
              </a:rPr>
              <a:t>个木杆，每两个木杆之间相距多少米？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1" descr="hujkuh.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 Box 4"/>
          <p:cNvSpPr txBox="1">
            <a:spLocks noChangeArrowheads="1"/>
          </p:cNvSpPr>
          <p:nvPr/>
        </p:nvSpPr>
        <p:spPr bwMode="auto">
          <a:xfrm>
            <a:off x="1475656" y="1052736"/>
            <a:ext cx="7143750" cy="3510961"/>
          </a:xfrm>
          <a:prstGeom prst="rect">
            <a:avLst/>
          </a:prstGeom>
          <a:noFill/>
          <a:ln w="9525">
            <a:noFill/>
            <a:miter lim="800000"/>
            <a:headEnd/>
            <a:tailEnd/>
          </a:ln>
        </p:spPr>
        <p:txBody>
          <a:bodyPr>
            <a:spAutoFit/>
          </a:bodyPr>
          <a:lstStyle/>
          <a:p>
            <a:pPr>
              <a:lnSpc>
                <a:spcPts val="4500"/>
              </a:lnSpc>
              <a:spcBef>
                <a:spcPct val="50000"/>
              </a:spcBef>
            </a:pPr>
            <a:r>
              <a:rPr lang="en-US" altLang="zh-CN" sz="3200" b="1" dirty="0">
                <a:latin typeface="Calibri" pitchFamily="34" charset="0"/>
              </a:rPr>
              <a:t>3.</a:t>
            </a:r>
            <a:r>
              <a:rPr lang="zh-CN" altLang="en-US" sz="3200" b="1" dirty="0">
                <a:latin typeface="Calibri" pitchFamily="34" charset="0"/>
              </a:rPr>
              <a:t>有一圆形花坛，绕着它栽一圈花，每隔</a:t>
            </a:r>
            <a:r>
              <a:rPr lang="en-US" altLang="zh-CN" sz="3200" b="1" dirty="0">
                <a:latin typeface="Calibri" pitchFamily="34" charset="0"/>
              </a:rPr>
              <a:t>6</a:t>
            </a:r>
            <a:r>
              <a:rPr lang="zh-CN" altLang="en-US" sz="3200" b="1" dirty="0">
                <a:latin typeface="Calibri" pitchFamily="34" charset="0"/>
              </a:rPr>
              <a:t>米栽一株牡丹花，再在相邻的两株牡丹花之间等距离地栽两株玫瑰花，花坛一圈长</a:t>
            </a:r>
            <a:r>
              <a:rPr lang="en-US" altLang="zh-CN" sz="3200" b="1" dirty="0">
                <a:latin typeface="Calibri" pitchFamily="34" charset="0"/>
              </a:rPr>
              <a:t>120</a:t>
            </a:r>
            <a:r>
              <a:rPr lang="zh-CN" altLang="en-US" sz="3200" b="1" dirty="0">
                <a:latin typeface="Calibri" pitchFamily="34" charset="0"/>
              </a:rPr>
              <a:t>米，可栽多少株牡丹花？可栽多少株玫瑰花？两株玫瑰花最短相距多少米？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1" descr="10000.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云形 3"/>
          <p:cNvSpPr/>
          <p:nvPr/>
        </p:nvSpPr>
        <p:spPr>
          <a:xfrm>
            <a:off x="1785938" y="1857375"/>
            <a:ext cx="4929187" cy="3000375"/>
          </a:xfrm>
          <a:prstGeom prst="cloud">
            <a:avLst/>
          </a:prstGeom>
          <a:solidFill>
            <a:srgbClr val="92D050"/>
          </a:solidFill>
          <a:ln w="38100">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747" name="TextBox 4"/>
          <p:cNvSpPr txBox="1">
            <a:spLocks noChangeArrowheads="1"/>
          </p:cNvSpPr>
          <p:nvPr/>
        </p:nvSpPr>
        <p:spPr bwMode="auto">
          <a:xfrm>
            <a:off x="2771775" y="2133600"/>
            <a:ext cx="3500438" cy="2559050"/>
          </a:xfrm>
          <a:prstGeom prst="rect">
            <a:avLst/>
          </a:prstGeom>
          <a:noFill/>
          <a:ln w="9525">
            <a:noFill/>
            <a:miter lim="800000"/>
            <a:headEnd/>
            <a:tailEnd/>
          </a:ln>
        </p:spPr>
        <p:txBody>
          <a:bodyPr>
            <a:spAutoFit/>
          </a:bodyPr>
          <a:lstStyle/>
          <a:p>
            <a:r>
              <a:rPr lang="zh-CN" altLang="en-US" sz="5400" b="1">
                <a:latin typeface="Calibri" pitchFamily="34" charset="0"/>
              </a:rPr>
              <a:t>回顾整理，反思提升</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1" descr="jkk.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a:spLocks noChangeArrowheads="1"/>
          </p:cNvSpPr>
          <p:nvPr/>
        </p:nvSpPr>
        <p:spPr bwMode="auto">
          <a:xfrm>
            <a:off x="1785938" y="1143000"/>
            <a:ext cx="5786437" cy="4246563"/>
          </a:xfrm>
          <a:prstGeom prst="rect">
            <a:avLst/>
          </a:prstGeom>
          <a:noFill/>
          <a:ln w="9525">
            <a:noFill/>
            <a:miter lim="800000"/>
            <a:headEnd/>
            <a:tailEnd/>
          </a:ln>
        </p:spPr>
        <p:txBody>
          <a:bodyPr>
            <a:spAutoFit/>
          </a:bodyPr>
          <a:lstStyle/>
          <a:p>
            <a:r>
              <a:rPr lang="zh-CN" altLang="en-US" sz="5400" b="1">
                <a:latin typeface="Calibri" pitchFamily="34" charset="0"/>
              </a:rPr>
              <a:t>回顾这节课所学知识，再提出植树问题，为下节课的继续探究做好了进一步的铺垫</a:t>
            </a:r>
            <a:r>
              <a:rPr lang="zh-CN" altLang="en-US">
                <a:latin typeface="Calibri"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1" descr="iii.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云形 3"/>
          <p:cNvSpPr/>
          <p:nvPr/>
        </p:nvSpPr>
        <p:spPr>
          <a:xfrm>
            <a:off x="0" y="0"/>
            <a:ext cx="3143250" cy="1571625"/>
          </a:xfrm>
          <a:prstGeom prst="cloud">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TextBox 4"/>
          <p:cNvSpPr txBox="1"/>
          <p:nvPr/>
        </p:nvSpPr>
        <p:spPr>
          <a:xfrm>
            <a:off x="539552" y="188640"/>
            <a:ext cx="2286000" cy="1200150"/>
          </a:xfrm>
          <a:prstGeom prst="rect">
            <a:avLst/>
          </a:prstGeom>
          <a:noFill/>
        </p:spPr>
        <p:txBody>
          <a:bodyPr>
            <a:spAutoFit/>
          </a:bodyPr>
          <a:lstStyle/>
          <a:p>
            <a:pPr fontAlgn="auto">
              <a:spcBef>
                <a:spcPts val="0"/>
              </a:spcBef>
              <a:spcAft>
                <a:spcPts val="0"/>
              </a:spcAft>
              <a:defRPr/>
            </a:pPr>
            <a:r>
              <a:rPr lang="zh-CN" altLang="en-US" sz="3600" b="1" dirty="0">
                <a:latin typeface="+mj-ea"/>
                <a:ea typeface="+mj-ea"/>
              </a:rPr>
              <a:t>三、说教</a:t>
            </a:r>
            <a:endParaRPr lang="en-US" altLang="zh-CN" sz="3600" b="1" dirty="0">
              <a:latin typeface="+mj-ea"/>
              <a:ea typeface="+mj-ea"/>
            </a:endParaRPr>
          </a:p>
          <a:p>
            <a:pPr fontAlgn="auto">
              <a:spcBef>
                <a:spcPts val="0"/>
              </a:spcBef>
              <a:spcAft>
                <a:spcPts val="0"/>
              </a:spcAft>
              <a:defRPr/>
            </a:pPr>
            <a:r>
              <a:rPr lang="zh-CN" altLang="en-US" sz="3600" b="1" dirty="0">
                <a:latin typeface="+mj-ea"/>
                <a:ea typeface="+mj-ea"/>
              </a:rPr>
              <a:t>法学法</a:t>
            </a:r>
            <a:endParaRPr lang="en-US" altLang="zh-CN" sz="3600" b="1" dirty="0">
              <a:latin typeface="+mj-ea"/>
              <a:ea typeface="+mj-ea"/>
            </a:endParaRPr>
          </a:p>
        </p:txBody>
      </p:sp>
      <p:sp>
        <p:nvSpPr>
          <p:cNvPr id="6" name="TextBox 5"/>
          <p:cNvSpPr txBox="1">
            <a:spLocks noChangeArrowheads="1"/>
          </p:cNvSpPr>
          <p:nvPr/>
        </p:nvSpPr>
        <p:spPr bwMode="auto">
          <a:xfrm>
            <a:off x="1331640" y="1484784"/>
            <a:ext cx="6858000" cy="4708981"/>
          </a:xfrm>
          <a:prstGeom prst="rect">
            <a:avLst/>
          </a:prstGeom>
          <a:noFill/>
          <a:ln w="9525">
            <a:noFill/>
            <a:miter lim="800000"/>
            <a:headEnd/>
            <a:tailEnd/>
          </a:ln>
        </p:spPr>
        <p:txBody>
          <a:bodyPr>
            <a:spAutoFit/>
          </a:bodyPr>
          <a:lstStyle/>
          <a:p>
            <a:pPr indent="719138">
              <a:lnSpc>
                <a:spcPts val="4000"/>
              </a:lnSpc>
            </a:pPr>
            <a:r>
              <a:rPr lang="zh-CN" altLang="en-US" sz="3600" b="1" dirty="0">
                <a:latin typeface="楷体_GB2312" pitchFamily="49" charset="-122"/>
                <a:ea typeface="楷体_GB2312" pitchFamily="49" charset="-122"/>
              </a:rPr>
              <a:t>教法</a:t>
            </a:r>
            <a:r>
              <a:rPr lang="zh-CN" altLang="en-US" sz="3600" b="1" dirty="0" smtClean="0">
                <a:latin typeface="楷体_GB2312" pitchFamily="49" charset="-122"/>
                <a:ea typeface="楷体_GB2312" pitchFamily="49" charset="-122"/>
              </a:rPr>
              <a:t>：</a:t>
            </a:r>
            <a:r>
              <a:rPr lang="zh-CN" altLang="en-US" sz="2800" dirty="0" smtClean="0">
                <a:latin typeface="Calibri" pitchFamily="34" charset="0"/>
              </a:rPr>
              <a:t>采</a:t>
            </a:r>
            <a:r>
              <a:rPr lang="zh-CN" altLang="en-US" sz="2800" dirty="0">
                <a:latin typeface="Calibri" pitchFamily="34" charset="0"/>
              </a:rPr>
              <a:t>用“在生活中找间隔</a:t>
            </a:r>
            <a:r>
              <a:rPr lang="en-US" altLang="zh-CN" sz="2800" dirty="0">
                <a:latin typeface="Calibri" pitchFamily="34" charset="0"/>
              </a:rPr>
              <a:t>----</a:t>
            </a:r>
            <a:r>
              <a:rPr lang="zh-CN" altLang="en-US" sz="2800" dirty="0">
                <a:latin typeface="Calibri" pitchFamily="34" charset="0"/>
              </a:rPr>
              <a:t>在动手操作中找方法</a:t>
            </a:r>
            <a:r>
              <a:rPr lang="en-US" altLang="zh-CN" sz="2800" dirty="0">
                <a:latin typeface="Calibri" pitchFamily="34" charset="0"/>
              </a:rPr>
              <a:t>-----</a:t>
            </a:r>
            <a:r>
              <a:rPr lang="zh-CN" altLang="en-US" sz="2800" dirty="0">
                <a:latin typeface="Calibri" pitchFamily="34" charset="0"/>
              </a:rPr>
              <a:t>在方法中找规律</a:t>
            </a:r>
            <a:r>
              <a:rPr lang="en-US" altLang="zh-CN" sz="2800" dirty="0">
                <a:latin typeface="Calibri" pitchFamily="34" charset="0"/>
              </a:rPr>
              <a:t>---</a:t>
            </a:r>
            <a:r>
              <a:rPr lang="zh-CN" altLang="en-US" sz="2800" dirty="0">
                <a:latin typeface="Calibri" pitchFamily="34" charset="0"/>
              </a:rPr>
              <a:t>在规律中学会应用”，并借助媒体等的直观演示，引导学生意趣激思，以思促学，在创设的生活情境中尝试探索，形成概念，积极参与，促进学生全面发展</a:t>
            </a:r>
            <a:r>
              <a:rPr lang="zh-CN" altLang="en-US" sz="2800" dirty="0" smtClean="0">
                <a:latin typeface="Calibri" pitchFamily="34" charset="0"/>
              </a:rPr>
              <a:t>。</a:t>
            </a:r>
            <a:endParaRPr lang="en-US" altLang="zh-CN" sz="2800" dirty="0" smtClean="0">
              <a:latin typeface="Calibri" pitchFamily="34" charset="0"/>
            </a:endParaRPr>
          </a:p>
          <a:p>
            <a:pPr>
              <a:lnSpc>
                <a:spcPts val="4000"/>
              </a:lnSpc>
            </a:pPr>
            <a:r>
              <a:rPr lang="zh-CN" altLang="en-US" sz="3600" b="1" dirty="0" smtClean="0">
                <a:latin typeface="楷体_GB2312" pitchFamily="49" charset="-122"/>
                <a:ea typeface="楷体_GB2312" pitchFamily="49" charset="-122"/>
              </a:rPr>
              <a:t>学</a:t>
            </a:r>
            <a:r>
              <a:rPr lang="zh-CN" altLang="en-US" sz="3600" b="1" dirty="0">
                <a:latin typeface="楷体_GB2312" pitchFamily="49" charset="-122"/>
                <a:ea typeface="楷体_GB2312" pitchFamily="49" charset="-122"/>
              </a:rPr>
              <a:t>法</a:t>
            </a:r>
            <a:r>
              <a:rPr lang="zh-CN" altLang="en-US" sz="3600" b="1" dirty="0" smtClean="0">
                <a:latin typeface="楷体_GB2312" pitchFamily="49" charset="-122"/>
                <a:ea typeface="楷体_GB2312" pitchFamily="49" charset="-122"/>
              </a:rPr>
              <a:t>：</a:t>
            </a:r>
            <a:endParaRPr lang="en-US" altLang="zh-CN" sz="3600" b="1" dirty="0" smtClean="0">
              <a:latin typeface="楷体_GB2312" pitchFamily="49" charset="-122"/>
              <a:ea typeface="楷体_GB2312" pitchFamily="49" charset="-122"/>
            </a:endParaRPr>
          </a:p>
          <a:p>
            <a:pPr indent="719138">
              <a:lnSpc>
                <a:spcPts val="4000"/>
              </a:lnSpc>
            </a:pPr>
            <a:r>
              <a:rPr lang="zh-CN" altLang="en-US" sz="2800" dirty="0" smtClean="0">
                <a:latin typeface="Calibri" pitchFamily="34" charset="0"/>
              </a:rPr>
              <a:t>让</a:t>
            </a:r>
            <a:r>
              <a:rPr lang="zh-CN" altLang="en-US" sz="2800" dirty="0">
                <a:latin typeface="Calibri" pitchFamily="34" charset="0"/>
              </a:rPr>
              <a:t>每个学生都动手、动脑、合作探究，并经历分析、思考、并最终解决问题。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14"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6">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6">
                                            <p:txEl>
                                              <p:pRg st="2" end="2"/>
                                            </p:txEl>
                                          </p:spTgt>
                                        </p:tgtEl>
                                        <p:attrNameLst>
                                          <p:attrName>style.visibility</p:attrName>
                                        </p:attrNameLst>
                                      </p:cBhvr>
                                      <p:to>
                                        <p:strVal val="visible"/>
                                      </p:to>
                                    </p:set>
                                    <p:anim calcmode="discrete" valueType="clr">
                                      <p:cBhvr override="childStyle">
                                        <p:cTn id="21" dur="80"/>
                                        <p:tgtEl>
                                          <p:spTgt spid="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6">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1" descr="10.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a:spLocks noChangeArrowheads="1"/>
          </p:cNvSpPr>
          <p:nvPr/>
        </p:nvSpPr>
        <p:spPr bwMode="auto">
          <a:xfrm>
            <a:off x="2143125" y="1214438"/>
            <a:ext cx="6000750" cy="4246562"/>
          </a:xfrm>
          <a:prstGeom prst="rect">
            <a:avLst/>
          </a:prstGeom>
          <a:noFill/>
          <a:ln w="9525">
            <a:noFill/>
            <a:miter lim="800000"/>
            <a:headEnd/>
            <a:tailEnd/>
          </a:ln>
        </p:spPr>
        <p:txBody>
          <a:bodyPr>
            <a:spAutoFit/>
          </a:bodyPr>
          <a:lstStyle/>
          <a:p>
            <a:r>
              <a:rPr lang="zh-CN" altLang="en-US" sz="5400" b="1">
                <a:latin typeface="楷体_GB2312" pitchFamily="49" charset="-122"/>
                <a:ea typeface="楷体_GB2312" pitchFamily="49" charset="-122"/>
              </a:rPr>
              <a:t>一、说  教  材</a:t>
            </a:r>
            <a:endParaRPr lang="en-US" altLang="zh-CN" sz="5400" b="1">
              <a:latin typeface="楷体_GB2312" pitchFamily="49" charset="-122"/>
              <a:ea typeface="楷体_GB2312" pitchFamily="49" charset="-122"/>
            </a:endParaRPr>
          </a:p>
          <a:p>
            <a:r>
              <a:rPr lang="zh-CN" altLang="en-US" sz="5400" b="1">
                <a:latin typeface="楷体_GB2312" pitchFamily="49" charset="-122"/>
                <a:ea typeface="楷体_GB2312" pitchFamily="49" charset="-122"/>
              </a:rPr>
              <a:t>二、说教学流程</a:t>
            </a:r>
            <a:endParaRPr lang="en-US" altLang="zh-CN" sz="5400" b="1">
              <a:latin typeface="楷体_GB2312" pitchFamily="49" charset="-122"/>
              <a:ea typeface="楷体_GB2312" pitchFamily="49" charset="-122"/>
            </a:endParaRPr>
          </a:p>
          <a:p>
            <a:r>
              <a:rPr lang="zh-CN" altLang="en-US" sz="5400" b="1">
                <a:latin typeface="楷体_GB2312" pitchFamily="49" charset="-122"/>
                <a:ea typeface="楷体_GB2312" pitchFamily="49" charset="-122"/>
              </a:rPr>
              <a:t>三、说教法学法</a:t>
            </a:r>
            <a:endParaRPr lang="en-US" altLang="zh-CN" sz="5400" b="1">
              <a:latin typeface="楷体_GB2312" pitchFamily="49" charset="-122"/>
              <a:ea typeface="楷体_GB2312" pitchFamily="49" charset="-122"/>
            </a:endParaRPr>
          </a:p>
          <a:p>
            <a:r>
              <a:rPr lang="zh-CN" altLang="en-US" sz="5400" b="1">
                <a:latin typeface="楷体_GB2312" pitchFamily="49" charset="-122"/>
                <a:ea typeface="楷体_GB2312" pitchFamily="49" charset="-122"/>
              </a:rPr>
              <a:t>四、说板书设计</a:t>
            </a:r>
            <a:endParaRPr lang="en-US" altLang="zh-CN" sz="5400" b="1">
              <a:latin typeface="楷体_GB2312" pitchFamily="49" charset="-122"/>
              <a:ea typeface="楷体_GB2312" pitchFamily="49" charset="-122"/>
            </a:endParaRPr>
          </a:p>
          <a:p>
            <a:r>
              <a:rPr lang="zh-CN" altLang="en-US" sz="5400" b="1">
                <a:latin typeface="楷体_GB2312" pitchFamily="49" charset="-122"/>
                <a:ea typeface="楷体_GB2312" pitchFamily="49" charset="-122"/>
              </a:rPr>
              <a:t>五、说学习评价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50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3"/>
                                        </p:tgtEl>
                                        <p:attrNameLst>
                                          <p:attrName>fillcolor</p:attrName>
                                        </p:attrNameLst>
                                      </p:cBhvr>
                                      <p:tavLst>
                                        <p:tav tm="0">
                                          <p:val>
                                            <p:clrVal>
                                              <a:schemeClr val="accent2"/>
                                            </p:clrVal>
                                          </p:val>
                                        </p:tav>
                                        <p:tav tm="50000">
                                          <p:val>
                                            <p:clrVal>
                                              <a:schemeClr val="hlink"/>
                                            </p:clrVal>
                                          </p:val>
                                        </p:tav>
                                      </p:tavLst>
                                    </p:anim>
                                    <p:set>
                                      <p:cBhvr>
                                        <p:cTn id="9" dur="50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1" descr="1000.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云形 2"/>
          <p:cNvSpPr/>
          <p:nvPr/>
        </p:nvSpPr>
        <p:spPr>
          <a:xfrm>
            <a:off x="142875" y="214313"/>
            <a:ext cx="3143250" cy="1571625"/>
          </a:xfrm>
          <a:prstGeom prst="cloud">
            <a:avLst/>
          </a:prstGeom>
          <a:solidFill>
            <a:schemeClr val="bg1"/>
          </a:solidFill>
          <a:ln w="57150">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4" name="TextBox 3"/>
          <p:cNvSpPr txBox="1"/>
          <p:nvPr/>
        </p:nvSpPr>
        <p:spPr>
          <a:xfrm>
            <a:off x="714375" y="442913"/>
            <a:ext cx="2143125" cy="1200150"/>
          </a:xfrm>
          <a:prstGeom prst="rect">
            <a:avLst/>
          </a:prstGeom>
          <a:noFill/>
        </p:spPr>
        <p:txBody>
          <a:bodyPr>
            <a:spAutoFit/>
          </a:bodyPr>
          <a:lstStyle/>
          <a:p>
            <a:pPr fontAlgn="auto">
              <a:spcBef>
                <a:spcPts val="0"/>
              </a:spcBef>
              <a:spcAft>
                <a:spcPts val="0"/>
              </a:spcAft>
              <a:defRPr/>
            </a:pPr>
            <a:r>
              <a:rPr lang="zh-CN" altLang="en-US" sz="3600" b="1" dirty="0">
                <a:latin typeface="+mj-ea"/>
                <a:ea typeface="+mj-ea"/>
              </a:rPr>
              <a:t>四、说板</a:t>
            </a:r>
            <a:endParaRPr lang="en-US" altLang="zh-CN" sz="3600" b="1" dirty="0">
              <a:latin typeface="+mj-ea"/>
              <a:ea typeface="+mj-ea"/>
            </a:endParaRPr>
          </a:p>
          <a:p>
            <a:pPr fontAlgn="auto">
              <a:spcBef>
                <a:spcPts val="0"/>
              </a:spcBef>
              <a:spcAft>
                <a:spcPts val="0"/>
              </a:spcAft>
              <a:defRPr/>
            </a:pPr>
            <a:r>
              <a:rPr lang="zh-CN" altLang="en-US" sz="3600" b="1" dirty="0">
                <a:latin typeface="+mj-ea"/>
                <a:ea typeface="+mj-ea"/>
              </a:rPr>
              <a:t>书设计</a:t>
            </a:r>
            <a:endParaRPr lang="en-US" altLang="zh-CN" sz="3600" b="1" dirty="0">
              <a:latin typeface="+mj-ea"/>
              <a:ea typeface="+mj-ea"/>
            </a:endParaRPr>
          </a:p>
        </p:txBody>
      </p:sp>
      <p:sp>
        <p:nvSpPr>
          <p:cNvPr id="5" name="TextBox 4"/>
          <p:cNvSpPr txBox="1"/>
          <p:nvPr/>
        </p:nvSpPr>
        <p:spPr>
          <a:xfrm>
            <a:off x="1785938" y="1214438"/>
            <a:ext cx="5857875" cy="3300412"/>
          </a:xfrm>
          <a:prstGeom prst="rect">
            <a:avLst/>
          </a:prstGeom>
          <a:noFill/>
        </p:spPr>
        <p:txBody>
          <a:bodyPr>
            <a:spAutoFit/>
          </a:bodyPr>
          <a:lstStyle/>
          <a:p>
            <a:pPr algn="ctr" fontAlgn="auto">
              <a:spcBef>
                <a:spcPts val="0"/>
              </a:spcBef>
              <a:spcAft>
                <a:spcPts val="0"/>
              </a:spcAft>
              <a:defRPr/>
            </a:pPr>
            <a:r>
              <a:rPr lang="zh-CN" altLang="en-US" sz="4400" b="1" dirty="0">
                <a:latin typeface="楷体_GB2312" pitchFamily="49" charset="-122"/>
                <a:ea typeface="楷体_GB2312" pitchFamily="49" charset="-122"/>
              </a:rPr>
              <a:t>板书设计</a:t>
            </a:r>
            <a:endParaRPr lang="en-US" altLang="zh-CN" sz="4400" b="1" dirty="0">
              <a:latin typeface="楷体_GB2312" pitchFamily="49" charset="-122"/>
              <a:ea typeface="楷体_GB2312" pitchFamily="49" charset="-122"/>
            </a:endParaRPr>
          </a:p>
          <a:p>
            <a:pPr fontAlgn="auto">
              <a:spcBef>
                <a:spcPts val="0"/>
              </a:spcBef>
              <a:spcAft>
                <a:spcPts val="0"/>
              </a:spcAft>
              <a:defRPr/>
            </a:pPr>
            <a:endParaRPr lang="en-US" altLang="zh-CN" b="1" dirty="0">
              <a:latin typeface="楷体_GB2312" pitchFamily="49" charset="-122"/>
              <a:ea typeface="楷体_GB2312" pitchFamily="49" charset="-122"/>
            </a:endParaRPr>
          </a:p>
          <a:p>
            <a:pPr fontAlgn="auto">
              <a:spcBef>
                <a:spcPts val="0"/>
              </a:spcBef>
              <a:spcAft>
                <a:spcPts val="0"/>
              </a:spcAft>
              <a:defRPr/>
            </a:pPr>
            <a:r>
              <a:rPr lang="zh-CN" altLang="en-US" sz="3600" b="1" dirty="0">
                <a:latin typeface="楷体_GB2312" pitchFamily="49" charset="-122"/>
                <a:ea typeface="楷体_GB2312" pitchFamily="49" charset="-122"/>
              </a:rPr>
              <a:t>植树问题</a:t>
            </a:r>
            <a:endParaRPr lang="en-US" altLang="zh-CN" sz="3600" b="1" dirty="0">
              <a:latin typeface="楷体_GB2312" pitchFamily="49" charset="-122"/>
              <a:ea typeface="楷体_GB2312" pitchFamily="49" charset="-122"/>
            </a:endParaRPr>
          </a:p>
          <a:p>
            <a:pPr fontAlgn="auto">
              <a:spcBef>
                <a:spcPts val="0"/>
              </a:spcBef>
              <a:spcAft>
                <a:spcPts val="0"/>
              </a:spcAft>
              <a:defRPr/>
            </a:pPr>
            <a:endParaRPr lang="en-US" altLang="zh-CN" sz="1400" b="1" dirty="0">
              <a:latin typeface="+mn-ea"/>
              <a:ea typeface="+mn-ea"/>
            </a:endParaRPr>
          </a:p>
          <a:p>
            <a:pPr fontAlgn="auto">
              <a:spcBef>
                <a:spcPts val="0"/>
              </a:spcBef>
              <a:spcAft>
                <a:spcPts val="0"/>
              </a:spcAft>
              <a:defRPr/>
            </a:pPr>
            <a:r>
              <a:rPr lang="zh-CN" altLang="en-US" sz="3200" b="1" dirty="0">
                <a:latin typeface="+mn-ea"/>
                <a:ea typeface="+mn-ea"/>
              </a:rPr>
              <a:t>两端都种：棵数</a:t>
            </a:r>
            <a:r>
              <a:rPr lang="en-US" sz="3200" b="1" dirty="0">
                <a:latin typeface="+mn-ea"/>
                <a:ea typeface="+mn-ea"/>
              </a:rPr>
              <a:t>=</a:t>
            </a:r>
            <a:r>
              <a:rPr lang="zh-CN" altLang="en-US" sz="3200" b="1" dirty="0">
                <a:latin typeface="+mn-ea"/>
                <a:ea typeface="+mn-ea"/>
              </a:rPr>
              <a:t>间隔数</a:t>
            </a:r>
            <a:r>
              <a:rPr lang="en-US" sz="3200" b="1" dirty="0">
                <a:latin typeface="+mn-ea"/>
                <a:ea typeface="+mn-ea"/>
              </a:rPr>
              <a:t>+ 1 </a:t>
            </a:r>
            <a:endParaRPr lang="zh-CN" altLang="en-US" sz="3200" b="1" dirty="0">
              <a:latin typeface="+mn-ea"/>
              <a:ea typeface="+mn-ea"/>
            </a:endParaRPr>
          </a:p>
          <a:p>
            <a:pPr fontAlgn="auto">
              <a:spcBef>
                <a:spcPts val="0"/>
              </a:spcBef>
              <a:spcAft>
                <a:spcPts val="0"/>
              </a:spcAft>
              <a:defRPr/>
            </a:pPr>
            <a:endParaRPr lang="en-US" sz="1050" b="1" dirty="0">
              <a:latin typeface="+mn-ea"/>
              <a:ea typeface="+mn-ea"/>
            </a:endParaRPr>
          </a:p>
          <a:p>
            <a:pPr fontAlgn="auto">
              <a:spcBef>
                <a:spcPts val="0"/>
              </a:spcBef>
              <a:spcAft>
                <a:spcPts val="0"/>
              </a:spcAft>
              <a:defRPr/>
            </a:pPr>
            <a:r>
              <a:rPr lang="zh-CN" altLang="en-US" sz="3200" b="1" dirty="0">
                <a:latin typeface="+mn-ea"/>
                <a:ea typeface="+mn-ea"/>
              </a:rPr>
              <a:t>         总长</a:t>
            </a:r>
            <a:r>
              <a:rPr lang="en-US" sz="3200" b="1" dirty="0">
                <a:latin typeface="+mn-ea"/>
                <a:ea typeface="+mn-ea"/>
              </a:rPr>
              <a:t>=</a:t>
            </a:r>
            <a:r>
              <a:rPr lang="zh-CN" altLang="en-US" sz="3200" b="1" dirty="0">
                <a:latin typeface="+mn-ea"/>
                <a:ea typeface="+mn-ea"/>
              </a:rPr>
              <a:t>间隔数</a:t>
            </a:r>
            <a:r>
              <a:rPr lang="en-US" altLang="zh-CN" sz="3200" b="1" dirty="0">
                <a:latin typeface="+mn-ea"/>
                <a:ea typeface="+mn-ea"/>
              </a:rPr>
              <a:t>×</a:t>
            </a:r>
            <a:r>
              <a:rPr lang="zh-CN" altLang="en-US" sz="3200" b="1" dirty="0">
                <a:latin typeface="+mn-ea"/>
                <a:ea typeface="+mn-ea"/>
              </a:rPr>
              <a:t>间距</a:t>
            </a:r>
          </a:p>
          <a:p>
            <a:pPr fontAlgn="auto">
              <a:spcBef>
                <a:spcPts val="0"/>
              </a:spcBef>
              <a:spcAft>
                <a:spcPts val="0"/>
              </a:spcAft>
              <a:defRPr/>
            </a:pP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图片 1" descr="iii.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云形 5"/>
          <p:cNvSpPr/>
          <p:nvPr/>
        </p:nvSpPr>
        <p:spPr>
          <a:xfrm>
            <a:off x="285750" y="214313"/>
            <a:ext cx="3143250" cy="1571625"/>
          </a:xfrm>
          <a:prstGeom prst="cloud">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7" name="TextBox 6"/>
          <p:cNvSpPr txBox="1"/>
          <p:nvPr/>
        </p:nvSpPr>
        <p:spPr>
          <a:xfrm>
            <a:off x="857250" y="357188"/>
            <a:ext cx="2286000" cy="1200150"/>
          </a:xfrm>
          <a:prstGeom prst="rect">
            <a:avLst/>
          </a:prstGeom>
          <a:noFill/>
        </p:spPr>
        <p:txBody>
          <a:bodyPr>
            <a:spAutoFit/>
          </a:bodyPr>
          <a:lstStyle/>
          <a:p>
            <a:pPr fontAlgn="auto">
              <a:spcBef>
                <a:spcPts val="0"/>
              </a:spcBef>
              <a:spcAft>
                <a:spcPts val="0"/>
              </a:spcAft>
              <a:defRPr/>
            </a:pPr>
            <a:r>
              <a:rPr lang="zh-CN" altLang="en-US" sz="3600" b="1" dirty="0">
                <a:latin typeface="+mj-ea"/>
                <a:ea typeface="+mj-ea"/>
              </a:rPr>
              <a:t>五、说学习评价</a:t>
            </a:r>
          </a:p>
        </p:txBody>
      </p:sp>
      <p:sp>
        <p:nvSpPr>
          <p:cNvPr id="8" name="TextBox 7"/>
          <p:cNvSpPr txBox="1"/>
          <p:nvPr/>
        </p:nvSpPr>
        <p:spPr>
          <a:xfrm>
            <a:off x="1187624" y="2060848"/>
            <a:ext cx="7429500" cy="3293209"/>
          </a:xfrm>
          <a:prstGeom prst="rect">
            <a:avLst/>
          </a:prstGeom>
          <a:noFill/>
        </p:spPr>
        <p:txBody>
          <a:bodyPr>
            <a:spAutoFit/>
          </a:bodyPr>
          <a:lstStyle/>
          <a:p>
            <a:pPr fontAlgn="auto">
              <a:spcBef>
                <a:spcPts val="0"/>
              </a:spcBef>
              <a:spcAft>
                <a:spcPts val="0"/>
              </a:spcAft>
              <a:defRPr/>
            </a:pPr>
            <a:r>
              <a:rPr lang="en-US" altLang="zh-CN" sz="4800" b="1" dirty="0">
                <a:latin typeface="楷体_GB2312" pitchFamily="49" charset="-122"/>
                <a:ea typeface="楷体_GB2312" pitchFamily="49" charset="-122"/>
              </a:rPr>
              <a:t>1.</a:t>
            </a:r>
            <a:r>
              <a:rPr lang="zh-CN" altLang="en-US" sz="4800" b="1" dirty="0">
                <a:latin typeface="楷体_GB2312" pitchFamily="49" charset="-122"/>
                <a:ea typeface="楷体_GB2312" pitchFamily="49" charset="-122"/>
              </a:rPr>
              <a:t>复杂问题简单</a:t>
            </a:r>
            <a:r>
              <a:rPr lang="zh-CN" altLang="en-US" sz="4800" b="1" dirty="0" smtClean="0">
                <a:latin typeface="楷体_GB2312" pitchFamily="49" charset="-122"/>
                <a:ea typeface="楷体_GB2312" pitchFamily="49" charset="-122"/>
              </a:rPr>
              <a:t>化</a:t>
            </a:r>
            <a:endParaRPr lang="en-US" altLang="zh-CN" sz="4800" b="1" dirty="0" smtClean="0">
              <a:latin typeface="楷体_GB2312" pitchFamily="49" charset="-122"/>
              <a:ea typeface="楷体_GB2312" pitchFamily="49" charset="-122"/>
            </a:endParaRPr>
          </a:p>
          <a:p>
            <a:pPr fontAlgn="auto">
              <a:spcBef>
                <a:spcPts val="0"/>
              </a:spcBef>
              <a:spcAft>
                <a:spcPts val="0"/>
              </a:spcAft>
              <a:defRPr/>
            </a:pPr>
            <a:endParaRPr lang="en-US" altLang="zh-CN" sz="1600" b="1" dirty="0">
              <a:latin typeface="楷体_GB2312" pitchFamily="49" charset="-122"/>
              <a:ea typeface="楷体_GB2312" pitchFamily="49" charset="-122"/>
            </a:endParaRPr>
          </a:p>
          <a:p>
            <a:pPr indent="720000" fontAlgn="auto">
              <a:spcBef>
                <a:spcPts val="0"/>
              </a:spcBef>
              <a:spcAft>
                <a:spcPts val="0"/>
              </a:spcAft>
              <a:defRPr/>
            </a:pPr>
            <a:r>
              <a:rPr lang="zh-CN" altLang="en-US" sz="3600" b="1" dirty="0">
                <a:latin typeface="+mn-ea"/>
                <a:ea typeface="+mn-ea"/>
              </a:rPr>
              <a:t>学生通过小组合作、交流，学生自主构建植树问题的数学模型，从而体会复杂问题从简单入手的数学思想，感悟数形结合的思想</a:t>
            </a:r>
            <a:r>
              <a:rPr lang="zh-CN" altLang="en-US" sz="3600" b="1" dirty="0" smtClean="0">
                <a:latin typeface="+mn-ea"/>
                <a:ea typeface="+mn-ea"/>
              </a:rPr>
              <a:t>。</a:t>
            </a:r>
            <a:endParaRPr lang="en-US" altLang="zh-CN" sz="36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nodeType="clickEffect">
                                  <p:stCondLst>
                                    <p:cond delay="0"/>
                                  </p:stCondLst>
                                  <p:iterate type="lt">
                                    <p:tmPct val="50000"/>
                                  </p:iterate>
                                  <p:childTnLst>
                                    <p:set>
                                      <p:cBhvr>
                                        <p:cTn id="10"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11"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13" dur="80"/>
                                        <p:tgtEl>
                                          <p:spTgt spid="8">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图片 1" descr="iii.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云形 5"/>
          <p:cNvSpPr/>
          <p:nvPr/>
        </p:nvSpPr>
        <p:spPr>
          <a:xfrm>
            <a:off x="285750" y="214313"/>
            <a:ext cx="3143250" cy="1571625"/>
          </a:xfrm>
          <a:prstGeom prst="cloud">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7" name="TextBox 6"/>
          <p:cNvSpPr txBox="1"/>
          <p:nvPr/>
        </p:nvSpPr>
        <p:spPr>
          <a:xfrm>
            <a:off x="857250" y="357188"/>
            <a:ext cx="2286000" cy="1200150"/>
          </a:xfrm>
          <a:prstGeom prst="rect">
            <a:avLst/>
          </a:prstGeom>
          <a:noFill/>
        </p:spPr>
        <p:txBody>
          <a:bodyPr>
            <a:spAutoFit/>
          </a:bodyPr>
          <a:lstStyle/>
          <a:p>
            <a:pPr fontAlgn="auto">
              <a:spcBef>
                <a:spcPts val="0"/>
              </a:spcBef>
              <a:spcAft>
                <a:spcPts val="0"/>
              </a:spcAft>
              <a:defRPr/>
            </a:pPr>
            <a:r>
              <a:rPr lang="zh-CN" altLang="en-US" sz="3600" b="1" dirty="0">
                <a:latin typeface="+mj-ea"/>
                <a:ea typeface="+mj-ea"/>
              </a:rPr>
              <a:t>五、说学习评价</a:t>
            </a:r>
          </a:p>
        </p:txBody>
      </p:sp>
      <p:sp>
        <p:nvSpPr>
          <p:cNvPr id="8" name="TextBox 7"/>
          <p:cNvSpPr txBox="1"/>
          <p:nvPr/>
        </p:nvSpPr>
        <p:spPr>
          <a:xfrm>
            <a:off x="1187624" y="1988840"/>
            <a:ext cx="7429500" cy="4001095"/>
          </a:xfrm>
          <a:prstGeom prst="rect">
            <a:avLst/>
          </a:prstGeom>
          <a:noFill/>
        </p:spPr>
        <p:txBody>
          <a:bodyPr>
            <a:spAutoFit/>
          </a:bodyPr>
          <a:lstStyle/>
          <a:p>
            <a:pPr fontAlgn="auto">
              <a:spcBef>
                <a:spcPts val="0"/>
              </a:spcBef>
              <a:spcAft>
                <a:spcPts val="0"/>
              </a:spcAft>
              <a:defRPr/>
            </a:pPr>
            <a:r>
              <a:rPr lang="en-US" altLang="zh-CN" sz="4400" b="1" dirty="0" smtClean="0">
                <a:latin typeface="楷体_GB2312" pitchFamily="49" charset="-122"/>
                <a:ea typeface="楷体_GB2312" pitchFamily="49" charset="-122"/>
              </a:rPr>
              <a:t>2</a:t>
            </a:r>
            <a:r>
              <a:rPr lang="en-US" altLang="zh-CN" sz="4400" b="1" dirty="0">
                <a:latin typeface="楷体_GB2312" pitchFamily="49" charset="-122"/>
                <a:ea typeface="楷体_GB2312" pitchFamily="49" charset="-122"/>
              </a:rPr>
              <a:t>.</a:t>
            </a:r>
            <a:r>
              <a:rPr lang="zh-CN" altLang="en-US" sz="4400" b="1" dirty="0">
                <a:latin typeface="楷体_GB2312" pitchFamily="49" charset="-122"/>
                <a:ea typeface="楷体_GB2312" pitchFamily="49" charset="-122"/>
              </a:rPr>
              <a:t>数学知识生活</a:t>
            </a:r>
            <a:r>
              <a:rPr lang="zh-CN" altLang="en-US" sz="4400" b="1" dirty="0" smtClean="0">
                <a:latin typeface="楷体_GB2312" pitchFamily="49" charset="-122"/>
                <a:ea typeface="楷体_GB2312" pitchFamily="49" charset="-122"/>
              </a:rPr>
              <a:t>化</a:t>
            </a:r>
            <a:endParaRPr lang="en-US" altLang="zh-CN" sz="4400" b="1" dirty="0" smtClean="0">
              <a:latin typeface="楷体_GB2312" pitchFamily="49" charset="-122"/>
              <a:ea typeface="楷体_GB2312" pitchFamily="49" charset="-122"/>
            </a:endParaRPr>
          </a:p>
          <a:p>
            <a:pPr fontAlgn="auto">
              <a:spcBef>
                <a:spcPts val="0"/>
              </a:spcBef>
              <a:spcAft>
                <a:spcPts val="0"/>
              </a:spcAft>
              <a:defRPr/>
            </a:pPr>
            <a:endParaRPr lang="en-US" altLang="zh-CN" b="1" dirty="0">
              <a:latin typeface="楷体_GB2312" pitchFamily="49" charset="-122"/>
              <a:ea typeface="楷体_GB2312" pitchFamily="49" charset="-122"/>
            </a:endParaRPr>
          </a:p>
          <a:p>
            <a:pPr indent="720000" fontAlgn="auto">
              <a:spcBef>
                <a:spcPts val="0"/>
              </a:spcBef>
              <a:spcAft>
                <a:spcPts val="0"/>
              </a:spcAft>
              <a:defRPr/>
            </a:pPr>
            <a:r>
              <a:rPr lang="zh-CN" altLang="en-US" sz="3200" dirty="0">
                <a:latin typeface="+mn-ea"/>
                <a:ea typeface="+mn-ea"/>
              </a:rPr>
              <a:t>整节课的教学，把数学教学融于千姿百态的生活之中，从学生实际出发，通过解决生活中的问题，学生感受到数学知识来源于生活，运用于生活，数学就在我们身边，从而深刻感受到数学的应用价值，激发学习数学的兴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nodeType="clickEffect">
                                  <p:stCondLst>
                                    <p:cond delay="0"/>
                                  </p:stCondLst>
                                  <p:iterate type="lt">
                                    <p:tmPct val="50000"/>
                                  </p:iterate>
                                  <p:childTnLst>
                                    <p:set>
                                      <p:cBhvr>
                                        <p:cTn id="10"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11"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13" dur="80"/>
                                        <p:tgtEl>
                                          <p:spTgt spid="8">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3" descr="p.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a:spLocks noChangeArrowheads="1"/>
          </p:cNvSpPr>
          <p:nvPr/>
        </p:nvSpPr>
        <p:spPr bwMode="auto">
          <a:xfrm>
            <a:off x="1476375" y="1628775"/>
            <a:ext cx="7056438" cy="3019425"/>
          </a:xfrm>
          <a:prstGeom prst="rect">
            <a:avLst/>
          </a:prstGeom>
          <a:noFill/>
          <a:ln w="9525">
            <a:noFill/>
            <a:miter lim="800000"/>
            <a:headEnd/>
            <a:tailEnd/>
          </a:ln>
        </p:spPr>
        <p:txBody>
          <a:bodyPr>
            <a:spAutoFit/>
          </a:bodyPr>
          <a:lstStyle/>
          <a:p>
            <a:r>
              <a:rPr lang="zh-CN" altLang="en-US" sz="9600" b="1" i="1">
                <a:solidFill>
                  <a:srgbClr val="00B0F0"/>
                </a:solidFill>
                <a:latin typeface="楷体_GB2312" pitchFamily="49" charset="-122"/>
                <a:ea typeface="楷体_GB2312" pitchFamily="49" charset="-122"/>
              </a:rPr>
              <a:t>谢谢指</a:t>
            </a:r>
            <a:r>
              <a:rPr lang="zh-CN" altLang="en-US" sz="9600" b="1" i="1">
                <a:solidFill>
                  <a:srgbClr val="00B0F0"/>
                </a:solidFill>
              </a:rPr>
              <a:t>导！</a:t>
            </a:r>
            <a:endParaRPr lang="en-US" altLang="zh-CN" sz="9600" b="1" i="1">
              <a:solidFill>
                <a:srgbClr val="00B0F0"/>
              </a:solidFill>
              <a:latin typeface="楷体_GB2312" pitchFamily="49" charset="-122"/>
              <a:ea typeface="楷体_GB2312" pitchFamily="49" charset="-122"/>
            </a:endParaRPr>
          </a:p>
          <a:p>
            <a:r>
              <a:rPr lang="en-US" altLang="zh-CN" sz="9600" b="1" i="1">
                <a:solidFill>
                  <a:srgbClr val="00B0F0"/>
                </a:solidFill>
                <a:latin typeface="楷体_GB2312" pitchFamily="49" charset="-122"/>
                <a:ea typeface="楷体_GB2312" pitchFamily="49" charset="-122"/>
              </a:rPr>
              <a:t>  </a:t>
            </a:r>
            <a:r>
              <a:rPr lang="zh-CN" altLang="en-US" sz="9600" b="1" i="1">
                <a:solidFill>
                  <a:srgbClr val="00B0F0"/>
                </a:solidFill>
                <a:latin typeface="楷体_GB2312" pitchFamily="49" charset="-122"/>
                <a:ea typeface="楷体_GB2312" pitchFamily="49" charset="-122"/>
              </a:rPr>
              <a:t>再见！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1000"/>
                                  </p:stCondLst>
                                  <p:iterate type="lt">
                                    <p:tmPct val="50000"/>
                                  </p:iterate>
                                  <p:childTnLst>
                                    <p:set>
                                      <p:cBhvr>
                                        <p:cTn id="6"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7" dur="50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9" dur="500"/>
                                        <p:tgtEl>
                                          <p:spTgt spid="5">
                                            <p:txEl>
                                              <p:pRg st="0" end="0"/>
                                            </p:txEl>
                                          </p:spTgt>
                                        </p:tgtEl>
                                        <p:attrNameLst>
                                          <p:attrName>fill.type</p:attrName>
                                        </p:attrNameLst>
                                      </p:cBhvr>
                                      <p:to>
                                        <p:strVal val="solid"/>
                                      </p:to>
                                    </p:set>
                                  </p:childTnLst>
                                </p:cTn>
                              </p:par>
                            </p:childTnLst>
                          </p:cTn>
                        </p:par>
                        <p:par>
                          <p:cTn id="10" fill="hold">
                            <p:stCondLst>
                              <p:cond delay="25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3" dur="50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50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15" dur="500"/>
                                        <p:tgtEl>
                                          <p:spTgt spid="5">
                                            <p:txEl>
                                              <p:pRg st="1" end="1"/>
                                            </p:txEl>
                                          </p:spTgt>
                                        </p:tgtEl>
                                        <p:attrNameLst>
                                          <p:attrName>fill.type</p:attrName>
                                        </p:attrNameLst>
                                      </p:cBhvr>
                                      <p:to>
                                        <p:strVal val="solid"/>
                                      </p:to>
                                    </p:set>
                                  </p:childTnLst>
                                </p:cTn>
                              </p:par>
                            </p:childTnLst>
                          </p:cTn>
                        </p:par>
                        <p:par>
                          <p:cTn id="16" fill="hold">
                            <p:stCondLst>
                              <p:cond delay="3500"/>
                            </p:stCondLst>
                            <p:childTnLst>
                              <p:par>
                                <p:cTn id="17" presetID="21" presetClass="emph" presetSubtype="0" fill="hold" nodeType="afterEffect">
                                  <p:stCondLst>
                                    <p:cond delay="0"/>
                                  </p:stCondLst>
                                  <p:iterate type="lt">
                                    <p:tmPct val="0"/>
                                  </p:iterate>
                                  <p:childTnLst>
                                    <p:animClr clrSpc="hsl" dir="cw">
                                      <p:cBhvr override="childStyle">
                                        <p:cTn id="18" dur="500" fill="hold"/>
                                        <p:tgtEl>
                                          <p:spTgt spid="5">
                                            <p:txEl>
                                              <p:pRg st="0" end="0"/>
                                            </p:txEl>
                                          </p:spTgt>
                                        </p:tgtEl>
                                        <p:attrNameLst>
                                          <p:attrName>style.color</p:attrName>
                                        </p:attrNameLst>
                                      </p:cBhvr>
                                      <p:by>
                                        <p:hsl h="7200000" s="0" l="0"/>
                                      </p:by>
                                    </p:animClr>
                                    <p:animClr clrSpc="hsl" dir="cw">
                                      <p:cBhvr>
                                        <p:cTn id="19" dur="500" fill="hold"/>
                                        <p:tgtEl>
                                          <p:spTgt spid="5">
                                            <p:txEl>
                                              <p:pRg st="0" end="0"/>
                                            </p:txEl>
                                          </p:spTgt>
                                        </p:tgtEl>
                                        <p:attrNameLst>
                                          <p:attrName>fillcolor</p:attrName>
                                        </p:attrNameLst>
                                      </p:cBhvr>
                                      <p:by>
                                        <p:hsl h="7200000" s="0" l="0"/>
                                      </p:by>
                                    </p:animClr>
                                    <p:animClr clrSpc="hsl" dir="cw">
                                      <p:cBhvr>
                                        <p:cTn id="20" dur="500" fill="hold"/>
                                        <p:tgtEl>
                                          <p:spTgt spid="5">
                                            <p:txEl>
                                              <p:pRg st="0" end="0"/>
                                            </p:txEl>
                                          </p:spTgt>
                                        </p:tgtEl>
                                        <p:attrNameLst>
                                          <p:attrName>stroke.color</p:attrName>
                                        </p:attrNameLst>
                                      </p:cBhvr>
                                      <p:by>
                                        <p:hsl h="7200000" s="0" l="0"/>
                                      </p:by>
                                    </p:animClr>
                                    <p:set>
                                      <p:cBhvr>
                                        <p:cTn id="21" dur="500" fill="hold"/>
                                        <p:tgtEl>
                                          <p:spTgt spid="5">
                                            <p:txEl>
                                              <p:pRg st="0" end="0"/>
                                            </p:txEl>
                                          </p:spTgt>
                                        </p:tgtEl>
                                        <p:attrNameLst>
                                          <p:attrName>fill.type</p:attrName>
                                        </p:attrNameLst>
                                      </p:cBhvr>
                                      <p:to>
                                        <p:strVal val="solid"/>
                                      </p:to>
                                    </p:set>
                                  </p:childTnLst>
                                </p:cTn>
                              </p:par>
                            </p:childTnLst>
                          </p:cTn>
                        </p:par>
                        <p:par>
                          <p:cTn id="22" fill="hold">
                            <p:stCondLst>
                              <p:cond delay="4000"/>
                            </p:stCondLst>
                            <p:childTnLst>
                              <p:par>
                                <p:cTn id="23" presetID="21" presetClass="emph" presetSubtype="0" fill="hold" nodeType="afterEffect">
                                  <p:stCondLst>
                                    <p:cond delay="0"/>
                                  </p:stCondLst>
                                  <p:iterate type="lt">
                                    <p:tmPct val="0"/>
                                  </p:iterate>
                                  <p:childTnLst>
                                    <p:animClr clrSpc="hsl" dir="cw">
                                      <p:cBhvr override="childStyle">
                                        <p:cTn id="24" dur="500" fill="hold"/>
                                        <p:tgtEl>
                                          <p:spTgt spid="5">
                                            <p:txEl>
                                              <p:pRg st="1" end="1"/>
                                            </p:txEl>
                                          </p:spTgt>
                                        </p:tgtEl>
                                        <p:attrNameLst>
                                          <p:attrName>style.color</p:attrName>
                                        </p:attrNameLst>
                                      </p:cBhvr>
                                      <p:by>
                                        <p:hsl h="7200000" s="0" l="0"/>
                                      </p:by>
                                    </p:animClr>
                                    <p:animClr clrSpc="hsl" dir="cw">
                                      <p:cBhvr>
                                        <p:cTn id="25" dur="500" fill="hold"/>
                                        <p:tgtEl>
                                          <p:spTgt spid="5">
                                            <p:txEl>
                                              <p:pRg st="1" end="1"/>
                                            </p:txEl>
                                          </p:spTgt>
                                        </p:tgtEl>
                                        <p:attrNameLst>
                                          <p:attrName>fillcolor</p:attrName>
                                        </p:attrNameLst>
                                      </p:cBhvr>
                                      <p:by>
                                        <p:hsl h="7200000" s="0" l="0"/>
                                      </p:by>
                                    </p:animClr>
                                    <p:animClr clrSpc="hsl" dir="cw">
                                      <p:cBhvr>
                                        <p:cTn id="26" dur="500" fill="hold"/>
                                        <p:tgtEl>
                                          <p:spTgt spid="5">
                                            <p:txEl>
                                              <p:pRg st="1" end="1"/>
                                            </p:txEl>
                                          </p:spTgt>
                                        </p:tgtEl>
                                        <p:attrNameLst>
                                          <p:attrName>stroke.color</p:attrName>
                                        </p:attrNameLst>
                                      </p:cBhvr>
                                      <p:by>
                                        <p:hsl h="7200000" s="0" l="0"/>
                                      </p:by>
                                    </p:animClr>
                                    <p:set>
                                      <p:cBhvr>
                                        <p:cTn id="27" dur="500" fill="hold"/>
                                        <p:tgtEl>
                                          <p:spTgt spid="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1" descr="iii.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1500188" y="2143125"/>
            <a:ext cx="6786562" cy="3632200"/>
          </a:xfrm>
          <a:prstGeom prst="rect">
            <a:avLst/>
          </a:prstGeom>
          <a:noFill/>
        </p:spPr>
        <p:txBody>
          <a:bodyPr>
            <a:spAutoFit/>
          </a:bodyPr>
          <a:lstStyle/>
          <a:p>
            <a:pPr fontAlgn="auto">
              <a:spcBef>
                <a:spcPts val="0"/>
              </a:spcBef>
              <a:spcAft>
                <a:spcPts val="0"/>
              </a:spcAft>
              <a:defRPr/>
            </a:pPr>
            <a:r>
              <a:rPr lang="en-US" altLang="zh-CN" sz="4400" b="1" dirty="0">
                <a:latin typeface="楷体_GB2312" pitchFamily="49" charset="-122"/>
                <a:ea typeface="楷体_GB2312" pitchFamily="49" charset="-122"/>
              </a:rPr>
              <a:t>1.</a:t>
            </a:r>
            <a:r>
              <a:rPr lang="zh-CN" altLang="en-US" sz="4400" b="1" dirty="0">
                <a:latin typeface="楷体_GB2312" pitchFamily="49" charset="-122"/>
                <a:ea typeface="楷体_GB2312" pitchFamily="49" charset="-122"/>
              </a:rPr>
              <a:t>教学内容</a:t>
            </a:r>
            <a:endParaRPr lang="en-US" altLang="zh-CN" sz="4400" b="1" dirty="0">
              <a:latin typeface="楷体_GB2312" pitchFamily="49" charset="-122"/>
              <a:ea typeface="楷体_GB2312" pitchFamily="49" charset="-122"/>
            </a:endParaRPr>
          </a:p>
          <a:p>
            <a:pPr indent="720000" fontAlgn="auto">
              <a:spcBef>
                <a:spcPts val="0"/>
              </a:spcBef>
              <a:spcAft>
                <a:spcPts val="0"/>
              </a:spcAft>
              <a:defRPr/>
            </a:pPr>
            <a:endParaRPr lang="en-US" altLang="zh-CN" sz="1000" b="1" dirty="0">
              <a:latin typeface="楷体_GB2312" pitchFamily="49" charset="-122"/>
              <a:ea typeface="楷体_GB2312" pitchFamily="49" charset="-122"/>
            </a:endParaRPr>
          </a:p>
          <a:p>
            <a:pPr indent="720000" fontAlgn="auto">
              <a:spcBef>
                <a:spcPts val="0"/>
              </a:spcBef>
              <a:spcAft>
                <a:spcPts val="0"/>
              </a:spcAft>
              <a:defRPr/>
            </a:pPr>
            <a:r>
              <a:rPr lang="zh-CN" altLang="en-US" sz="4400" b="1" dirty="0">
                <a:latin typeface="楷体_GB2312" pitchFamily="49" charset="-122"/>
                <a:ea typeface="楷体_GB2312" pitchFamily="49" charset="-122"/>
              </a:rPr>
              <a:t>“植树问题”是人教版新课程标准实验教材四年级下册“数学广度”的内容。</a:t>
            </a:r>
          </a:p>
        </p:txBody>
      </p:sp>
      <p:sp>
        <p:nvSpPr>
          <p:cNvPr id="4" name="云形 3"/>
          <p:cNvSpPr/>
          <p:nvPr/>
        </p:nvSpPr>
        <p:spPr>
          <a:xfrm>
            <a:off x="285750" y="357188"/>
            <a:ext cx="3143250" cy="1571625"/>
          </a:xfrm>
          <a:prstGeom prst="cloud">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TextBox 4"/>
          <p:cNvSpPr txBox="1"/>
          <p:nvPr/>
        </p:nvSpPr>
        <p:spPr>
          <a:xfrm>
            <a:off x="500063" y="711200"/>
            <a:ext cx="2786062" cy="646113"/>
          </a:xfrm>
          <a:prstGeom prst="rect">
            <a:avLst/>
          </a:prstGeom>
          <a:noFill/>
        </p:spPr>
        <p:txBody>
          <a:bodyPr>
            <a:spAutoFit/>
          </a:bodyPr>
          <a:lstStyle/>
          <a:p>
            <a:pPr fontAlgn="auto">
              <a:spcBef>
                <a:spcPts val="0"/>
              </a:spcBef>
              <a:spcAft>
                <a:spcPts val="0"/>
              </a:spcAft>
              <a:defRPr/>
            </a:pPr>
            <a:r>
              <a:rPr lang="zh-CN" altLang="en-US" sz="3600" b="1" dirty="0">
                <a:latin typeface="+mj-ea"/>
                <a:ea typeface="+mj-ea"/>
              </a:rPr>
              <a:t>一、说教材</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 descr="iii.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1259632" y="1484784"/>
            <a:ext cx="7143750" cy="4600575"/>
          </a:xfrm>
          <a:prstGeom prst="rect">
            <a:avLst/>
          </a:prstGeom>
          <a:noFill/>
        </p:spPr>
        <p:txBody>
          <a:bodyPr>
            <a:spAutoFit/>
          </a:bodyPr>
          <a:lstStyle/>
          <a:p>
            <a:pPr fontAlgn="auto">
              <a:spcBef>
                <a:spcPts val="0"/>
              </a:spcBef>
              <a:spcAft>
                <a:spcPts val="0"/>
              </a:spcAft>
              <a:defRPr/>
            </a:pPr>
            <a:r>
              <a:rPr lang="en-US" altLang="zh-CN" sz="4400" b="1" dirty="0">
                <a:latin typeface="楷体_GB2312" pitchFamily="49" charset="-122"/>
                <a:ea typeface="楷体_GB2312" pitchFamily="49" charset="-122"/>
              </a:rPr>
              <a:t>2.</a:t>
            </a:r>
            <a:r>
              <a:rPr lang="zh-CN" altLang="en-US" sz="4400" b="1" dirty="0">
                <a:latin typeface="楷体_GB2312" pitchFamily="49" charset="-122"/>
                <a:ea typeface="楷体_GB2312" pitchFamily="49" charset="-122"/>
              </a:rPr>
              <a:t>教材地位及作用</a:t>
            </a:r>
            <a:endParaRPr lang="en-US" altLang="zh-CN" sz="4400" b="1" dirty="0">
              <a:latin typeface="楷体_GB2312" pitchFamily="49" charset="-122"/>
              <a:ea typeface="楷体_GB2312" pitchFamily="49" charset="-122"/>
            </a:endParaRPr>
          </a:p>
          <a:p>
            <a:pPr indent="720000" fontAlgn="auto">
              <a:spcBef>
                <a:spcPts val="0"/>
              </a:spcBef>
              <a:spcAft>
                <a:spcPts val="0"/>
              </a:spcAft>
              <a:defRPr/>
            </a:pPr>
            <a:endParaRPr lang="en-US" altLang="zh-CN" sz="900" b="1" dirty="0">
              <a:latin typeface="楷体_GB2312" pitchFamily="49" charset="-122"/>
              <a:ea typeface="楷体_GB2312" pitchFamily="49" charset="-122"/>
            </a:endParaRPr>
          </a:p>
          <a:p>
            <a:pPr indent="720000" fontAlgn="auto">
              <a:lnSpc>
                <a:spcPts val="3600"/>
              </a:lnSpc>
              <a:spcBef>
                <a:spcPts val="0"/>
              </a:spcBef>
              <a:spcAft>
                <a:spcPts val="0"/>
              </a:spcAft>
              <a:defRPr/>
            </a:pPr>
            <a:r>
              <a:rPr lang="zh-CN" altLang="en-US" sz="2800" dirty="0">
                <a:latin typeface="+mn-lt"/>
                <a:ea typeface="+mn-ea"/>
              </a:rPr>
              <a:t>“植树问题”的目的就是向学生渗透复杂问题从简单入手的思想，从而提高学生的思维能力。即让学生选用自己喜欢的方法来探究栽树的棵数和间隔数之间的关系，经历猜想、试验、推理等数学探索的过程，并启发学生透过现象发现其中的规律，抽取出数学模型，再利用规律回归生活，解决生活实际问题。</a:t>
            </a:r>
            <a:endParaRPr lang="en-US" altLang="zh-CN" sz="2800" dirty="0">
              <a:latin typeface="楷体_GB2312" pitchFamily="49" charset="-122"/>
              <a:ea typeface="楷体_GB2312" pitchFamily="49" charset="-122"/>
            </a:endParaRPr>
          </a:p>
        </p:txBody>
      </p:sp>
      <p:sp>
        <p:nvSpPr>
          <p:cNvPr id="4" name="云形 3"/>
          <p:cNvSpPr/>
          <p:nvPr/>
        </p:nvSpPr>
        <p:spPr>
          <a:xfrm>
            <a:off x="179512" y="0"/>
            <a:ext cx="3143250" cy="1571625"/>
          </a:xfrm>
          <a:prstGeom prst="cloud">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TextBox 4"/>
          <p:cNvSpPr txBox="1"/>
          <p:nvPr/>
        </p:nvSpPr>
        <p:spPr>
          <a:xfrm>
            <a:off x="395536" y="404664"/>
            <a:ext cx="2786063" cy="646113"/>
          </a:xfrm>
          <a:prstGeom prst="rect">
            <a:avLst/>
          </a:prstGeom>
          <a:noFill/>
        </p:spPr>
        <p:txBody>
          <a:bodyPr>
            <a:spAutoFit/>
          </a:bodyPr>
          <a:lstStyle/>
          <a:p>
            <a:pPr fontAlgn="auto">
              <a:spcBef>
                <a:spcPts val="0"/>
              </a:spcBef>
              <a:spcAft>
                <a:spcPts val="0"/>
              </a:spcAft>
              <a:defRPr/>
            </a:pPr>
            <a:r>
              <a:rPr lang="zh-CN" altLang="en-US" sz="3600" b="1" dirty="0">
                <a:latin typeface="+mj-ea"/>
                <a:ea typeface="+mj-ea"/>
              </a:rPr>
              <a:t>一、说教材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1000"/>
                                  </p:stCondLst>
                                  <p:iterate type="lt">
                                    <p:tmPct val="50000"/>
                                  </p:iterate>
                                  <p:childTnLst>
                                    <p:set>
                                      <p:cBhvr>
                                        <p:cTn id="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1" descr="iii.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1259632" y="1556792"/>
            <a:ext cx="7215188" cy="4554537"/>
          </a:xfrm>
          <a:prstGeom prst="rect">
            <a:avLst/>
          </a:prstGeom>
          <a:noFill/>
        </p:spPr>
        <p:txBody>
          <a:bodyPr>
            <a:spAutoFit/>
          </a:bodyPr>
          <a:lstStyle/>
          <a:p>
            <a:pPr fontAlgn="auto">
              <a:spcBef>
                <a:spcPts val="0"/>
              </a:spcBef>
              <a:spcAft>
                <a:spcPts val="0"/>
              </a:spcAft>
              <a:defRPr/>
            </a:pPr>
            <a:r>
              <a:rPr lang="en-US" altLang="zh-CN" sz="4400" b="1" dirty="0">
                <a:latin typeface="楷体_GB2312" pitchFamily="49" charset="-122"/>
                <a:ea typeface="楷体_GB2312" pitchFamily="49" charset="-122"/>
              </a:rPr>
              <a:t>3.</a:t>
            </a:r>
            <a:r>
              <a:rPr lang="zh-CN" altLang="en-US" sz="4400" b="1" dirty="0">
                <a:latin typeface="楷体_GB2312" pitchFamily="49" charset="-122"/>
                <a:ea typeface="楷体_GB2312" pitchFamily="49" charset="-122"/>
              </a:rPr>
              <a:t>教学目标</a:t>
            </a:r>
            <a:endParaRPr lang="en-US" altLang="zh-CN" sz="4400" b="1" dirty="0">
              <a:latin typeface="楷体_GB2312" pitchFamily="49" charset="-122"/>
              <a:ea typeface="楷体_GB2312" pitchFamily="49" charset="-122"/>
            </a:endParaRPr>
          </a:p>
          <a:p>
            <a:pPr indent="720000" fontAlgn="auto">
              <a:spcBef>
                <a:spcPts val="0"/>
              </a:spcBef>
              <a:spcAft>
                <a:spcPts val="0"/>
              </a:spcAft>
              <a:defRPr/>
            </a:pPr>
            <a:endParaRPr lang="en-US" altLang="zh-CN" sz="1000" b="1" dirty="0">
              <a:latin typeface="楷体_GB2312" pitchFamily="49" charset="-122"/>
              <a:ea typeface="楷体_GB2312" pitchFamily="49" charset="-122"/>
            </a:endParaRPr>
          </a:p>
          <a:p>
            <a:pPr indent="720000" fontAlgn="auto">
              <a:spcBef>
                <a:spcPts val="0"/>
              </a:spcBef>
              <a:spcAft>
                <a:spcPts val="0"/>
              </a:spcAft>
              <a:defRPr/>
            </a:pPr>
            <a:r>
              <a:rPr lang="zh-CN" altLang="en-US" sz="3200" b="1" dirty="0">
                <a:latin typeface="楷体_GB2312" pitchFamily="49" charset="-122"/>
                <a:ea typeface="楷体_GB2312" pitchFamily="49" charset="-122"/>
              </a:rPr>
              <a:t>知识目标：</a:t>
            </a:r>
            <a:r>
              <a:rPr lang="zh-CN" altLang="en-US" sz="2800" dirty="0">
                <a:latin typeface="+mn-ea"/>
                <a:ea typeface="+mn-ea"/>
              </a:rPr>
              <a:t>掌握在线段上植树（两端要栽）的情况中“棵数＝间隔数＋１</a:t>
            </a:r>
            <a:r>
              <a:rPr lang="en-US" sz="2800" dirty="0">
                <a:latin typeface="+mn-ea"/>
                <a:ea typeface="+mn-ea"/>
              </a:rPr>
              <a:t>”的关系。</a:t>
            </a:r>
            <a:endParaRPr lang="en-US" altLang="zh-CN" sz="2800" b="1" dirty="0">
              <a:latin typeface="+mn-ea"/>
              <a:ea typeface="+mn-ea"/>
            </a:endParaRPr>
          </a:p>
          <a:p>
            <a:pPr indent="720000" fontAlgn="auto">
              <a:spcBef>
                <a:spcPts val="0"/>
              </a:spcBef>
              <a:spcAft>
                <a:spcPts val="0"/>
              </a:spcAft>
              <a:defRPr/>
            </a:pPr>
            <a:r>
              <a:rPr lang="zh-CN" altLang="en-US" sz="3200" b="1" dirty="0">
                <a:latin typeface="楷体_GB2312" pitchFamily="49" charset="-122"/>
                <a:ea typeface="楷体_GB2312" pitchFamily="49" charset="-122"/>
              </a:rPr>
              <a:t>能力目标：</a:t>
            </a:r>
            <a:r>
              <a:rPr lang="zh-CN" altLang="en-US" sz="2800" dirty="0">
                <a:latin typeface="+mn-ea"/>
                <a:ea typeface="+mn-ea"/>
              </a:rPr>
              <a:t>学生会应用植树问题的模型解决一些相关的实际问题</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a:p>
            <a:pPr indent="720000" fontAlgn="auto">
              <a:spcBef>
                <a:spcPts val="0"/>
              </a:spcBef>
              <a:spcAft>
                <a:spcPts val="0"/>
              </a:spcAft>
              <a:defRPr/>
            </a:pPr>
            <a:r>
              <a:rPr lang="zh-CN" altLang="en-US" sz="3200" b="1" dirty="0">
                <a:latin typeface="楷体_GB2312" pitchFamily="49" charset="-122"/>
                <a:ea typeface="楷体_GB2312" pitchFamily="49" charset="-122"/>
              </a:rPr>
              <a:t>情感目标：</a:t>
            </a:r>
            <a:r>
              <a:rPr lang="zh-CN" altLang="en-US" sz="2800" dirty="0">
                <a:latin typeface="+mn-ea"/>
                <a:ea typeface="+mn-ea"/>
              </a:rPr>
              <a:t>学生能借助图形理解“棵数＝间隔数＋１</a:t>
            </a:r>
            <a:r>
              <a:rPr lang="en-US" sz="2800" dirty="0">
                <a:latin typeface="+mn-ea"/>
                <a:ea typeface="+mn-ea"/>
              </a:rPr>
              <a:t>”“</a:t>
            </a:r>
            <a:r>
              <a:rPr lang="zh-CN" altLang="en-US" sz="2800" dirty="0">
                <a:latin typeface="+mn-ea"/>
                <a:ea typeface="+mn-ea"/>
              </a:rPr>
              <a:t>总长＝间隔数</a:t>
            </a:r>
            <a:r>
              <a:rPr lang="en-US" altLang="zh-CN" sz="2800" dirty="0">
                <a:latin typeface="+mn-ea"/>
                <a:ea typeface="+mn-ea"/>
              </a:rPr>
              <a:t>×</a:t>
            </a:r>
            <a:r>
              <a:rPr lang="zh-CN" altLang="en-US" sz="2800" dirty="0">
                <a:latin typeface="+mn-ea"/>
                <a:ea typeface="+mn-ea"/>
              </a:rPr>
              <a:t>间距”等间隔数与棵数、总长、间距的关系，感悟数形结合的思想。</a:t>
            </a:r>
            <a:endParaRPr lang="en-US" altLang="zh-CN" sz="2800" dirty="0">
              <a:latin typeface="+mn-ea"/>
              <a:ea typeface="+mn-ea"/>
            </a:endParaRPr>
          </a:p>
        </p:txBody>
      </p:sp>
      <p:sp>
        <p:nvSpPr>
          <p:cNvPr id="4" name="云形 3"/>
          <p:cNvSpPr/>
          <p:nvPr/>
        </p:nvSpPr>
        <p:spPr>
          <a:xfrm>
            <a:off x="179512" y="0"/>
            <a:ext cx="3143250" cy="1571625"/>
          </a:xfrm>
          <a:prstGeom prst="cloud">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TextBox 4"/>
          <p:cNvSpPr txBox="1"/>
          <p:nvPr/>
        </p:nvSpPr>
        <p:spPr>
          <a:xfrm>
            <a:off x="323528" y="332656"/>
            <a:ext cx="2786062" cy="646112"/>
          </a:xfrm>
          <a:prstGeom prst="rect">
            <a:avLst/>
          </a:prstGeom>
          <a:noFill/>
        </p:spPr>
        <p:txBody>
          <a:bodyPr>
            <a:spAutoFit/>
          </a:bodyPr>
          <a:lstStyle/>
          <a:p>
            <a:pPr fontAlgn="auto">
              <a:spcBef>
                <a:spcPts val="0"/>
              </a:spcBef>
              <a:spcAft>
                <a:spcPts val="0"/>
              </a:spcAft>
              <a:defRPr/>
            </a:pPr>
            <a:r>
              <a:rPr lang="zh-CN" altLang="en-US" sz="3600" b="1" dirty="0">
                <a:latin typeface="+mj-ea"/>
                <a:ea typeface="+mj-ea"/>
              </a:rPr>
              <a:t>一、说教材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7" dur="50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9" dur="500"/>
                                        <p:tgtEl>
                                          <p:spTgt spid="3">
                                            <p:txEl>
                                              <p:pRg st="2" end="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14" dur="50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16" dur="500"/>
                                        <p:tgtEl>
                                          <p:spTgt spid="3">
                                            <p:txEl>
                                              <p:pRg st="3" end="3"/>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1" dur="50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3" dur="500"/>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1" descr="iii.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 name="云形 3"/>
          <p:cNvSpPr/>
          <p:nvPr/>
        </p:nvSpPr>
        <p:spPr>
          <a:xfrm>
            <a:off x="285750" y="357188"/>
            <a:ext cx="3143250" cy="1571625"/>
          </a:xfrm>
          <a:prstGeom prst="cloud">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TextBox 4"/>
          <p:cNvSpPr txBox="1"/>
          <p:nvPr/>
        </p:nvSpPr>
        <p:spPr>
          <a:xfrm>
            <a:off x="500063" y="711200"/>
            <a:ext cx="2786062" cy="646113"/>
          </a:xfrm>
          <a:prstGeom prst="rect">
            <a:avLst/>
          </a:prstGeom>
          <a:noFill/>
        </p:spPr>
        <p:txBody>
          <a:bodyPr>
            <a:spAutoFit/>
          </a:bodyPr>
          <a:lstStyle/>
          <a:p>
            <a:pPr fontAlgn="auto">
              <a:spcBef>
                <a:spcPts val="0"/>
              </a:spcBef>
              <a:spcAft>
                <a:spcPts val="0"/>
              </a:spcAft>
              <a:defRPr/>
            </a:pPr>
            <a:r>
              <a:rPr lang="zh-CN" altLang="en-US" sz="3600" b="1" dirty="0">
                <a:latin typeface="+mj-ea"/>
                <a:ea typeface="+mj-ea"/>
              </a:rPr>
              <a:t>一、说教材</a:t>
            </a:r>
          </a:p>
        </p:txBody>
      </p:sp>
      <p:sp>
        <p:nvSpPr>
          <p:cNvPr id="6" name="TextBox 5"/>
          <p:cNvSpPr txBox="1"/>
          <p:nvPr/>
        </p:nvSpPr>
        <p:spPr>
          <a:xfrm>
            <a:off x="1428750" y="1911350"/>
            <a:ext cx="7072313" cy="4160838"/>
          </a:xfrm>
          <a:prstGeom prst="rect">
            <a:avLst/>
          </a:prstGeom>
          <a:noFill/>
        </p:spPr>
        <p:txBody>
          <a:bodyPr>
            <a:spAutoFit/>
          </a:bodyPr>
          <a:lstStyle/>
          <a:p>
            <a:pPr fontAlgn="auto">
              <a:spcBef>
                <a:spcPts val="0"/>
              </a:spcBef>
              <a:spcAft>
                <a:spcPts val="0"/>
              </a:spcAft>
              <a:defRPr/>
            </a:pPr>
            <a:r>
              <a:rPr lang="en-US" altLang="zh-CN" sz="4400" b="1" dirty="0">
                <a:latin typeface="楷体_GB2312" pitchFamily="49" charset="-122"/>
                <a:ea typeface="楷体_GB2312" pitchFamily="49" charset="-122"/>
              </a:rPr>
              <a:t>4.</a:t>
            </a:r>
            <a:r>
              <a:rPr lang="zh-CN" altLang="en-US" sz="4400" b="1" dirty="0">
                <a:latin typeface="楷体_GB2312" pitchFamily="49" charset="-122"/>
                <a:ea typeface="楷体_GB2312" pitchFamily="49" charset="-122"/>
              </a:rPr>
              <a:t>教学重点、难点</a:t>
            </a:r>
            <a:endParaRPr lang="en-US" altLang="zh-CN" sz="4400" b="1" dirty="0">
              <a:latin typeface="楷体_GB2312" pitchFamily="49" charset="-122"/>
              <a:ea typeface="楷体_GB2312" pitchFamily="49" charset="-122"/>
            </a:endParaRPr>
          </a:p>
          <a:p>
            <a:pPr indent="720000" fontAlgn="auto">
              <a:spcBef>
                <a:spcPts val="0"/>
              </a:spcBef>
              <a:spcAft>
                <a:spcPts val="0"/>
              </a:spcAft>
              <a:defRPr/>
            </a:pPr>
            <a:endParaRPr lang="en-US" altLang="zh-CN" sz="1200" b="1" dirty="0">
              <a:latin typeface="楷体_GB2312" pitchFamily="49" charset="-122"/>
              <a:ea typeface="楷体_GB2312" pitchFamily="49" charset="-122"/>
            </a:endParaRPr>
          </a:p>
          <a:p>
            <a:pPr indent="720000" fontAlgn="auto">
              <a:lnSpc>
                <a:spcPts val="4350"/>
              </a:lnSpc>
              <a:spcBef>
                <a:spcPts val="0"/>
              </a:spcBef>
              <a:spcAft>
                <a:spcPts val="0"/>
              </a:spcAft>
              <a:defRPr/>
            </a:pPr>
            <a:r>
              <a:rPr lang="zh-CN" altLang="en-US" sz="3600" b="1" dirty="0">
                <a:latin typeface="楷体_GB2312" pitchFamily="49" charset="-122"/>
                <a:ea typeface="楷体_GB2312" pitchFamily="49" charset="-122"/>
              </a:rPr>
              <a:t>教学重点：</a:t>
            </a:r>
            <a:r>
              <a:rPr lang="zh-CN" altLang="en-US" sz="2800" dirty="0">
                <a:latin typeface="+mn-lt"/>
                <a:ea typeface="+mn-ea"/>
              </a:rPr>
              <a:t>引导学生发现植树棵树与间隔数之间的关系并能应用规律解决问题。</a:t>
            </a:r>
            <a:endParaRPr lang="en-US" altLang="zh-CN" sz="2800" dirty="0">
              <a:latin typeface="+mn-lt"/>
              <a:ea typeface="+mn-ea"/>
            </a:endParaRPr>
          </a:p>
          <a:p>
            <a:pPr indent="720000" fontAlgn="auto">
              <a:lnSpc>
                <a:spcPts val="3000"/>
              </a:lnSpc>
              <a:spcBef>
                <a:spcPts val="0"/>
              </a:spcBef>
              <a:spcAft>
                <a:spcPts val="0"/>
              </a:spcAft>
              <a:defRPr/>
            </a:pPr>
            <a:endParaRPr lang="en-US" altLang="zh-CN" sz="1000" dirty="0">
              <a:latin typeface="+mn-lt"/>
              <a:ea typeface="+mn-ea"/>
            </a:endParaRPr>
          </a:p>
          <a:p>
            <a:pPr indent="720000" fontAlgn="auto">
              <a:lnSpc>
                <a:spcPts val="4350"/>
              </a:lnSpc>
              <a:spcBef>
                <a:spcPts val="0"/>
              </a:spcBef>
              <a:spcAft>
                <a:spcPts val="0"/>
              </a:spcAft>
              <a:defRPr/>
            </a:pPr>
            <a:r>
              <a:rPr lang="zh-CN" altLang="en-US" sz="3600" b="1" dirty="0">
                <a:latin typeface="楷体_GB2312" pitchFamily="49" charset="-122"/>
                <a:ea typeface="楷体_GB2312" pitchFamily="49" charset="-122"/>
              </a:rPr>
              <a:t>教学难点：</a:t>
            </a:r>
            <a:r>
              <a:rPr lang="zh-CN" altLang="en-US" sz="2800" dirty="0">
                <a:latin typeface="+mn-lt"/>
                <a:ea typeface="+mn-ea"/>
              </a:rPr>
              <a:t>理解间隔与棵树之间的规律（总长</a:t>
            </a:r>
            <a:r>
              <a:rPr lang="en-US" altLang="zh-CN" sz="2800" dirty="0">
                <a:latin typeface="+mn-lt"/>
                <a:ea typeface="+mn-ea"/>
              </a:rPr>
              <a:t>÷</a:t>
            </a:r>
            <a:r>
              <a:rPr lang="zh-CN" altLang="en-US" sz="2800" dirty="0">
                <a:latin typeface="+mn-lt"/>
                <a:ea typeface="+mn-ea"/>
              </a:rPr>
              <a:t>间距</a:t>
            </a:r>
            <a:r>
              <a:rPr lang="en-US" sz="2800" dirty="0">
                <a:latin typeface="+mn-lt"/>
                <a:ea typeface="+mn-ea"/>
              </a:rPr>
              <a:t>=</a:t>
            </a:r>
            <a:r>
              <a:rPr lang="zh-CN" altLang="en-US" sz="2800" dirty="0">
                <a:latin typeface="+mn-lt"/>
                <a:ea typeface="+mn-ea"/>
              </a:rPr>
              <a:t>间隔数；间隔数＋</a:t>
            </a:r>
            <a:r>
              <a:rPr lang="en-US" sz="2800" dirty="0">
                <a:latin typeface="+mn-lt"/>
                <a:ea typeface="+mn-ea"/>
              </a:rPr>
              <a:t>1</a:t>
            </a:r>
            <a:r>
              <a:rPr lang="zh-CN" altLang="en-US" sz="2800" dirty="0">
                <a:latin typeface="+mn-lt"/>
                <a:ea typeface="+mn-ea"/>
              </a:rPr>
              <a:t>＝植树棵数）并能运用规律解决问题。</a:t>
            </a:r>
            <a:endParaRPr lang="en-US" altLang="zh-CN" sz="28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
                                            <p:txEl>
                                              <p:pRg st="2" end="2"/>
                                            </p:txEl>
                                          </p:spTgt>
                                        </p:tgtEl>
                                        <p:attrNameLst>
                                          <p:attrName>style.visibility</p:attrName>
                                        </p:attrNameLst>
                                      </p:cBhvr>
                                      <p:to>
                                        <p:strVal val="visible"/>
                                      </p:to>
                                    </p:set>
                                    <p:anim calcmode="discrete" valueType="clr">
                                      <p:cBhvr override="childStyle">
                                        <p:cTn id="7" dur="500"/>
                                        <p:tgtEl>
                                          <p:spTgt spid="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6">
                                            <p:txEl>
                                              <p:pRg st="2" end="2"/>
                                            </p:txEl>
                                          </p:spTgt>
                                        </p:tgtEl>
                                        <p:attrNameLst>
                                          <p:attrName>fillcolor</p:attrName>
                                        </p:attrNameLst>
                                      </p:cBhvr>
                                      <p:tavLst>
                                        <p:tav tm="0">
                                          <p:val>
                                            <p:clrVal>
                                              <a:schemeClr val="accent2"/>
                                            </p:clrVal>
                                          </p:val>
                                        </p:tav>
                                        <p:tav tm="50000">
                                          <p:val>
                                            <p:clrVal>
                                              <a:schemeClr val="hlink"/>
                                            </p:clrVal>
                                          </p:val>
                                        </p:tav>
                                      </p:tavLst>
                                    </p:anim>
                                    <p:set>
                                      <p:cBhvr>
                                        <p:cTn id="9" dur="500"/>
                                        <p:tgtEl>
                                          <p:spTgt spid="6">
                                            <p:txEl>
                                              <p:pRg st="2" end="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6">
                                            <p:txEl>
                                              <p:pRg st="4" end="4"/>
                                            </p:txEl>
                                          </p:spTgt>
                                        </p:tgtEl>
                                        <p:attrNameLst>
                                          <p:attrName>style.visibility</p:attrName>
                                        </p:attrNameLst>
                                      </p:cBhvr>
                                      <p:to>
                                        <p:strVal val="visible"/>
                                      </p:to>
                                    </p:set>
                                    <p:anim calcmode="discrete" valueType="clr">
                                      <p:cBhvr override="childStyle">
                                        <p:cTn id="14" dur="500"/>
                                        <p:tgtEl>
                                          <p:spTgt spid="6">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6">
                                            <p:txEl>
                                              <p:pRg st="4" end="4"/>
                                            </p:txEl>
                                          </p:spTgt>
                                        </p:tgtEl>
                                        <p:attrNameLst>
                                          <p:attrName>fillcolor</p:attrName>
                                        </p:attrNameLst>
                                      </p:cBhvr>
                                      <p:tavLst>
                                        <p:tav tm="0">
                                          <p:val>
                                            <p:clrVal>
                                              <a:schemeClr val="accent2"/>
                                            </p:clrVal>
                                          </p:val>
                                        </p:tav>
                                        <p:tav tm="50000">
                                          <p:val>
                                            <p:clrVal>
                                              <a:schemeClr val="hlink"/>
                                            </p:clrVal>
                                          </p:val>
                                        </p:tav>
                                      </p:tavLst>
                                    </p:anim>
                                    <p:set>
                                      <p:cBhvr>
                                        <p:cTn id="16" dur="500"/>
                                        <p:tgtEl>
                                          <p:spTgt spid="6">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1" descr="iii.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1506" name="TextBox 2"/>
          <p:cNvSpPr txBox="1">
            <a:spLocks noChangeArrowheads="1"/>
          </p:cNvSpPr>
          <p:nvPr/>
        </p:nvSpPr>
        <p:spPr bwMode="auto">
          <a:xfrm>
            <a:off x="2286000" y="2714625"/>
            <a:ext cx="4857750" cy="2000250"/>
          </a:xfrm>
          <a:prstGeom prst="rect">
            <a:avLst/>
          </a:prstGeom>
          <a:noFill/>
          <a:ln w="9525">
            <a:noFill/>
            <a:miter lim="800000"/>
            <a:headEnd/>
            <a:tailEnd/>
          </a:ln>
        </p:spPr>
        <p:txBody>
          <a:bodyPr>
            <a:spAutoFit/>
          </a:bodyPr>
          <a:lstStyle/>
          <a:p>
            <a:r>
              <a:rPr lang="en-US" altLang="zh-CN" sz="6000" b="1">
                <a:latin typeface="楷体_GB2312" pitchFamily="49" charset="-122"/>
                <a:ea typeface="楷体_GB2312" pitchFamily="49" charset="-122"/>
              </a:rPr>
              <a:t>5.</a:t>
            </a:r>
            <a:r>
              <a:rPr lang="zh-CN" altLang="en-US" sz="6000" b="1">
                <a:latin typeface="楷体_GB2312" pitchFamily="49" charset="-122"/>
                <a:ea typeface="楷体_GB2312" pitchFamily="49" charset="-122"/>
              </a:rPr>
              <a:t>教学准备</a:t>
            </a:r>
            <a:endParaRPr lang="en-US" altLang="zh-CN" sz="6000" b="1">
              <a:latin typeface="楷体_GB2312" pitchFamily="49" charset="-122"/>
              <a:ea typeface="楷体_GB2312" pitchFamily="49" charset="-122"/>
            </a:endParaRPr>
          </a:p>
          <a:p>
            <a:endParaRPr lang="en-US" altLang="zh-CN" sz="1000" b="1">
              <a:latin typeface="楷体_GB2312" pitchFamily="49" charset="-122"/>
              <a:ea typeface="楷体_GB2312" pitchFamily="49" charset="-122"/>
            </a:endParaRPr>
          </a:p>
          <a:p>
            <a:r>
              <a:rPr lang="zh-CN" altLang="en-US" sz="3600" b="1">
                <a:latin typeface="楷体_GB2312" pitchFamily="49" charset="-122"/>
                <a:ea typeface="楷体_GB2312" pitchFamily="49" charset="-122"/>
              </a:rPr>
              <a:t>   </a:t>
            </a:r>
            <a:r>
              <a:rPr lang="zh-CN" altLang="en-US" sz="5400" b="1">
                <a:latin typeface="楷体_GB2312" pitchFamily="49" charset="-122"/>
                <a:ea typeface="楷体_GB2312" pitchFamily="49" charset="-122"/>
              </a:rPr>
              <a:t>多媒体课件</a:t>
            </a:r>
            <a:endParaRPr lang="en-US" altLang="zh-CN" sz="5400" b="1">
              <a:latin typeface="楷体_GB2312" pitchFamily="49" charset="-122"/>
              <a:ea typeface="楷体_GB2312" pitchFamily="49" charset="-122"/>
            </a:endParaRPr>
          </a:p>
        </p:txBody>
      </p:sp>
      <p:sp>
        <p:nvSpPr>
          <p:cNvPr id="4" name="云形 3"/>
          <p:cNvSpPr/>
          <p:nvPr/>
        </p:nvSpPr>
        <p:spPr>
          <a:xfrm>
            <a:off x="285750" y="357188"/>
            <a:ext cx="3143250" cy="1571625"/>
          </a:xfrm>
          <a:prstGeom prst="cloud">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TextBox 4"/>
          <p:cNvSpPr txBox="1"/>
          <p:nvPr/>
        </p:nvSpPr>
        <p:spPr>
          <a:xfrm>
            <a:off x="500063" y="711200"/>
            <a:ext cx="2786062" cy="646113"/>
          </a:xfrm>
          <a:prstGeom prst="rect">
            <a:avLst/>
          </a:prstGeom>
          <a:noFill/>
        </p:spPr>
        <p:txBody>
          <a:bodyPr>
            <a:spAutoFit/>
          </a:bodyPr>
          <a:lstStyle/>
          <a:p>
            <a:pPr fontAlgn="auto">
              <a:spcBef>
                <a:spcPts val="0"/>
              </a:spcBef>
              <a:spcAft>
                <a:spcPts val="0"/>
              </a:spcAft>
              <a:defRPr/>
            </a:pPr>
            <a:r>
              <a:rPr lang="zh-CN" altLang="en-US" sz="3600" b="1" dirty="0">
                <a:latin typeface="+mj-ea"/>
                <a:ea typeface="+mj-ea"/>
              </a:rPr>
              <a:t>一、说教材</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1" descr="l.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云形 2"/>
          <p:cNvSpPr/>
          <p:nvPr/>
        </p:nvSpPr>
        <p:spPr>
          <a:xfrm>
            <a:off x="0" y="214313"/>
            <a:ext cx="3143250" cy="1571625"/>
          </a:xfrm>
          <a:prstGeom prst="cloud">
            <a:avLst/>
          </a:prstGeom>
          <a:solidFill>
            <a:schemeClr val="bg1"/>
          </a:solidFill>
          <a:ln w="38100">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642938" y="357188"/>
            <a:ext cx="2109787" cy="1200150"/>
          </a:xfrm>
          <a:prstGeom prst="rect">
            <a:avLst/>
          </a:prstGeom>
        </p:spPr>
        <p:txBody>
          <a:bodyPr>
            <a:spAutoFit/>
          </a:bodyPr>
          <a:lstStyle/>
          <a:p>
            <a:pPr fontAlgn="auto">
              <a:spcBef>
                <a:spcPts val="0"/>
              </a:spcBef>
              <a:spcAft>
                <a:spcPts val="0"/>
              </a:spcAft>
              <a:defRPr/>
            </a:pPr>
            <a:r>
              <a:rPr lang="zh-CN" altLang="en-US" sz="3600" b="1" dirty="0">
                <a:latin typeface="+mj-ea"/>
                <a:ea typeface="+mj-ea"/>
              </a:rPr>
              <a:t>二、说教</a:t>
            </a:r>
            <a:endParaRPr lang="en-US" altLang="zh-CN" sz="3600" b="1" dirty="0">
              <a:latin typeface="+mj-ea"/>
              <a:ea typeface="+mj-ea"/>
            </a:endParaRPr>
          </a:p>
          <a:p>
            <a:pPr fontAlgn="auto">
              <a:spcBef>
                <a:spcPts val="0"/>
              </a:spcBef>
              <a:spcAft>
                <a:spcPts val="0"/>
              </a:spcAft>
              <a:defRPr/>
            </a:pPr>
            <a:r>
              <a:rPr lang="zh-CN" altLang="en-US" sz="3600" b="1" dirty="0">
                <a:latin typeface="+mj-ea"/>
                <a:ea typeface="+mj-ea"/>
              </a:rPr>
              <a:t>学流程</a:t>
            </a:r>
            <a:endParaRPr lang="en-US" altLang="zh-CN" sz="3600" b="1" dirty="0">
              <a:latin typeface="+mj-ea"/>
              <a:ea typeface="+mj-ea"/>
            </a:endParaRPr>
          </a:p>
        </p:txBody>
      </p:sp>
      <p:sp>
        <p:nvSpPr>
          <p:cNvPr id="22532" name="TextBox 5"/>
          <p:cNvSpPr txBox="1">
            <a:spLocks noChangeArrowheads="1"/>
          </p:cNvSpPr>
          <p:nvPr/>
        </p:nvSpPr>
        <p:spPr bwMode="auto">
          <a:xfrm>
            <a:off x="1214438" y="1857375"/>
            <a:ext cx="7429500" cy="3970338"/>
          </a:xfrm>
          <a:prstGeom prst="rect">
            <a:avLst/>
          </a:prstGeom>
          <a:noFill/>
          <a:ln w="9525">
            <a:noFill/>
            <a:miter lim="800000"/>
            <a:headEnd/>
            <a:tailEnd/>
          </a:ln>
        </p:spPr>
        <p:txBody>
          <a:bodyPr>
            <a:spAutoFit/>
          </a:bodyPr>
          <a:lstStyle/>
          <a:p>
            <a:r>
              <a:rPr lang="zh-CN" altLang="en-US" sz="3600" b="1">
                <a:solidFill>
                  <a:srgbClr val="FF0000"/>
                </a:solidFill>
                <a:latin typeface="楷体_GB2312" pitchFamily="49" charset="-122"/>
                <a:ea typeface="楷体_GB2312" pitchFamily="49" charset="-122"/>
              </a:rPr>
              <a:t>（一）整体设计</a:t>
            </a:r>
            <a:endParaRPr lang="en-US" altLang="zh-CN" sz="3600" b="1">
              <a:solidFill>
                <a:srgbClr val="FF0000"/>
              </a:solidFill>
              <a:latin typeface="楷体_GB2312" pitchFamily="49" charset="-122"/>
              <a:ea typeface="楷体_GB2312" pitchFamily="49" charset="-122"/>
            </a:endParaRPr>
          </a:p>
          <a:p>
            <a:r>
              <a:rPr lang="en-US" altLang="zh-CN" sz="3600" b="1">
                <a:latin typeface="楷体_GB2312" pitchFamily="49" charset="-122"/>
                <a:ea typeface="楷体_GB2312" pitchFamily="49" charset="-122"/>
              </a:rPr>
              <a:t>1.</a:t>
            </a:r>
            <a:r>
              <a:rPr lang="zh-CN" altLang="en-US" sz="3600" b="1">
                <a:latin typeface="楷体_GB2312" pitchFamily="49" charset="-122"/>
                <a:ea typeface="楷体_GB2312" pitchFamily="49" charset="-122"/>
              </a:rPr>
              <a:t>激趣导入</a:t>
            </a:r>
            <a:endParaRPr lang="en-US" altLang="zh-CN" sz="3600" b="1">
              <a:latin typeface="楷体_GB2312" pitchFamily="49" charset="-122"/>
              <a:ea typeface="楷体_GB2312" pitchFamily="49" charset="-122"/>
            </a:endParaRPr>
          </a:p>
          <a:p>
            <a:r>
              <a:rPr lang="en-US" altLang="zh-CN" sz="3600" b="1">
                <a:latin typeface="楷体_GB2312" pitchFamily="49" charset="-122"/>
                <a:ea typeface="楷体_GB2312" pitchFamily="49" charset="-122"/>
              </a:rPr>
              <a:t>2.</a:t>
            </a:r>
            <a:r>
              <a:rPr lang="zh-CN" altLang="en-US" sz="3600" b="1">
                <a:latin typeface="楷体_GB2312" pitchFamily="49" charset="-122"/>
                <a:ea typeface="楷体_GB2312" pitchFamily="49" charset="-122"/>
              </a:rPr>
              <a:t>创设情境，提出问题</a:t>
            </a:r>
            <a:endParaRPr lang="en-US" altLang="zh-CN" sz="3600" b="1">
              <a:latin typeface="楷体_GB2312" pitchFamily="49" charset="-122"/>
              <a:ea typeface="楷体_GB2312" pitchFamily="49" charset="-122"/>
            </a:endParaRPr>
          </a:p>
          <a:p>
            <a:r>
              <a:rPr lang="en-US" altLang="zh-CN" sz="3600" b="1">
                <a:latin typeface="楷体_GB2312" pitchFamily="49" charset="-122"/>
                <a:ea typeface="楷体_GB2312" pitchFamily="49" charset="-122"/>
              </a:rPr>
              <a:t>3.</a:t>
            </a:r>
            <a:r>
              <a:rPr lang="zh-CN" altLang="en-US" sz="3600" b="1">
                <a:latin typeface="楷体_GB2312" pitchFamily="49" charset="-122"/>
                <a:ea typeface="楷体_GB2312" pitchFamily="49" charset="-122"/>
              </a:rPr>
              <a:t>在发现中找规律</a:t>
            </a:r>
            <a:endParaRPr lang="en-US" altLang="zh-CN" sz="3600" b="1">
              <a:latin typeface="楷体_GB2312" pitchFamily="49" charset="-122"/>
              <a:ea typeface="楷体_GB2312" pitchFamily="49" charset="-122"/>
            </a:endParaRPr>
          </a:p>
          <a:p>
            <a:r>
              <a:rPr lang="en-US" altLang="zh-CN" sz="3600" b="1">
                <a:latin typeface="楷体_GB2312" pitchFamily="49" charset="-122"/>
                <a:ea typeface="楷体_GB2312" pitchFamily="49" charset="-122"/>
              </a:rPr>
              <a:t>4.</a:t>
            </a:r>
            <a:r>
              <a:rPr lang="zh-CN" altLang="en-US" sz="3600" b="1">
                <a:latin typeface="楷体_GB2312" pitchFamily="49" charset="-122"/>
                <a:ea typeface="楷体_GB2312" pitchFamily="49" charset="-122"/>
              </a:rPr>
              <a:t>关注植树问题模型的拓展和应用</a:t>
            </a:r>
            <a:endParaRPr lang="en-US" altLang="zh-CN" sz="3600" b="1">
              <a:latin typeface="楷体_GB2312" pitchFamily="49" charset="-122"/>
              <a:ea typeface="楷体_GB2312" pitchFamily="49" charset="-122"/>
            </a:endParaRPr>
          </a:p>
          <a:p>
            <a:r>
              <a:rPr lang="en-US" altLang="zh-CN" sz="3600" b="1">
                <a:latin typeface="楷体_GB2312" pitchFamily="49" charset="-122"/>
                <a:ea typeface="楷体_GB2312" pitchFamily="49" charset="-122"/>
              </a:rPr>
              <a:t>5.</a:t>
            </a:r>
            <a:r>
              <a:rPr lang="zh-CN" altLang="en-US" sz="3600" b="1">
                <a:latin typeface="楷体_GB2312" pitchFamily="49" charset="-122"/>
                <a:ea typeface="楷体_GB2312" pitchFamily="49" charset="-122"/>
              </a:rPr>
              <a:t>回顾整理，反思提升</a:t>
            </a:r>
            <a:endParaRPr lang="en-US" altLang="zh-CN" sz="3600" b="1">
              <a:latin typeface="楷体_GB2312" pitchFamily="49" charset="-122"/>
              <a:ea typeface="楷体_GB2312" pitchFamily="49" charset="-122"/>
            </a:endParaRPr>
          </a:p>
          <a:p>
            <a:r>
              <a:rPr lang="zh-CN" altLang="en-US" sz="3600" b="1">
                <a:solidFill>
                  <a:srgbClr val="FF0000"/>
                </a:solidFill>
                <a:latin typeface="楷体_GB2312" pitchFamily="49" charset="-122"/>
                <a:ea typeface="楷体_GB2312" pitchFamily="49" charset="-122"/>
              </a:rPr>
              <a:t>（二）环节设计</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1" descr="hnj.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云形标注 5"/>
          <p:cNvSpPr/>
          <p:nvPr/>
        </p:nvSpPr>
        <p:spPr>
          <a:xfrm>
            <a:off x="5572125" y="214313"/>
            <a:ext cx="3286125" cy="1857375"/>
          </a:xfrm>
          <a:prstGeom prst="cloudCallout">
            <a:avLst>
              <a:gd name="adj1" fmla="val -41533"/>
              <a:gd name="adj2" fmla="val 126055"/>
            </a:avLst>
          </a:prstGeom>
          <a:solidFill>
            <a:schemeClr val="bg1"/>
          </a:solidFill>
          <a:ln w="28575">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TextBox 6"/>
          <p:cNvSpPr txBox="1"/>
          <p:nvPr/>
        </p:nvSpPr>
        <p:spPr>
          <a:xfrm>
            <a:off x="6000750" y="642938"/>
            <a:ext cx="2428875" cy="769937"/>
          </a:xfrm>
          <a:prstGeom prst="rect">
            <a:avLst/>
          </a:prstGeom>
          <a:noFill/>
        </p:spPr>
        <p:txBody>
          <a:bodyPr>
            <a:spAutoFit/>
          </a:bodyPr>
          <a:lstStyle/>
          <a:p>
            <a:pPr fontAlgn="auto">
              <a:spcBef>
                <a:spcPts val="0"/>
              </a:spcBef>
              <a:spcAft>
                <a:spcPts val="0"/>
              </a:spcAft>
              <a:defRPr/>
            </a:pPr>
            <a:r>
              <a:rPr lang="zh-CN" altLang="en-US" sz="4400" b="1" dirty="0">
                <a:latin typeface="+mj-ea"/>
                <a:ea typeface="+mj-ea"/>
              </a:rPr>
              <a:t>激趣导入</a:t>
            </a:r>
            <a:endParaRPr lang="zh-CN" altLang="en-US" sz="4400" dirty="0">
              <a:latin typeface="+mj-ea"/>
              <a:ea typeface="+mj-ea"/>
            </a:endParaRPr>
          </a:p>
        </p:txBody>
      </p:sp>
      <p:pic>
        <p:nvPicPr>
          <p:cNvPr id="23556" name="Picture 2" descr="http://img02.tooopen.com/Downs/images/2010/5/12/sy_20100512171259545028.jpg"/>
          <p:cNvPicPr>
            <a:picLocks noChangeAspect="1" noChangeArrowheads="1"/>
          </p:cNvPicPr>
          <p:nvPr/>
        </p:nvPicPr>
        <p:blipFill>
          <a:blip r:embed="rId3" cstate="print"/>
          <a:srcRect/>
          <a:stretch>
            <a:fillRect/>
          </a:stretch>
        </p:blipFill>
        <p:spPr bwMode="auto">
          <a:xfrm>
            <a:off x="0" y="0"/>
            <a:ext cx="4525963" cy="4643438"/>
          </a:xfrm>
          <a:prstGeom prst="rect">
            <a:avLst/>
          </a:prstGeom>
          <a:noFill/>
          <a:ln w="9525">
            <a:noFill/>
            <a:miter lim="800000"/>
            <a:headEnd/>
            <a:tailEnd/>
          </a:ln>
        </p:spPr>
      </p:pic>
      <p:pic>
        <p:nvPicPr>
          <p:cNvPr id="23557" name="Picture 2" descr="http://img01.tooopen.com/Downs/images/2009/10/15/sy_20091015183703494019.jpg"/>
          <p:cNvPicPr>
            <a:picLocks noChangeAspect="1" noChangeArrowheads="1"/>
          </p:cNvPicPr>
          <p:nvPr/>
        </p:nvPicPr>
        <p:blipFill>
          <a:blip r:embed="rId4" cstate="print"/>
          <a:srcRect/>
          <a:stretch>
            <a:fillRect/>
          </a:stretch>
        </p:blipFill>
        <p:spPr bwMode="auto">
          <a:xfrm>
            <a:off x="4410075" y="3286125"/>
            <a:ext cx="4733925" cy="3571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fade">
                                      <p:cBhvr>
                                        <p:cTn id="7" dur="20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diamond(out)">
                                      <p:cBhvr>
                                        <p:cTn id="12" dur="20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508</TotalTime>
  <Words>1306</Words>
  <Application>Microsoft Office PowerPoint</Application>
  <PresentationFormat>全屏显示(4:3)</PresentationFormat>
  <Paragraphs>80</Paragraphs>
  <Slides>23</Slides>
  <Notes>1</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微软用户</cp:lastModifiedBy>
  <cp:revision>47</cp:revision>
  <dcterms:created xsi:type="dcterms:W3CDTF">2013-03-29T08:46:28Z</dcterms:created>
  <dcterms:modified xsi:type="dcterms:W3CDTF">2013-04-08T08:56:58Z</dcterms:modified>
</cp:coreProperties>
</file>