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437" r:id="rId3"/>
    <p:sldId id="426" r:id="rId4"/>
    <p:sldId id="424" r:id="rId5"/>
    <p:sldId id="425" r:id="rId6"/>
    <p:sldId id="427" r:id="rId7"/>
    <p:sldId id="428" r:id="rId8"/>
    <p:sldId id="463" r:id="rId9"/>
    <p:sldId id="464" r:id="rId10"/>
    <p:sldId id="429" r:id="rId11"/>
    <p:sldId id="430" r:id="rId12"/>
    <p:sldId id="431" r:id="rId13"/>
    <p:sldId id="432" r:id="rId14"/>
    <p:sldId id="433" r:id="rId15"/>
    <p:sldId id="434" r:id="rId16"/>
    <p:sldId id="435" r:id="rId17"/>
    <p:sldId id="301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CC"/>
    <a:srgbClr val="79A9DA"/>
    <a:srgbClr val="339933"/>
    <a:srgbClr val="0000CC"/>
    <a:srgbClr val="003366"/>
    <a:srgbClr val="00CC00"/>
    <a:srgbClr val="FF99FF"/>
    <a:srgbClr val="CC99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/>
    <p:restoredTop sz="94642"/>
  </p:normalViewPr>
  <p:slideViewPr>
    <p:cSldViewPr showGuides="1">
      <p:cViewPr varScale="1">
        <p:scale>
          <a:sx n="85" d="100"/>
          <a:sy n="85" d="100"/>
        </p:scale>
        <p:origin x="-1122" y="-90"/>
      </p:cViewPr>
      <p:guideLst>
        <p:guide orient="horz" pos="2090"/>
        <p:guide pos="28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image" Target="../media/image15.jpeg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060575" cy="1438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4295" y="3717290"/>
            <a:ext cx="3755390" cy="245999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86105" y="1158240"/>
            <a:ext cx="79603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想一想，小兔子说这些话的时候表情是怎样的？它的心理是怎样想的？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D:\个人\课堂笔记\201709\第七单元\21青蛙卖泥塘\tg.jpgt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24193" y="4666615"/>
            <a:ext cx="1950720" cy="15106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4375" y="2667635"/>
            <a:ext cx="783209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8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朗读第6、7自然段。</a:t>
            </a:r>
            <a:endParaRPr sz="28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r>
              <a:rPr sz="28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（1）后来大象又遇到了哪些小动物？</a:t>
            </a:r>
            <a:endParaRPr sz="28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r>
              <a:rPr sz="28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（2）大家都提出了怎样的问题？</a:t>
            </a:r>
            <a:endParaRPr sz="28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91025" y="1759585"/>
            <a:ext cx="3323590" cy="907415"/>
            <a:chOff x="6915" y="2771"/>
            <a:chExt cx="5234" cy="1429"/>
          </a:xfrm>
        </p:grpSpPr>
        <p:sp>
          <p:nvSpPr>
            <p:cNvPr id="234" name=" 234"/>
            <p:cNvSpPr/>
            <p:nvPr/>
          </p:nvSpPr>
          <p:spPr>
            <a:xfrm flipH="1">
              <a:off x="6963" y="2810"/>
              <a:ext cx="3977" cy="1391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180000" tIns="0" rIns="180000" bIns="324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915" y="2771"/>
              <a:ext cx="5234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36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吃惊、痛心</a:t>
              </a:r>
              <a:endPara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" y="4401185"/>
            <a:ext cx="2675890" cy="18764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10870" y="1250315"/>
            <a:ext cx="78816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想一想，大象的心情是怎样的？我们应该用怎样的语气来读？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25725" y="2995295"/>
            <a:ext cx="52920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不安、犹豫</a:t>
            </a:r>
            <a:endParaRPr lang="zh-CN" altLang="en-US" sz="36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timg3"/>
          <p:cNvPicPr>
            <a:picLocks noChangeAspect="1"/>
          </p:cNvPicPr>
          <p:nvPr/>
        </p:nvPicPr>
        <p:blipFill>
          <a:blip r:embed="rId2"/>
          <a:srcRect l="3078" t="-294" r="3915" b="11806"/>
          <a:stretch>
            <a:fillRect/>
          </a:stretch>
        </p:blipFill>
        <p:spPr>
          <a:xfrm>
            <a:off x="4960620" y="3640455"/>
            <a:ext cx="3643630" cy="2309495"/>
          </a:xfrm>
          <a:prstGeom prst="flowChartAlternateProcess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544" y="967795"/>
            <a:ext cx="844677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大象做了实验以后，有什么感悟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？你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是怎样理解的？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D:\个人\课堂笔记\201709\第七单元\20大象的耳朵\timg1.jpgtimg1"/>
          <p:cNvPicPr>
            <a:picLocks noChangeAspect="1"/>
          </p:cNvPicPr>
          <p:nvPr/>
        </p:nvPicPr>
        <p:blipFill>
          <a:blip r:embed="rId1"/>
          <a:srcRect b="5040"/>
          <a:stretch>
            <a:fillRect/>
          </a:stretch>
        </p:blipFill>
        <p:spPr>
          <a:xfrm flipH="1">
            <a:off x="754380" y="2878455"/>
            <a:ext cx="2742565" cy="2859405"/>
          </a:xfrm>
          <a:prstGeom prst="flowChartMagneticDisk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86325" y="2684780"/>
            <a:ext cx="38652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大象说：“我还是让耳朵耷拉着吧。人家是人家，我是我。”</a:t>
            </a:r>
            <a:endParaRPr lang="zh-CN" altLang="en-US" sz="36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4" name="图片 3" descr="图片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630" y="4888230"/>
            <a:ext cx="2023745" cy="1420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8" presetClass="entr" presetSubtype="0" ac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3" grpId="1"/>
      <p:bldP spid="3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83235" y="1012825"/>
            <a:ext cx="75076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大象先是对自己耷拉着的耳朵产生怀疑，结果想办法让自己像其他小动物那样竖起自己的耳朵后心痛又心烦，最后还是把耳朵放了下来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。你大象的这种变化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过程中感受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到了什么？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40280" y="4100195"/>
            <a:ext cx="62033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人应该明白合适自己的才是最好的。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人应该有自己的分辨能力，不要轻易盲从别人的话。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3" name="图片 2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25" y="4495800"/>
            <a:ext cx="2167255" cy="1516380"/>
          </a:xfrm>
          <a:prstGeom prst="rect">
            <a:avLst/>
          </a:prstGeom>
        </p:spPr>
      </p:pic>
      <p:pic>
        <p:nvPicPr>
          <p:cNvPr id="5" name="图片 4" descr="2H7B6WN7VY8USR}T%2]8CV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618105" cy="899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699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85470" y="1040765"/>
            <a:ext cx="73914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慢：写“忄”的时候，注意先写两边，再写中间的竖。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兔：不能写成“免”。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安：上下结构，上面是“宀”，下面是“女”。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根：木字旁，右半部分上面没有点，要和“良”分开。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痛：偏旁是“疒”，不能写成“广”。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图片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8290" y="4563745"/>
            <a:ext cx="2377440" cy="1657985"/>
          </a:xfrm>
          <a:prstGeom prst="rect">
            <a:avLst/>
          </a:prstGeom>
        </p:spPr>
      </p:pic>
      <p:pic>
        <p:nvPicPr>
          <p:cNvPr id="5" name="图片 4" descr="2H7B6WN7VY8USR}T%2]8CV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618105" cy="925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5945" y="3872865"/>
            <a:ext cx="3430905" cy="23964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130" y="1597025"/>
            <a:ext cx="807974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朗读了这篇课文，联系自己的生活实际，想想你的学习或生活中有没有发生过类似的事情。</a:t>
            </a: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timg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130" y="3530600"/>
            <a:ext cx="3898265" cy="2597150"/>
          </a:xfrm>
          <a:prstGeom prst="cloud">
            <a:avLst/>
          </a:prstGeom>
        </p:spPr>
      </p:pic>
      <p:pic>
        <p:nvPicPr>
          <p:cNvPr id="3" name="图片 2" descr="2H7B6WN7VY8USR}T%2]8CV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804795" cy="1297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图片 4" descr="2H7B6WN7VY8USR}T%2]8CV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404235" cy="1462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9235" y="1443990"/>
            <a:ext cx="83343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会认字：似 耷 咦 竖  竿  撑  舞  烦  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会认字组词：似的  耷拉  咦  竖着        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          竹竿 撑起来  跳舞  心烦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会写的字：扇 慢 遇 兔 安 根 痛 最 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VP}N2IO4SNC`C_`6QLOLD[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603875"/>
            <a:ext cx="2194560" cy="1254760"/>
          </a:xfrm>
          <a:prstGeom prst="rect">
            <a:avLst/>
          </a:prstGeom>
        </p:spPr>
      </p:pic>
      <p:pic>
        <p:nvPicPr>
          <p:cNvPr id="5" name="图片 4" descr="2H7B6WN7VY8USR}T%2]8CV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618105" cy="1297305"/>
          </a:xfrm>
          <a:prstGeom prst="rect">
            <a:avLst/>
          </a:prstGeom>
        </p:spPr>
      </p:pic>
      <p:pic>
        <p:nvPicPr>
          <p:cNvPr id="6" name="图片 5" descr="Q3$AE6IB2FLE256OSK`A8P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1175" y="2675890"/>
            <a:ext cx="1012190" cy="4182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50190" y="1610360"/>
            <a:ext cx="76104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en-US" sz="360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1.自读课文，把课文读通顺。</a:t>
            </a:r>
            <a:endParaRPr lang="zh-CN" altLang="en-US" sz="3600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图片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666365" cy="14693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6445" y="2480945"/>
            <a:ext cx="70942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2.学生边读边想，提出不</a:t>
            </a:r>
            <a:r>
              <a:rPr lang="zh-CN" altLang="en-US" sz="3600" dirty="0" smtClean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懂的问题</a:t>
            </a:r>
            <a:r>
              <a:rPr lang="zh-CN" altLang="en-US" sz="3600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3600" dirty="0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87675" y="3377565"/>
            <a:ext cx="56089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拉：松弛地向下垂着。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304800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自言自语：自己一个人     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304800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低声嘀咕。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304800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撑起来：使张开。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图片 4" descr="VP}N2IO4SNC`C_`6QLOLD[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86070"/>
            <a:ext cx="2194560" cy="1399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35915" y="4531360"/>
            <a:ext cx="2044700" cy="14344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83615" y="2026920"/>
            <a:ext cx="74961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3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文中大象的耳朵是怎样的？找出相关的句子。</a:t>
            </a:r>
            <a:endParaRPr sz="36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66570" y="3332480"/>
            <a:ext cx="50203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/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大象有一对大耳朵，像扇子似的耷拉着。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2010" y="1045845"/>
            <a:ext cx="77971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3.精读感悟，合作学习。</a:t>
            </a:r>
            <a:endParaRPr lang="zh-CN" altLang="en-US" sz="4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图片 4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2945" y="3974465"/>
            <a:ext cx="2856230" cy="214185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09650" y="1210945"/>
            <a:ext cx="67322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60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都有谁说了大象的耳朵？</a:t>
            </a:r>
            <a:endParaRPr lang="zh-CN" altLang="en-US" sz="3600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88135" y="2612390"/>
            <a:ext cx="51473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小兔子、小羊、小鹿、小马，还有小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老鼠。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99390" y="4029710"/>
            <a:ext cx="2890520" cy="2023110"/>
          </a:xfrm>
          <a:prstGeom prst="rect">
            <a:avLst/>
          </a:prstGeom>
        </p:spPr>
      </p:pic>
      <p:pic>
        <p:nvPicPr>
          <p:cNvPr id="3" name="图片 2" descr="timg1"/>
          <p:cNvPicPr>
            <a:picLocks noChangeAspect="1"/>
          </p:cNvPicPr>
          <p:nvPr/>
        </p:nvPicPr>
        <p:blipFill>
          <a:blip r:embed="rId2"/>
          <a:srcRect b="6104"/>
          <a:stretch>
            <a:fillRect/>
          </a:stretch>
        </p:blipFill>
        <p:spPr>
          <a:xfrm>
            <a:off x="5855970" y="3190875"/>
            <a:ext cx="2597150" cy="2861945"/>
          </a:xfrm>
          <a:prstGeom prst="flowChartAlternateProcess">
            <a:avLst/>
          </a:prstGeom>
        </p:spPr>
      </p:pic>
      <p:pic>
        <p:nvPicPr>
          <p:cNvPr id="5" name="图片 4" descr="2H7B6WN7VY8USR}T%2]8CV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5895" y="0"/>
            <a:ext cx="2618105" cy="1297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9145" y="1300480"/>
            <a:ext cx="76098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大象一开始是怎样做的？最后又是怎样做的？</a:t>
            </a:r>
            <a:r>
              <a:rPr lang="zh-CN" altLang="en-US" sz="2400" b="1">
                <a:solidFill>
                  <a:srgbClr val="4F81B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4F81BD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D:\个人\课堂笔记\201709\第七单元\20大象的耳朵\g.jpg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33350" y="2776855"/>
            <a:ext cx="4547870" cy="3283585"/>
          </a:xfrm>
          <a:prstGeom prst="doubleWave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98170" y="2348880"/>
            <a:ext cx="4366318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每天，大象站着睡觉的时候，就用两根竹竿，把耳朵撑起来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lang="zh-CN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最后，大象还是把他的耳朵放了下来。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图片 4" descr="2H7B6WN7VY8USR}T%2]8CV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618105" cy="1297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14375" y="1905635"/>
            <a:ext cx="73914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读课文，想象一下小兔子、小羊 、小鹿、小马说大象耳朵时的表情，并请同学表演一下。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图片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8290" y="4563745"/>
            <a:ext cx="2377440" cy="1657985"/>
          </a:xfrm>
          <a:prstGeom prst="rect">
            <a:avLst/>
          </a:prstGeom>
        </p:spPr>
      </p:pic>
      <p:pic>
        <p:nvPicPr>
          <p:cNvPr id="3" name="图片 2" descr="u=244740470,112623469&amp;fm=20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48640" y="3898900"/>
            <a:ext cx="2754630" cy="2108200"/>
          </a:xfrm>
          <a:prstGeom prst="rect">
            <a:avLst/>
          </a:prstGeom>
        </p:spPr>
      </p:pic>
      <p:pic>
        <p:nvPicPr>
          <p:cNvPr id="5" name="图片 4" descr="2H7B6WN7VY8USR}T%2]8CV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7640" y="0"/>
            <a:ext cx="2618105" cy="1297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2540" y="2829560"/>
            <a:ext cx="49110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第二课时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2H7B6WN7VY8USR}T%2]8CV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618105" cy="1297305"/>
          </a:xfrm>
          <a:prstGeom prst="rect">
            <a:avLst/>
          </a:prstGeom>
        </p:spPr>
      </p:pic>
      <p:pic>
        <p:nvPicPr>
          <p:cNvPr id="3" name="图片 2" descr="VP}N2IO4SNC`C_`6QLOLD[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01210"/>
            <a:ext cx="2400935" cy="2257425"/>
          </a:xfrm>
          <a:prstGeom prst="rect">
            <a:avLst/>
          </a:prstGeom>
        </p:spPr>
      </p:pic>
      <p:pic>
        <p:nvPicPr>
          <p:cNvPr id="6" name="图片 5" descr="Q3$AE6IB2FLE256OSK`A8P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4565" y="2034540"/>
            <a:ext cx="1829435" cy="482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01675" y="1147445"/>
            <a:ext cx="77400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大象有一对大耳朵，像扇子似的耷拉着。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81120" y="2157730"/>
            <a:ext cx="42672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抓住大象的外形，运用“像”造句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69385" y="3702050"/>
            <a:ext cx="45065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60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例如：大象的身子像一堵墙，大象的四条腿像四条柱子。</a:t>
            </a:r>
            <a:endParaRPr lang="zh-CN" altLang="en-US" sz="3600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timg3"/>
          <p:cNvPicPr>
            <a:picLocks noChangeAspect="1"/>
          </p:cNvPicPr>
          <p:nvPr/>
        </p:nvPicPr>
        <p:blipFill>
          <a:blip r:embed="rId1"/>
          <a:srcRect l="-5424" t="-9527" r="5424" b="9527"/>
          <a:stretch>
            <a:fillRect/>
          </a:stretch>
        </p:blipFill>
        <p:spPr>
          <a:xfrm>
            <a:off x="219075" y="2455545"/>
            <a:ext cx="2821305" cy="1879600"/>
          </a:xfrm>
          <a:prstGeom prst="wedgeEllipseCallout">
            <a:avLst/>
          </a:prstGeom>
        </p:spPr>
      </p:pic>
      <p:pic>
        <p:nvPicPr>
          <p:cNvPr id="6" name="图片 5" descr="6"/>
          <p:cNvPicPr>
            <a:picLocks noChangeAspect="1"/>
          </p:cNvPicPr>
          <p:nvPr/>
        </p:nvPicPr>
        <p:blipFill>
          <a:blip r:embed="rId2"/>
          <a:srcRect l="-4053" t="8858" r="-699" b="-19073"/>
          <a:stretch>
            <a:fillRect/>
          </a:stretch>
        </p:blipFill>
        <p:spPr>
          <a:xfrm rot="8040000">
            <a:off x="1642110" y="4208145"/>
            <a:ext cx="1917700" cy="1952625"/>
          </a:xfrm>
          <a:prstGeom prst="cloudCallou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0</TotalTime>
  <Words>862</Words>
  <Application>WPS 演示</Application>
  <PresentationFormat>全屏显示(4:3)</PresentationFormat>
  <Paragraphs>72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楷体</vt:lpstr>
      <vt:lpstr>汉语拼音</vt:lpstr>
      <vt:lpstr>Segoe Print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南南</cp:lastModifiedBy>
  <cp:revision>405</cp:revision>
  <dcterms:created xsi:type="dcterms:W3CDTF">2013-11-14T01:26:00Z</dcterms:created>
  <dcterms:modified xsi:type="dcterms:W3CDTF">2020-08-08T14:14:06Z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