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70" r:id="rId4"/>
    <p:sldId id="345" r:id="rId5"/>
    <p:sldId id="299" r:id="rId6"/>
    <p:sldId id="300" r:id="rId7"/>
    <p:sldId id="346" r:id="rId8"/>
    <p:sldId id="341" r:id="rId9"/>
    <p:sldId id="347" r:id="rId10"/>
    <p:sldId id="348" r:id="rId11"/>
    <p:sldId id="350" r:id="rId12"/>
    <p:sldId id="349" r:id="rId13"/>
    <p:sldId id="291" r:id="rId14"/>
    <p:sldId id="351" r:id="rId15"/>
    <p:sldId id="352" r:id="rId16"/>
    <p:sldId id="353" r:id="rId17"/>
    <p:sldId id="354" r:id="rId18"/>
    <p:sldId id="355" r:id="rId19"/>
    <p:sldId id="356" r:id="rId20"/>
    <p:sldId id="325" r:id="rId21"/>
    <p:sldId id="327" r:id="rId22"/>
  </p:sldIdLst>
  <p:sldSz cx="9144000" cy="6858000" type="screen4x3"/>
  <p:notesSz cx="6858000" cy="9144000"/>
  <p:embeddedFontLst>
    <p:embeddedFont>
      <p:font typeface="微软雅黑" pitchFamily="34" charset="-122"/>
      <p:regular r:id="rId24"/>
      <p:bold r:id="rId25"/>
    </p:embeddedFont>
    <p:embeddedFont>
      <p:font typeface="楷体" charset="-122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1C450"/>
    <a:srgbClr val="993300"/>
    <a:srgbClr val="0000FF"/>
    <a:srgbClr val="FF33CC"/>
    <a:srgbClr val="EDAE11"/>
    <a:srgbClr val="D60093"/>
    <a:srgbClr val="EA6C16"/>
    <a:srgbClr val="4DE3DC"/>
    <a:srgbClr val="9F9B9B"/>
    <a:srgbClr val="F077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57" autoAdjust="0"/>
  </p:normalViewPr>
  <p:slideViewPr>
    <p:cSldViewPr snapToGrid="0">
      <p:cViewPr>
        <p:scale>
          <a:sx n="100" d="100"/>
          <a:sy n="100" d="100"/>
        </p:scale>
        <p:origin x="-282" y="-150"/>
      </p:cViewPr>
      <p:guideLst>
        <p:guide orient="horz" pos="2160"/>
        <p:guide pos="2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02CB87-F10C-4328-9CC3-60BB9E3280B6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9EF1A5-6E22-4DCF-AC8F-0F8FA39B2B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om/jianli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excel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EF1A5-6E22-4DCF-AC8F-0F8FA39B2B3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3808731"/>
            <a:ext cx="8139178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444" y="4511676"/>
            <a:ext cx="8139178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328219" y="5934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28" Type="http://schemas.openxmlformats.org/officeDocument/2006/relationships/tags" Target="../tags/tag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4"/>
            </p:custDataLst>
          </p:nvPr>
        </p:nvSpPr>
        <p:spPr>
          <a:xfrm>
            <a:off x="502412" y="432000"/>
            <a:ext cx="8139178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5"/>
            </p:custDataLst>
          </p:nvPr>
        </p:nvSpPr>
        <p:spPr>
          <a:xfrm>
            <a:off x="502412" y="1296000"/>
            <a:ext cx="8139178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6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7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8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" y="1987618"/>
            <a:ext cx="9143999" cy="98742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习作：我的心爱之物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11802" y="2152732"/>
            <a:ext cx="3576638" cy="20082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对生活、学习有帮助；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有纪念意义；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使思想发生转变；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53422" y="1272656"/>
            <a:ext cx="1579500" cy="24824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623169" y="4059984"/>
            <a:ext cx="2594400" cy="1962526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526053" y="1401808"/>
            <a:ext cx="1543526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说明用途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C4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40291" y="2152208"/>
            <a:ext cx="3972651" cy="26545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心爱之物来历；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让我思想发生转变；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心爱之物是友谊的桥梁；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32817" y="1846897"/>
            <a:ext cx="3157442" cy="4080282"/>
          </a:xfrm>
          <a:prstGeom prst="round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526052" y="1401808"/>
            <a:ext cx="344995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与心爱之物相关的故事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05605" y="2152208"/>
            <a:ext cx="3576638" cy="26545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与朋友的友谊常存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体会父母的爱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成长的见证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抒发喜爱之情。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24508" y="1973179"/>
            <a:ext cx="4340459" cy="3647288"/>
          </a:xfrm>
          <a:prstGeom prst="round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526053" y="1401808"/>
            <a:ext cx="2151833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抒发真情实感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815011" y="486056"/>
            <a:ext cx="5170640" cy="861770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在写作时应该如何开头呢？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15011" y="1407666"/>
            <a:ext cx="641300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）对比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式</a:t>
            </a:r>
            <a:endParaRPr lang="en-US" altLang="zh-CN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有的人喜欢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有的人喜欢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还有的人喜欢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然而我最喜欢的是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）开门见山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式</a:t>
            </a:r>
            <a:endParaRPr lang="en-US" altLang="zh-CN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我有一个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它是我心爱的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）设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问式</a:t>
            </a:r>
            <a:endParaRPr lang="en-US" altLang="zh-CN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我有一样心爱的物品，你们知道是什么吗？让我来告诉你吧，那就是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815011" y="497448"/>
            <a:ext cx="5170640" cy="861770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在写作时应该如何结尾呢？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22135" y="1415039"/>
            <a:ext cx="700246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直抒胸臆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是我的心爱之物，它带给我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我喜欢它。 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卒章显志，画龙点睛。</a:t>
            </a:r>
            <a:endParaRPr lang="en-US" altLang="zh-CN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望着它，我明白了战胜一次困难，都会有一次成长。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首尾呼应，凸显主旨。</a:t>
            </a:r>
            <a:endParaRPr lang="en-US" altLang="zh-CN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每次看到它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我总会看着它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25502" y="621469"/>
            <a:ext cx="8043221" cy="861770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一般来说，这篇作文的写作框架可以这样：</a:t>
            </a:r>
          </a:p>
        </p:txBody>
      </p:sp>
      <p:sp>
        <p:nvSpPr>
          <p:cNvPr id="2" name="矩形 1"/>
          <p:cNvSpPr/>
          <p:nvPr/>
        </p:nvSpPr>
        <p:spPr>
          <a:xfrm>
            <a:off x="1298204" y="1505397"/>
            <a:ext cx="6661892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开头</a:t>
            </a: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点出要写的心爱之物。</a:t>
            </a:r>
          </a:p>
          <a:p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中间</a:t>
            </a: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介绍起外形特点与内部构造。</a:t>
            </a: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介绍其功能、用法。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讲述和它有关的故事。     </a:t>
            </a:r>
            <a:r>
              <a:rPr lang="zh-CN" altLang="en-US" sz="3200" dirty="0">
                <a:solidFill>
                  <a:srgbClr val="99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</a:t>
            </a:r>
          </a:p>
          <a:p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结尾</a:t>
            </a:r>
            <a:endParaRPr lang="en-US" altLang="zh-CN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抒发对他的喜爱之情。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1149" y="1629149"/>
            <a:ext cx="575031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想想你的心爱之物是什么，写写它是什么样子的，你是怎么得到的，为什么会成为你的心爱之物。</a:t>
            </a:r>
          </a:p>
        </p:txBody>
      </p:sp>
      <p:sp>
        <p:nvSpPr>
          <p:cNvPr id="14" name="矩形 13"/>
          <p:cNvSpPr/>
          <p:nvPr/>
        </p:nvSpPr>
        <p:spPr>
          <a:xfrm>
            <a:off x="658793" y="4073573"/>
            <a:ext cx="54926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学习本单元课文的写法，围绕心爱之物，把自己的喜爱之情融入字里行间。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74736" y="2365614"/>
            <a:ext cx="1728572" cy="2466667"/>
          </a:xfrm>
          <a:prstGeom prst="round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658792" y="740230"/>
            <a:ext cx="1202666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习作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50848" y="559417"/>
            <a:ext cx="32598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99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我的心爱之物</a:t>
            </a:r>
          </a:p>
        </p:txBody>
      </p:sp>
      <p:sp>
        <p:nvSpPr>
          <p:cNvPr id="13" name="矩形 12"/>
          <p:cNvSpPr/>
          <p:nvPr/>
        </p:nvSpPr>
        <p:spPr>
          <a:xfrm>
            <a:off x="2343150" y="1333320"/>
            <a:ext cx="6155872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我的心爱之物是一盏台灯，这盏台灯守护着我好几年了，就像在守护边疆的爸爸一样守护着我。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这盏灯是我上学时爸爸送的礼物。一个花朵型的灯罩，加上一个调光度的转盘和一个开关按钮，还有一个视力警告器。最与众不同的是爸爸在灯柱上写的字：送给我亲爱的女儿。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　　每天晚上，我习惯地坐在椅子上，按开开关，开始做作业。台灯弯着身子认真地看着我学习，当我累的时候，看看灯柱上的字，就想起远方的爸爸，为了保护国家，保护我们，辛苦地工作着，就立刻充满的力量，投入到学习。当我在灯下读课文时，就像在读给亲爱的爸爸听，特别有劲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　　我十分爱惜这盏小台灯。我把我们全家的照片摆在灯的旁边，这样我写作业时，就感觉爸爸妈妈都在陪着我。</a:t>
            </a:r>
          </a:p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　　我的小台灯，它不是平平凡凡的台灯，是充满着爱的灯，就像爸爸陪伴着我，陪伴着快乐成长。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10875" y="2529214"/>
            <a:ext cx="1414286" cy="2666667"/>
          </a:xfrm>
          <a:prstGeom prst="round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295696" y="740230"/>
            <a:ext cx="1570058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习作示例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9527" y="1963214"/>
            <a:ext cx="355406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办一期“我的心爱之物”习作专栏。贴上习作和图片，和同学分享。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72001" y="2000429"/>
            <a:ext cx="3028571" cy="2857143"/>
          </a:xfrm>
          <a:prstGeom prst="round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295696" y="740230"/>
            <a:ext cx="1570058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习作专栏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141" y="1692470"/>
            <a:ext cx="6069910" cy="3315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99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按同学们习作中写的心爱之物的种类进行分类；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按同学们抒发的感情进行分类；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精心选择和习作内容相关的图片；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设计习作专栏的样式。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37471" y="2657503"/>
            <a:ext cx="2576080" cy="2862322"/>
          </a:xfrm>
          <a:prstGeom prst="roundRect">
            <a:avLst/>
          </a:prstGeom>
          <a:noFill/>
          <a:ln>
            <a:noFill/>
          </a:ln>
        </p:spPr>
      </p:pic>
      <p:sp>
        <p:nvSpPr>
          <p:cNvPr id="8" name="圆角矩形 7"/>
          <p:cNvSpPr/>
          <p:nvPr/>
        </p:nvSpPr>
        <p:spPr>
          <a:xfrm>
            <a:off x="295696" y="740230"/>
            <a:ext cx="1570058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习作专栏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389324" y="2139897"/>
            <a:ext cx="6757980" cy="3694112"/>
          </a:xfrm>
        </p:spPr>
        <p:txBody>
          <a:bodyPr>
            <a:noAutofit/>
          </a:bodyPr>
          <a:lstStyle/>
          <a:p>
            <a:pPr marL="0" lvl="0" indent="0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要求学生围绕心爱之物，就其样子、来历及心爱缘由展开描写。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lvl="0" indent="0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能运用本单元的写法，围绕心爱之物， 把自己的喜爱之情融入字里行间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687220" y="1125178"/>
            <a:ext cx="220841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本课目标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1666" y="1759285"/>
            <a:ext cx="8643953" cy="257666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每个人都有自己特别钟爱的东西，像琦君笔下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）、冯骥才眼中可爱的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写作时要围绕（           ），将自己的喜爱之情融入（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）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621604" y="2670585"/>
            <a:ext cx="2298059" cy="615549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故乡的桂花</a:t>
            </a:r>
            <a:endParaRPr lang="zh-CN" altLang="en-US" sz="3200" dirty="0"/>
          </a:p>
        </p:txBody>
      </p:sp>
      <p:sp>
        <p:nvSpPr>
          <p:cNvPr id="16" name="矩形 15"/>
          <p:cNvSpPr/>
          <p:nvPr/>
        </p:nvSpPr>
        <p:spPr>
          <a:xfrm>
            <a:off x="6182962" y="2690340"/>
            <a:ext cx="1477321" cy="615549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珍珠鸟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62872" y="3429000"/>
            <a:ext cx="1887690" cy="615549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心爱之物</a:t>
            </a:r>
          </a:p>
        </p:txBody>
      </p:sp>
      <p:sp>
        <p:nvSpPr>
          <p:cNvPr id="18" name="矩形 17"/>
          <p:cNvSpPr/>
          <p:nvPr/>
        </p:nvSpPr>
        <p:spPr>
          <a:xfrm>
            <a:off x="2220222" y="3736774"/>
            <a:ext cx="1887690" cy="615549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字里行间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6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46923" y="1710532"/>
            <a:ext cx="4850684" cy="440120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这是两只“好学猪”。趴在地上的，正用手托腮，聚精会神地看着前方，露出痴迷的样子，就像认真听课的小学生。另一只举起手，好像是正在回答老师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。 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1995" y="665529"/>
            <a:ext cx="8504886" cy="553994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用一句话说说图中小猪的样子，注意用上修辞手法。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69965" y="2264229"/>
            <a:ext cx="2654939" cy="2999144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60098" y="1794935"/>
            <a:ext cx="2055302" cy="1731244"/>
            <a:chOff x="9245917" y="1786731"/>
            <a:chExt cx="2310129" cy="1179562"/>
          </a:xfrm>
        </p:grpSpPr>
        <p:sp>
          <p:nvSpPr>
            <p:cNvPr id="10" name="TextBox 9"/>
            <p:cNvSpPr txBox="1"/>
            <p:nvPr/>
          </p:nvSpPr>
          <p:spPr>
            <a:xfrm>
              <a:off x="9305232" y="1786731"/>
              <a:ext cx="2250814" cy="11795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每个人都有自己特别钟爱的东西。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对话气泡: 圆角矩形 8"/>
            <p:cNvSpPr/>
            <p:nvPr/>
          </p:nvSpPr>
          <p:spPr>
            <a:xfrm>
              <a:off x="9245917" y="1786731"/>
              <a:ext cx="2295525" cy="930275"/>
            </a:xfrm>
            <a:prstGeom prst="wedgeRoundRectCallout">
              <a:avLst>
                <a:gd name="adj1" fmla="val 18440"/>
                <a:gd name="adj2" fmla="val 112397"/>
                <a:gd name="adj3" fmla="val 16667"/>
              </a:avLst>
            </a:prstGeom>
            <a:noFill/>
            <a:ln w="19050">
              <a:solidFill>
                <a:srgbClr val="A1C45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51539" y="1400837"/>
            <a:ext cx="3040062" cy="3678049"/>
          </a:xfrm>
          <a:prstGeom prst="round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80321" y="1377402"/>
            <a:ext cx="3091056" cy="3678049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17862" y="1289475"/>
            <a:ext cx="1721644" cy="1731243"/>
            <a:chOff x="9245917" y="1677731"/>
            <a:chExt cx="2295525" cy="1731243"/>
          </a:xfrm>
        </p:grpSpPr>
        <p:sp>
          <p:nvSpPr>
            <p:cNvPr id="10" name="TextBox 9"/>
            <p:cNvSpPr txBox="1"/>
            <p:nvPr/>
          </p:nvSpPr>
          <p:spPr>
            <a:xfrm>
              <a:off x="9403026" y="1677731"/>
              <a:ext cx="2138416" cy="173124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你的心爱之物是什么？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对话气泡: 圆角矩形 8"/>
            <p:cNvSpPr/>
            <p:nvPr/>
          </p:nvSpPr>
          <p:spPr>
            <a:xfrm>
              <a:off x="9245917" y="1786731"/>
              <a:ext cx="2295525" cy="930275"/>
            </a:xfrm>
            <a:prstGeom prst="wedgeRoundRectCallout">
              <a:avLst>
                <a:gd name="adj1" fmla="val -4990"/>
                <a:gd name="adj2" fmla="val 113992"/>
                <a:gd name="adj3" fmla="val 16667"/>
              </a:avLst>
            </a:prstGeom>
            <a:noFill/>
            <a:ln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56221" y="2517145"/>
            <a:ext cx="1931707" cy="272372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55520" y="808677"/>
            <a:ext cx="1379216" cy="196336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08898" y="3084601"/>
            <a:ext cx="1917388" cy="22373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460129" y="601530"/>
            <a:ext cx="2027798" cy="19156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234697" y="2790067"/>
            <a:ext cx="5170640" cy="28392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自己特别钟爱的东西，对自己有特别意义的东西。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思想气泡: 云 1"/>
          <p:cNvSpPr/>
          <p:nvPr/>
        </p:nvSpPr>
        <p:spPr>
          <a:xfrm>
            <a:off x="1560946" y="1355140"/>
            <a:ext cx="2000401" cy="1568116"/>
          </a:xfrm>
          <a:prstGeom prst="cloudCallout">
            <a:avLst>
              <a:gd name="adj1" fmla="val -28652"/>
              <a:gd name="adj2" fmla="val 79891"/>
            </a:avLst>
          </a:prstGeom>
          <a:noFill/>
          <a:ln w="19050">
            <a:solidFill>
              <a:srgbClr val="A1C4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什么心爱之物呢？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956395" y="3268720"/>
            <a:ext cx="5262757" cy="33009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确定心爱之物（玩具、文具、生活用品）。   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仔细观察心爱之物。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选最熟悉的、最好写的。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明确写作的目的。</a:t>
            </a:r>
          </a:p>
        </p:txBody>
      </p:sp>
      <p:sp>
        <p:nvSpPr>
          <p:cNvPr id="2" name="思想气泡: 云 1"/>
          <p:cNvSpPr/>
          <p:nvPr/>
        </p:nvSpPr>
        <p:spPr>
          <a:xfrm>
            <a:off x="1560946" y="1355140"/>
            <a:ext cx="2533613" cy="1568116"/>
          </a:xfrm>
          <a:prstGeom prst="cloudCallout">
            <a:avLst>
              <a:gd name="adj1" fmla="val -28652"/>
              <a:gd name="adj2" fmla="val 79891"/>
            </a:avLst>
          </a:prstGeom>
          <a:noFill/>
          <a:ln w="19050">
            <a:solidFill>
              <a:srgbClr val="A1C4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在写作之前我们要做哪些准备呢？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964825" y="2923257"/>
            <a:ext cx="4370622" cy="39472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描写外形。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说明用途。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与心爱之物相关的故事。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抒发真情实感。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把自己的喜爱之情融入字里行间。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思想气泡: 云 1"/>
          <p:cNvSpPr/>
          <p:nvPr/>
        </p:nvSpPr>
        <p:spPr>
          <a:xfrm>
            <a:off x="1560946" y="1355140"/>
            <a:ext cx="2533613" cy="1568116"/>
          </a:xfrm>
          <a:prstGeom prst="cloudCallout">
            <a:avLst>
              <a:gd name="adj1" fmla="val -28652"/>
              <a:gd name="adj2" fmla="val 79891"/>
            </a:avLst>
          </a:prstGeom>
          <a:noFill/>
          <a:ln w="19050">
            <a:solidFill>
              <a:srgbClr val="A1C4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怎样写心爱之物呢？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C4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33426" y="2152208"/>
            <a:ext cx="6352208" cy="33009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外形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形状、大小、颜色、材料、组成。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运用列数字、作比较、打比方等说明方法。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运用比喻、对比、拟人等修辞手法。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526052" y="1401808"/>
            <a:ext cx="2272011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描写外形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C4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49314" y="2157885"/>
            <a:ext cx="3298884" cy="39472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观察顺序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按一定的顺序观察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从整体到局部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从上到下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从外到内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57011" y="1961942"/>
            <a:ext cx="2992800" cy="3932568"/>
          </a:xfrm>
          <a:prstGeom prst="round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526053" y="1401808"/>
            <a:ext cx="1543526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描写外形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882</Words>
  <Application>Microsoft Office PowerPoint</Application>
  <PresentationFormat>全屏显示(4:3)</PresentationFormat>
  <Paragraphs>107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Arial</vt:lpstr>
      <vt:lpstr>宋体</vt:lpstr>
      <vt:lpstr>微软雅黑</vt:lpstr>
      <vt:lpstr>楷体</vt:lpstr>
      <vt:lpstr>Calibri</vt:lpstr>
      <vt:lpstr>第一PPT模板网-WWW.1PPT.COM</vt:lpstr>
      <vt:lpstr>习作：我的心爱之物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142</cp:revision>
  <dcterms:created xsi:type="dcterms:W3CDTF">2019-01-28T06:44:00Z</dcterms:created>
  <dcterms:modified xsi:type="dcterms:W3CDTF">2019-08-28T13:12:59Z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