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329" r:id="rId4"/>
    <p:sldId id="330" r:id="rId6"/>
    <p:sldId id="307" r:id="rId7"/>
    <p:sldId id="334" r:id="rId8"/>
    <p:sldId id="335" r:id="rId9"/>
    <p:sldId id="336" r:id="rId10"/>
    <p:sldId id="337" r:id="rId11"/>
    <p:sldId id="354" r:id="rId12"/>
    <p:sldId id="355" r:id="rId13"/>
    <p:sldId id="338" r:id="rId14"/>
    <p:sldId id="339" r:id="rId15"/>
    <p:sldId id="309" r:id="rId16"/>
    <p:sldId id="311" r:id="rId17"/>
    <p:sldId id="320" r:id="rId18"/>
    <p:sldId id="260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75B6"/>
    <a:srgbClr val="25BEE7"/>
    <a:srgbClr val="ED7D31"/>
    <a:srgbClr val="FFC000"/>
    <a:srgbClr val="A9D7F7"/>
    <a:srgbClr val="DDE6EB"/>
    <a:srgbClr val="88B6D7"/>
    <a:srgbClr val="F9AE71"/>
    <a:srgbClr val="F8EF4A"/>
    <a:srgbClr val="A6D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 autoAdjust="0"/>
    <p:restoredTop sz="94660"/>
  </p:normalViewPr>
  <p:slideViewPr>
    <p:cSldViewPr>
      <p:cViewPr>
        <p:scale>
          <a:sx n="75" d="100"/>
          <a:sy n="75" d="100"/>
        </p:scale>
        <p:origin x="-618" y="-156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E93A355-B660-4B3C-8F47-E8C4D6E873E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9pPr>
          </a:lstStyle>
          <a:p>
            <a:fld id="{666F9AE9-3D4B-4FEC-A000-953D00BB971A}" type="slidenum">
              <a:rPr lang="zh-CN" altLang="en-US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/>
              <a:t>www.gzsxw.net </a:t>
            </a:r>
            <a:r>
              <a:rPr lang="zh-CN" altLang="en-US" smtClean="0"/>
              <a:t>港中数学网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9pPr>
          </a:lstStyle>
          <a:p>
            <a:fld id="{9E9FB26B-4817-4ACC-95A1-2D9FE4840010}" type="slidenum">
              <a:rPr lang="zh-CN" altLang="en-US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684904-0905-48BD-AFA3-3559C910C7B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A2D3E-332C-47F9-89AF-30B4B78F6F6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ABBCA2-05DB-457B-B46E-9F49E529E19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457200"/>
            <a:ext cx="10769600" cy="1066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711200" y="1673226"/>
            <a:ext cx="5283200" cy="44989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197600" y="1673226"/>
            <a:ext cx="5283200" cy="44989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ACE7E-7B1E-4851-AE49-54EFC348581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F28E12-AA13-41CC-BFAE-ACA5875444E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862D35-E12F-4D9D-B9C3-40CC41C76EE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332D4C-203B-458E-8860-1D2393226B4B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7CE286-372C-41B5-BB92-714FB249C6E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A11639-92C4-4960-AF9F-A6C70CA686C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6AFA44-17D3-4CDA-A89B-075889FBFB10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DD90C0-7B35-4AEA-81D6-646B2D11E74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38AFF9-FEF6-4350-AA61-1802C33424C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20105C-E114-464E-B896-E0C7F03737B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3536CD-7728-4B0D-9B7F-AD3599D6FDE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777024-5439-489F-A4EB-68A401FD74B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A4A6A-CC86-4C36-8959-BA0435EC15FC}" type="slidenum">
              <a:rPr lang="zh-CN" altLang="en-US" smtClean="0"/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803540" y="764704"/>
            <a:ext cx="10515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感谢您下载觅知网平台上提供的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在觅知网出售的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的保护，作品的所有权、版权和著作权归觅知网所有，您下载的是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034231-5F36-43A7-8EAD-B953E3ED0DCB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18298-1AD5-4595-BE7F-C133247DD77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F83A5D-CF1C-413F-BA31-001E070CB71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B20AC4-A09D-43BB-AFA5-9518BB08AC3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795757-AB13-4A54-A79A-9F4CA3F5759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C680F6-5445-4074-899A-B9FC42C016B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F4DD48-0A29-489E-AE8F-0760323CF78E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1ABBCA2-05DB-457B-B46E-9F49E529E195}" type="slidenum">
              <a:rPr lang="zh-CN" altLang="en-US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59A4A6A-CC86-4C36-8959-BA0435EC15FC}" type="slidenum">
              <a:rPr lang="zh-CN" altLang="en-US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6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64252" cy="7317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6453" y="3151534"/>
            <a:ext cx="63401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年级一班家长会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88238" y="1273339"/>
            <a:ext cx="2418080" cy="14452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88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2019</a:t>
            </a:r>
            <a:endParaRPr lang="en-US" altLang="zh-CN" sz="880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6" name="宫崎骏+-+天空之城+-+动漫轻音乐+久石让+钢琴曲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688976" y="-573890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698105" y="4890770"/>
            <a:ext cx="4078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仿宋" panose="02010609060101010101" charset="-122"/>
                <a:ea typeface="仿宋" panose="02010609060101010101" charset="-122"/>
              </a:rPr>
              <a:t>惠济区金洼小学</a:t>
            </a:r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22935" y="1207135"/>
            <a:ext cx="10945495" cy="4683125"/>
          </a:xfrm>
          <a:prstGeom prst="roundRect">
            <a:avLst/>
          </a:prstGeom>
          <a:noFill/>
          <a:ln w="38100">
            <a:solidFill>
              <a:srgbClr val="E4614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46" y="69766"/>
            <a:ext cx="1965927" cy="1847360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4566192" y="5714944"/>
            <a:ext cx="5743000" cy="504056"/>
            <a:chOff x="4727848" y="1975156"/>
            <a:chExt cx="7200800" cy="504056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4727848" y="1975156"/>
              <a:ext cx="899301" cy="0"/>
            </a:xfrm>
            <a:prstGeom prst="line">
              <a:avLst/>
            </a:prstGeom>
            <a:ln w="25400">
              <a:solidFill>
                <a:srgbClr val="F2B41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627149" y="1975156"/>
              <a:ext cx="504056" cy="504056"/>
            </a:xfrm>
            <a:prstGeom prst="line">
              <a:avLst/>
            </a:prstGeom>
            <a:ln w="25400">
              <a:solidFill>
                <a:srgbClr val="F2B41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131205" y="2470120"/>
              <a:ext cx="5797443" cy="0"/>
            </a:xfrm>
            <a:prstGeom prst="line">
              <a:avLst/>
            </a:prstGeom>
            <a:ln w="25400">
              <a:solidFill>
                <a:srgbClr val="F2B41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2795905" y="428625"/>
            <a:ext cx="3854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整体存在问题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3615" y="1287145"/>
            <a:ext cx="105848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学习态度</a:t>
            </a:r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学习态度不端正，得过且过。有些孩子，性格散漫，随意性大，丢三落四的，在学习上常犯粗心大意的毛病;有的孩子愿耍小聪明，学习上不求甚解，不扎实，比较浮躁。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习惯：</a:t>
            </a:r>
            <a:endParaRPr lang="zh-CN" altLang="en-US" sz="24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学习上缺乏主动学习的习惯，看到老师就装模作样地去学习有时候上课人在心不在，专注力不够，遇到问题不能主动去思考。还有部分同学总以自我为中心，自控能力差，自己不学习还去影响别人。甚至还有同学说话带口头语说脏话，这都是不应该出现的。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作业完成：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家庭作业大部分都能完成，但有三分之一的学生作业不能认真去完成，应付态度比较严重。尤其是每天的读书任务，不能积极主动去完成。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730" y="2115185"/>
            <a:ext cx="5177155" cy="43522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5" y="98425"/>
            <a:ext cx="3970655" cy="20167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2650" y="763905"/>
            <a:ext cx="33451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三、家校配合</a:t>
            </a:r>
            <a:endParaRPr lang="zh-CN" altLang="en-US" sz="4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7175" y="2306320"/>
            <a:ext cx="76396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55600"/>
            <a:r>
              <a:rPr lang="zh-CN" b="1">
                <a:ea typeface="宋体" panose="02010600030101010101" pitchFamily="2" charset="-122"/>
              </a:rPr>
              <a:t>各位家长，刚才我针对我们班孩子从开学以来的表现做看简单的分析。教育孩子是我们共同的责任，因此我觉得配合很重要，家长配合老师，老师配合家长，才能让我们的孩子在成长的路上少走弯路。</a:t>
            </a:r>
            <a:r>
              <a:rPr lang="en-US" b="1">
                <a:latin typeface="仿宋" panose="02010609060101010101" charset="-122"/>
                <a:ea typeface="宋体" panose="02010600030101010101" pitchFamily="2" charset="-122"/>
              </a:rPr>
              <a:t> </a:t>
            </a:r>
            <a:r>
              <a:rPr lang="zh-CN" b="1">
                <a:ea typeface="宋体" panose="02010600030101010101" pitchFamily="2" charset="-122"/>
              </a:rPr>
              <a:t>因此我觉得我们应该从以下几方面进行合作。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5136" y="314807"/>
            <a:ext cx="1468755" cy="52197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、陪伴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11" y="133242"/>
            <a:ext cx="412600" cy="7032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1500" y="1482725"/>
            <a:ext cx="108381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有个小学生写过一篇作文，题为《我的生命就像家里养的植物》，说自己跟植物一样，常常被家人忽视被遗忘。他甚至担心有一天，自己会像那盆根部长满虫子的植物遭到妈妈的嫌弃。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还有那个爸爸宁愿刷手机也不陪自己玩的小学生发出了强烈的呐喊：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“你是我爸，还是手机的爸爸？”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“爸爸，别看手机，和我玩一会儿吧！”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多么无奈的控诉！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亲爱的爸爸妈妈，请暂时放下手中无休止的工作，放下不断刷屏的手机，多陪陪孩子吧！成长只有一次，错过，不再有！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你知道吗？今天你的不在意，明天可能要付出更多心力，去处理孩子的各种麻烦和问题，比如厌学网瘾、辍学啃老·····太多问题青年，父母过来求助，“我们的孩子大学毕业不出门，不吃不喝不工作就在家呆着上网，究其原因都是孩子年少时缺乏正向引导和教育。”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家庭教育欠的债，早晚要还的，还是加倍的偿还！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    只有父母在生命的最初给予用心的陪伴，才会将满满的爱浸润到孩子的心田，让他有足够的底气在跌跌撞撞的人生路上自信地前行。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5460" y="722630"/>
            <a:ext cx="306959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    例</a:t>
            </a:r>
            <a:endParaRPr lang="zh-CN" altLang="en-US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2335" y="1009015"/>
            <a:ext cx="6304280" cy="383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2.沟通</a:t>
            </a:r>
            <a:endParaRPr sz="40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eaLnBrk="1" hangingPunct="1">
              <a:lnSpc>
                <a:spcPct val="80000"/>
              </a:lnSpc>
            </a:pPr>
            <a:endParaRPr sz="40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eaLnBrk="1" hangingPunct="1">
              <a:lnSpc>
                <a:spcPct val="80000"/>
              </a:lnSpc>
            </a:pPr>
            <a:endParaRPr sz="28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eaLnBrk="1" hangingPunct="1">
              <a:lnSpc>
                <a:spcPct val="80000"/>
              </a:lnSpc>
            </a:pPr>
            <a:r>
              <a:rPr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说起“沟通”这个词，在这里再次感谢各位家长的支持。在前班学期大家都能积极主动配合学校的工作，没有人发过牢骚。在今后的合作过程中我们还要继续保持以往的作风，有什么好的建议及时跟我说，我一定会虚心接受。我也会及时跟大家反馈孩子在学校的表现。</a:t>
            </a:r>
            <a:endParaRPr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cxnSp>
        <p:nvCxnSpPr>
          <p:cNvPr id="43" name="Straight Connector 13"/>
          <p:cNvCxnSpPr/>
          <p:nvPr/>
        </p:nvCxnSpPr>
        <p:spPr>
          <a:xfrm>
            <a:off x="8414863" y="1189989"/>
            <a:ext cx="1" cy="817764"/>
          </a:xfrm>
          <a:prstGeom prst="line">
            <a:avLst/>
          </a:prstGeom>
          <a:ln w="25400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25"/>
          <p:cNvCxnSpPr/>
          <p:nvPr/>
        </p:nvCxnSpPr>
        <p:spPr>
          <a:xfrm flipH="1">
            <a:off x="7824897" y="2204603"/>
            <a:ext cx="792504" cy="0"/>
          </a:xfrm>
          <a:prstGeom prst="straightConnector1">
            <a:avLst/>
          </a:prstGeom>
          <a:ln w="25400" cap="rnd">
            <a:solidFill>
              <a:schemeClr val="accent2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31"/>
          <p:cNvCxnSpPr/>
          <p:nvPr/>
        </p:nvCxnSpPr>
        <p:spPr>
          <a:xfrm>
            <a:off x="7308615" y="3120908"/>
            <a:ext cx="792505" cy="0"/>
          </a:xfrm>
          <a:prstGeom prst="straightConnector1">
            <a:avLst/>
          </a:prstGeom>
          <a:ln w="25400" cap="rnd">
            <a:solidFill>
              <a:schemeClr val="accent2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37"/>
          <p:cNvCxnSpPr/>
          <p:nvPr/>
        </p:nvCxnSpPr>
        <p:spPr>
          <a:xfrm flipH="1">
            <a:off x="7513428" y="4499724"/>
            <a:ext cx="792504" cy="0"/>
          </a:xfrm>
          <a:prstGeom prst="straightConnector1">
            <a:avLst/>
          </a:prstGeom>
          <a:ln w="25400" cap="rnd">
            <a:solidFill>
              <a:schemeClr val="accent2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46"/>
          <p:cNvCxnSpPr/>
          <p:nvPr/>
        </p:nvCxnSpPr>
        <p:spPr>
          <a:xfrm>
            <a:off x="6516453" y="5277138"/>
            <a:ext cx="792505" cy="0"/>
          </a:xfrm>
          <a:prstGeom prst="straightConnector1">
            <a:avLst/>
          </a:prstGeom>
          <a:ln w="25400" cap="rnd">
            <a:solidFill>
              <a:schemeClr val="accent2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39"/>
          <p:cNvCxnSpPr/>
          <p:nvPr/>
        </p:nvCxnSpPr>
        <p:spPr>
          <a:xfrm>
            <a:off x="8306093" y="2204555"/>
            <a:ext cx="0" cy="1085108"/>
          </a:xfrm>
          <a:prstGeom prst="line">
            <a:avLst/>
          </a:prstGeom>
          <a:ln w="25400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45"/>
          <p:cNvCxnSpPr/>
          <p:nvPr/>
        </p:nvCxnSpPr>
        <p:spPr>
          <a:xfrm>
            <a:off x="8415313" y="3289927"/>
            <a:ext cx="0" cy="1085108"/>
          </a:xfrm>
          <a:prstGeom prst="line">
            <a:avLst/>
          </a:prstGeom>
          <a:ln w="25400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52"/>
          <p:cNvCxnSpPr/>
          <p:nvPr/>
        </p:nvCxnSpPr>
        <p:spPr>
          <a:xfrm>
            <a:off x="7825398" y="4734830"/>
            <a:ext cx="0" cy="1085108"/>
          </a:xfrm>
          <a:prstGeom prst="line">
            <a:avLst/>
          </a:prstGeom>
          <a:ln w="25400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图片 7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11" y="133242"/>
            <a:ext cx="412600" cy="703295"/>
          </a:xfrm>
          <a:prstGeom prst="rect">
            <a:avLst/>
          </a:prstGeom>
        </p:spPr>
      </p:pic>
      <p:sp>
        <p:nvSpPr>
          <p:cNvPr id="1843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902360" y="4593958"/>
            <a:ext cx="3602992" cy="1998469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16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42" name="图片 184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068" y="1558040"/>
            <a:ext cx="938533" cy="1007856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392" y="1837874"/>
            <a:ext cx="938533" cy="1007856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867" y="3586736"/>
            <a:ext cx="938533" cy="1007856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331" y="2845167"/>
            <a:ext cx="938533" cy="1007856"/>
          </a:xfrm>
          <a:prstGeom prst="rect">
            <a:avLst/>
          </a:prstGeom>
        </p:spPr>
      </p:pic>
      <p:pic>
        <p:nvPicPr>
          <p:cNvPr id="18443" name="图片 184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290" y="4499906"/>
            <a:ext cx="3291403" cy="32914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43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6404" y="1271195"/>
            <a:ext cx="4875276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家长：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（1）每天坚持孩子的作业是否完成，是否规范。（有条件的看孩子作业是否正确）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）能每天晚上陪孩子读40分钟的书并签字。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（3）每晚抽出5分钟跟孩子结合今天的学习和生活进行交流。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11" y="133242"/>
            <a:ext cx="412600" cy="7032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75083" y="4666230"/>
            <a:ext cx="309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0645" y="1055370"/>
            <a:ext cx="5857875" cy="5509895"/>
          </a:xfrm>
          <a:prstGeom prst="roundRect">
            <a:avLst/>
          </a:prstGeom>
          <a:noFill/>
          <a:ln w="63500"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8484" flipH="1">
            <a:off x="10079355" y="1122941"/>
            <a:ext cx="1690952" cy="1055122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7278370" y="2603500"/>
            <a:ext cx="374015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老师：及时反馈家长建议，配合家长教育孩子。</a:t>
            </a:r>
            <a:endParaRPr lang="zh-CN" altLang="en-US" sz="240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92115" y="133350"/>
            <a:ext cx="24669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3.配  合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278370" y="1976755"/>
            <a:ext cx="3510915" cy="2197100"/>
          </a:xfrm>
          <a:prstGeom prst="roundRect">
            <a:avLst/>
          </a:prstGeom>
          <a:noFill/>
          <a:ln w="63500"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2" grpId="0" bldLvl="0" animBg="1"/>
      <p:bldP spid="49" grpId="0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899" y="133081"/>
            <a:ext cx="2880320" cy="10240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11" y="133242"/>
            <a:ext cx="412600" cy="7032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822" y="2649706"/>
            <a:ext cx="3274730" cy="3633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1500" y="1287780"/>
            <a:ext cx="68510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</a:t>
            </a:r>
            <a:endParaRPr lang="en-US" altLang="zh-CN"/>
          </a:p>
          <a:p>
            <a:r>
              <a:rPr lang="en-US" altLang="zh-CN"/>
              <a:t>     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家长朋友们，您的理解使我感动，孩子们的进步使我快乐……为了这群孩子们，愿我们每个人都能为之付出我们足够的爱心、耐心和责任心！使我们的孩子在今后能成为我们的骄傲和自豪！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最后，祝各位家长工作顺利，家庭幸福，再次感谢你们的支持！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80523" y="1865126"/>
            <a:ext cx="7128793" cy="3868129"/>
          </a:xfrm>
          <a:custGeom>
            <a:avLst/>
            <a:gdLst>
              <a:gd name="connsiteX0" fmla="*/ 8364097 w 9349232"/>
              <a:gd name="connsiteY0" fmla="*/ 42674 h 3446444"/>
              <a:gd name="connsiteX1" fmla="*/ 6153160 w 9349232"/>
              <a:gd name="connsiteY1" fmla="*/ 261038 h 3446444"/>
              <a:gd name="connsiteX2" fmla="*/ 2645686 w 9349232"/>
              <a:gd name="connsiteY2" fmla="*/ 42674 h 3446444"/>
              <a:gd name="connsiteX3" fmla="*/ 448396 w 9349232"/>
              <a:gd name="connsiteY3" fmla="*/ 192799 h 3446444"/>
              <a:gd name="connsiteX4" fmla="*/ 216384 w 9349232"/>
              <a:gd name="connsiteY4" fmla="*/ 1857826 h 3446444"/>
              <a:gd name="connsiteX5" fmla="*/ 2945936 w 9349232"/>
              <a:gd name="connsiteY5" fmla="*/ 3372727 h 3446444"/>
              <a:gd name="connsiteX6" fmla="*/ 6426115 w 9349232"/>
              <a:gd name="connsiteY6" fmla="*/ 3154363 h 3446444"/>
              <a:gd name="connsiteX7" fmla="*/ 8787178 w 9349232"/>
              <a:gd name="connsiteY7" fmla="*/ 2663044 h 3446444"/>
              <a:gd name="connsiteX8" fmla="*/ 9333089 w 9349232"/>
              <a:gd name="connsiteY8" fmla="*/ 888835 h 3446444"/>
              <a:gd name="connsiteX9" fmla="*/ 8364097 w 9349232"/>
              <a:gd name="connsiteY9" fmla="*/ 42674 h 344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49232" h="3446444">
                <a:moveTo>
                  <a:pt x="8364097" y="42674"/>
                </a:moveTo>
                <a:cubicBezTo>
                  <a:pt x="7834109" y="-61959"/>
                  <a:pt x="7106228" y="261038"/>
                  <a:pt x="6153160" y="261038"/>
                </a:cubicBezTo>
                <a:cubicBezTo>
                  <a:pt x="5200092" y="261038"/>
                  <a:pt x="3596480" y="54047"/>
                  <a:pt x="2645686" y="42674"/>
                </a:cubicBezTo>
                <a:cubicBezTo>
                  <a:pt x="1694892" y="31301"/>
                  <a:pt x="853280" y="-109726"/>
                  <a:pt x="448396" y="192799"/>
                </a:cubicBezTo>
                <a:cubicBezTo>
                  <a:pt x="43512" y="495324"/>
                  <a:pt x="-199873" y="1327838"/>
                  <a:pt x="216384" y="1857826"/>
                </a:cubicBezTo>
                <a:cubicBezTo>
                  <a:pt x="632641" y="2387814"/>
                  <a:pt x="1910981" y="3156638"/>
                  <a:pt x="2945936" y="3372727"/>
                </a:cubicBezTo>
                <a:cubicBezTo>
                  <a:pt x="3980891" y="3588816"/>
                  <a:pt x="5452575" y="3272643"/>
                  <a:pt x="6426115" y="3154363"/>
                </a:cubicBezTo>
                <a:cubicBezTo>
                  <a:pt x="7399655" y="3036083"/>
                  <a:pt x="8302683" y="3040632"/>
                  <a:pt x="8787178" y="2663044"/>
                </a:cubicBezTo>
                <a:cubicBezTo>
                  <a:pt x="9271673" y="2285456"/>
                  <a:pt x="9399053" y="1323289"/>
                  <a:pt x="9333089" y="888835"/>
                </a:cubicBezTo>
                <a:cubicBezTo>
                  <a:pt x="9267125" y="454381"/>
                  <a:pt x="8894085" y="147307"/>
                  <a:pt x="8364097" y="42674"/>
                </a:cubicBezTo>
                <a:close/>
              </a:path>
            </a:pathLst>
          </a:custGeom>
          <a:noFill/>
          <a:ln w="38100">
            <a:solidFill>
              <a:srgbClr val="E4614A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931" y="260648"/>
            <a:ext cx="4030049" cy="5826049"/>
          </a:xfrm>
          <a:prstGeom prst="rect">
            <a:avLst/>
          </a:prstGeom>
        </p:spPr>
      </p:pic>
      <p:sp>
        <p:nvSpPr>
          <p:cNvPr id="131075" name="Rectangle 3"/>
          <p:cNvSpPr>
            <a:spLocks noChangeArrowheads="1"/>
          </p:cNvSpPr>
          <p:nvPr/>
        </p:nvSpPr>
        <p:spPr bwMode="auto">
          <a:xfrm>
            <a:off x="1821485" y="2168822"/>
            <a:ext cx="6120680" cy="2633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为了加强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老师与家长、家长与家长、家长与学生之间的联系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，以便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老师能够更有针对性的实施教育，家长能够更好教育自己的子女做人与成才。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127448" y="366341"/>
            <a:ext cx="6191250" cy="86360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9pPr>
          </a:lstStyle>
          <a:p>
            <a:pPr algn="ctr" eaLnBrk="1" hangingPunct="1"/>
            <a:r>
              <a:rPr kumimoji="1"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召开这次家长会的目的</a:t>
            </a:r>
            <a:r>
              <a:rPr kumimoji="1" lang="en-US" altLang="zh-CN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kumimoji="1" lang="en-US" altLang="zh-CN" sz="4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3702" y="3573016"/>
            <a:ext cx="3948298" cy="32849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89" y="3068960"/>
            <a:ext cx="1862493" cy="42329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1075" grpId="0"/>
      <p:bldP spid="81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4774791" y="740979"/>
            <a:ext cx="5094423" cy="5739952"/>
          </a:xfrm>
          <a:custGeom>
            <a:avLst/>
            <a:gdLst>
              <a:gd name="connsiteX0" fmla="*/ 506657 w 5094423"/>
              <a:gd name="connsiteY0" fmla="*/ 0 h 5739952"/>
              <a:gd name="connsiteX1" fmla="*/ 1168809 w 5094423"/>
              <a:gd name="connsiteY1" fmla="*/ 677918 h 5739952"/>
              <a:gd name="connsiteX2" fmla="*/ 1562947 w 5094423"/>
              <a:gd name="connsiteY2" fmla="*/ 1513490 h 5739952"/>
              <a:gd name="connsiteX3" fmla="*/ 1815195 w 5094423"/>
              <a:gd name="connsiteY3" fmla="*/ 2443655 h 5739952"/>
              <a:gd name="connsiteX4" fmla="*/ 1830961 w 5094423"/>
              <a:gd name="connsiteY4" fmla="*/ 3436883 h 5739952"/>
              <a:gd name="connsiteX5" fmla="*/ 1515650 w 5094423"/>
              <a:gd name="connsiteY5" fmla="*/ 4099035 h 5739952"/>
              <a:gd name="connsiteX6" fmla="*/ 632781 w 5094423"/>
              <a:gd name="connsiteY6" fmla="*/ 5076497 h 5739952"/>
              <a:gd name="connsiteX7" fmla="*/ 222878 w 5094423"/>
              <a:gd name="connsiteY7" fmla="*/ 5596759 h 5739952"/>
              <a:gd name="connsiteX8" fmla="*/ 2161 w 5094423"/>
              <a:gd name="connsiteY8" fmla="*/ 5407573 h 5739952"/>
              <a:gd name="connsiteX9" fmla="*/ 349002 w 5094423"/>
              <a:gd name="connsiteY9" fmla="*/ 5439104 h 5739952"/>
              <a:gd name="connsiteX10" fmla="*/ 632781 w 5094423"/>
              <a:gd name="connsiteY10" fmla="*/ 5612524 h 5739952"/>
              <a:gd name="connsiteX11" fmla="*/ 1641775 w 5094423"/>
              <a:gd name="connsiteY11" fmla="*/ 5738649 h 5739952"/>
              <a:gd name="connsiteX12" fmla="*/ 3517871 w 5094423"/>
              <a:gd name="connsiteY12" fmla="*/ 5533697 h 5739952"/>
              <a:gd name="connsiteX13" fmla="*/ 4211554 w 5094423"/>
              <a:gd name="connsiteY13" fmla="*/ 5297214 h 5739952"/>
              <a:gd name="connsiteX14" fmla="*/ 3959306 w 5094423"/>
              <a:gd name="connsiteY14" fmla="*/ 5218387 h 5739952"/>
              <a:gd name="connsiteX15" fmla="*/ 3912009 w 5094423"/>
              <a:gd name="connsiteY15" fmla="*/ 5549462 h 5739952"/>
              <a:gd name="connsiteX16" fmla="*/ 4495333 w 5094423"/>
              <a:gd name="connsiteY16" fmla="*/ 5644055 h 5739952"/>
              <a:gd name="connsiteX17" fmla="*/ 5094423 w 5094423"/>
              <a:gd name="connsiteY17" fmla="*/ 5628290 h 573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94423" h="5739952">
                <a:moveTo>
                  <a:pt x="506657" y="0"/>
                </a:moveTo>
                <a:cubicBezTo>
                  <a:pt x="749709" y="212835"/>
                  <a:pt x="992761" y="425670"/>
                  <a:pt x="1168809" y="677918"/>
                </a:cubicBezTo>
                <a:cubicBezTo>
                  <a:pt x="1344857" y="930166"/>
                  <a:pt x="1455216" y="1219201"/>
                  <a:pt x="1562947" y="1513490"/>
                </a:cubicBezTo>
                <a:cubicBezTo>
                  <a:pt x="1670678" y="1807779"/>
                  <a:pt x="1770526" y="2123090"/>
                  <a:pt x="1815195" y="2443655"/>
                </a:cubicBezTo>
                <a:cubicBezTo>
                  <a:pt x="1859864" y="2764220"/>
                  <a:pt x="1880885" y="3160986"/>
                  <a:pt x="1830961" y="3436883"/>
                </a:cubicBezTo>
                <a:cubicBezTo>
                  <a:pt x="1781037" y="3712780"/>
                  <a:pt x="1715347" y="3825766"/>
                  <a:pt x="1515650" y="4099035"/>
                </a:cubicBezTo>
                <a:cubicBezTo>
                  <a:pt x="1315953" y="4372304"/>
                  <a:pt x="848243" y="4826876"/>
                  <a:pt x="632781" y="5076497"/>
                </a:cubicBezTo>
                <a:cubicBezTo>
                  <a:pt x="417319" y="5326118"/>
                  <a:pt x="327981" y="5541580"/>
                  <a:pt x="222878" y="5596759"/>
                </a:cubicBezTo>
                <a:cubicBezTo>
                  <a:pt x="117775" y="5651938"/>
                  <a:pt x="-18860" y="5433849"/>
                  <a:pt x="2161" y="5407573"/>
                </a:cubicBezTo>
                <a:cubicBezTo>
                  <a:pt x="23182" y="5381297"/>
                  <a:pt x="243899" y="5404945"/>
                  <a:pt x="349002" y="5439104"/>
                </a:cubicBezTo>
                <a:cubicBezTo>
                  <a:pt x="454105" y="5473263"/>
                  <a:pt x="417319" y="5562600"/>
                  <a:pt x="632781" y="5612524"/>
                </a:cubicBezTo>
                <a:cubicBezTo>
                  <a:pt x="848243" y="5662448"/>
                  <a:pt x="1160927" y="5751787"/>
                  <a:pt x="1641775" y="5738649"/>
                </a:cubicBezTo>
                <a:cubicBezTo>
                  <a:pt x="2122623" y="5725511"/>
                  <a:pt x="3089575" y="5607269"/>
                  <a:pt x="3517871" y="5533697"/>
                </a:cubicBezTo>
                <a:cubicBezTo>
                  <a:pt x="3946167" y="5460125"/>
                  <a:pt x="4137981" y="5349766"/>
                  <a:pt x="4211554" y="5297214"/>
                </a:cubicBezTo>
                <a:cubicBezTo>
                  <a:pt x="4285127" y="5244662"/>
                  <a:pt x="4009230" y="5176346"/>
                  <a:pt x="3959306" y="5218387"/>
                </a:cubicBezTo>
                <a:cubicBezTo>
                  <a:pt x="3909382" y="5260428"/>
                  <a:pt x="3822671" y="5478517"/>
                  <a:pt x="3912009" y="5549462"/>
                </a:cubicBezTo>
                <a:cubicBezTo>
                  <a:pt x="4001347" y="5620407"/>
                  <a:pt x="4298264" y="5630917"/>
                  <a:pt x="4495333" y="5644055"/>
                </a:cubicBezTo>
                <a:cubicBezTo>
                  <a:pt x="4692402" y="5657193"/>
                  <a:pt x="4893412" y="5642741"/>
                  <a:pt x="5094423" y="5628290"/>
                </a:cubicBezTo>
              </a:path>
            </a:pathLst>
          </a:custGeom>
          <a:noFill/>
          <a:ln>
            <a:solidFill>
              <a:srgbClr val="E4614A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27130" y="748608"/>
            <a:ext cx="3347582" cy="573246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30837" y="139765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、期中情况分析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73952" y="280494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、开学以来班级整体表现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90147" y="43953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三、家校配合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71845" y="861207"/>
            <a:ext cx="559504" cy="53651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0965" flipH="1">
            <a:off x="5953194" y="1757640"/>
            <a:ext cx="559504" cy="53651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3196" flipH="1">
            <a:off x="6334175" y="3842936"/>
            <a:ext cx="559504" cy="53651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882535" y="4705287"/>
            <a:ext cx="559504" cy="53651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3628" flipH="1">
            <a:off x="6291683" y="2703997"/>
            <a:ext cx="559504" cy="53651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5655" flipH="1">
            <a:off x="5159518" y="5538758"/>
            <a:ext cx="559504" cy="5365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45" y="0"/>
            <a:ext cx="10755856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13" y="-46179"/>
            <a:ext cx="2376264" cy="1602971"/>
          </a:xfrm>
          <a:prstGeom prst="rect">
            <a:avLst/>
          </a:prstGeom>
        </p:spPr>
      </p:pic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317890" y="584135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一、期中情况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11624" y="1340768"/>
            <a:ext cx="80648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+mn-ea"/>
                <a:ea typeface="+mn-ea"/>
              </a:rPr>
              <a:t>90</a:t>
            </a:r>
            <a:r>
              <a:rPr lang="zh-CN" altLang="zh-CN" sz="2800" b="1" dirty="0">
                <a:latin typeface="+mn-ea"/>
                <a:ea typeface="+mn-ea"/>
              </a:rPr>
              <a:t>分以上</a:t>
            </a:r>
            <a:r>
              <a:rPr lang="en-US" altLang="zh-CN" sz="2800" b="1" dirty="0">
                <a:latin typeface="+mn-ea"/>
                <a:ea typeface="+mn-ea"/>
              </a:rPr>
              <a:t>      </a:t>
            </a:r>
            <a:r>
              <a:rPr lang="zh-CN" altLang="zh-CN" sz="2800" b="1" dirty="0">
                <a:latin typeface="+mn-ea"/>
                <a:ea typeface="+mn-ea"/>
              </a:rPr>
              <a:t>孙伊琳</a:t>
            </a:r>
            <a:r>
              <a:rPr lang="en-US" altLang="zh-CN" sz="2800" b="1" dirty="0">
                <a:latin typeface="+mn-ea"/>
                <a:ea typeface="+mn-ea"/>
              </a:rPr>
              <a:t>   </a:t>
            </a:r>
            <a:r>
              <a:rPr lang="zh-CN" altLang="zh-CN" sz="2800" b="1" dirty="0">
                <a:latin typeface="+mn-ea"/>
                <a:ea typeface="+mn-ea"/>
              </a:rPr>
              <a:t>冉佩佩</a:t>
            </a:r>
            <a:r>
              <a:rPr lang="en-US" altLang="zh-CN" sz="2800" b="1" dirty="0">
                <a:latin typeface="+mn-ea"/>
                <a:ea typeface="+mn-ea"/>
              </a:rPr>
              <a:t>  </a:t>
            </a:r>
            <a:r>
              <a:rPr lang="zh-CN" altLang="zh-CN" sz="2800" b="1" dirty="0">
                <a:latin typeface="+mn-ea"/>
                <a:ea typeface="+mn-ea"/>
              </a:rPr>
              <a:t>贾采伊</a:t>
            </a:r>
            <a:endParaRPr lang="zh-CN" altLang="zh-CN" sz="2800" dirty="0">
              <a:latin typeface="+mn-ea"/>
              <a:ea typeface="+mn-ea"/>
            </a:endParaRPr>
          </a:p>
          <a:p>
            <a:r>
              <a:rPr lang="en-US" altLang="zh-CN" sz="2800" b="1" dirty="0" smtClean="0">
                <a:latin typeface="+mn-ea"/>
                <a:ea typeface="+mn-ea"/>
              </a:rPr>
              <a:t>85-89 </a:t>
            </a:r>
            <a:r>
              <a:rPr lang="zh-CN" altLang="en-US" sz="2800" b="1" dirty="0" smtClean="0">
                <a:latin typeface="+mn-ea"/>
                <a:ea typeface="+mn-ea"/>
              </a:rPr>
              <a:t>分</a:t>
            </a:r>
            <a:r>
              <a:rPr lang="en-US" altLang="zh-CN" sz="2800" dirty="0" smtClean="0">
                <a:latin typeface="+mn-ea"/>
                <a:ea typeface="+mn-ea"/>
              </a:rPr>
              <a:t>    </a:t>
            </a:r>
            <a:r>
              <a:rPr lang="zh-CN" altLang="zh-CN" sz="2800" b="1" dirty="0">
                <a:latin typeface="+mn-ea"/>
                <a:ea typeface="+mn-ea"/>
              </a:rPr>
              <a:t>傅子轩</a:t>
            </a:r>
            <a:r>
              <a:rPr lang="en-US" altLang="zh-CN" sz="2800" b="1" dirty="0">
                <a:latin typeface="+mn-ea"/>
                <a:ea typeface="+mn-ea"/>
              </a:rPr>
              <a:t>   </a:t>
            </a:r>
            <a:r>
              <a:rPr lang="zh-CN" altLang="zh-CN" sz="2800" b="1" dirty="0">
                <a:latin typeface="+mn-ea"/>
                <a:ea typeface="+mn-ea"/>
              </a:rPr>
              <a:t>王 婷</a:t>
            </a:r>
            <a:r>
              <a:rPr lang="en-US" altLang="zh-CN" sz="2800" b="1" dirty="0">
                <a:latin typeface="+mn-ea"/>
                <a:ea typeface="+mn-ea"/>
              </a:rPr>
              <a:t>   </a:t>
            </a:r>
            <a:r>
              <a:rPr lang="zh-CN" altLang="zh-CN" sz="2800" b="1" dirty="0">
                <a:latin typeface="+mn-ea"/>
                <a:ea typeface="+mn-ea"/>
              </a:rPr>
              <a:t>赵鑫豪</a:t>
            </a:r>
            <a:r>
              <a:rPr lang="en-US" altLang="zh-CN" sz="2800" b="1" dirty="0">
                <a:latin typeface="+mn-ea"/>
                <a:ea typeface="+mn-ea"/>
              </a:rPr>
              <a:t>  </a:t>
            </a:r>
            <a:endParaRPr lang="en-US" altLang="zh-CN" sz="2800" b="1" dirty="0" smtClean="0">
              <a:latin typeface="+mn-ea"/>
              <a:ea typeface="+mn-ea"/>
            </a:endParaRPr>
          </a:p>
          <a:p>
            <a:r>
              <a:rPr lang="en-US" altLang="zh-CN" sz="2800" b="1" dirty="0">
                <a:latin typeface="+mn-ea"/>
                <a:ea typeface="+mn-ea"/>
              </a:rPr>
              <a:t> </a:t>
            </a:r>
            <a:r>
              <a:rPr lang="en-US" altLang="zh-CN" sz="2800" b="1" dirty="0" smtClean="0">
                <a:latin typeface="+mn-ea"/>
                <a:ea typeface="+mn-ea"/>
              </a:rPr>
              <a:t>                </a:t>
            </a:r>
            <a:r>
              <a:rPr lang="zh-CN" altLang="zh-CN" sz="2800" b="1" dirty="0" smtClean="0">
                <a:latin typeface="+mn-ea"/>
                <a:ea typeface="+mn-ea"/>
              </a:rPr>
              <a:t>孙</a:t>
            </a:r>
            <a:r>
              <a:rPr lang="zh-CN" altLang="zh-CN" sz="2800" b="1" dirty="0">
                <a:latin typeface="+mn-ea"/>
                <a:ea typeface="+mn-ea"/>
              </a:rPr>
              <a:t>韵涵 </a:t>
            </a:r>
            <a:r>
              <a:rPr lang="en-US" altLang="zh-CN" sz="2800" b="1" dirty="0" smtClean="0">
                <a:latin typeface="+mn-ea"/>
                <a:ea typeface="+mn-ea"/>
              </a:rPr>
              <a:t>    </a:t>
            </a:r>
            <a:r>
              <a:rPr lang="zh-CN" altLang="zh-CN" sz="2800" b="1" dirty="0" smtClean="0">
                <a:latin typeface="+mn-ea"/>
                <a:ea typeface="+mn-ea"/>
              </a:rPr>
              <a:t>贾</a:t>
            </a:r>
            <a:r>
              <a:rPr lang="zh-CN" altLang="zh-CN" sz="2800" b="1" dirty="0">
                <a:latin typeface="+mn-ea"/>
                <a:ea typeface="+mn-ea"/>
              </a:rPr>
              <a:t>奇</a:t>
            </a:r>
            <a:r>
              <a:rPr lang="zh-CN" altLang="zh-CN" sz="2800" b="1" dirty="0" smtClean="0">
                <a:latin typeface="+mn-ea"/>
                <a:ea typeface="+mn-ea"/>
              </a:rPr>
              <a:t>凡</a:t>
            </a:r>
            <a:endParaRPr lang="en-US" altLang="zh-CN" sz="2800" dirty="0">
              <a:latin typeface="+mn-ea"/>
              <a:ea typeface="+mn-ea"/>
            </a:endParaRPr>
          </a:p>
          <a:p>
            <a:r>
              <a:rPr lang="en-US" altLang="zh-CN" sz="2800" b="1" dirty="0" smtClean="0">
                <a:latin typeface="+mn-ea"/>
                <a:ea typeface="+mn-ea"/>
              </a:rPr>
              <a:t>80-84</a:t>
            </a:r>
            <a:r>
              <a:rPr lang="zh-CN" altLang="zh-CN" sz="2800" b="1" dirty="0">
                <a:latin typeface="+mn-ea"/>
                <a:ea typeface="+mn-ea"/>
              </a:rPr>
              <a:t>分</a:t>
            </a:r>
            <a:r>
              <a:rPr lang="en-US" altLang="zh-CN" sz="2800" b="1" dirty="0">
                <a:latin typeface="+mn-ea"/>
                <a:ea typeface="+mn-ea"/>
              </a:rPr>
              <a:t>   </a:t>
            </a:r>
            <a:r>
              <a:rPr lang="zh-CN" altLang="zh-CN" sz="2800" b="1" dirty="0">
                <a:latin typeface="+mn-ea"/>
                <a:ea typeface="+mn-ea"/>
              </a:rPr>
              <a:t>赵子涵</a:t>
            </a:r>
            <a:r>
              <a:rPr lang="en-US" altLang="zh-CN" sz="2800" b="1" dirty="0">
                <a:latin typeface="+mn-ea"/>
                <a:ea typeface="+mn-ea"/>
              </a:rPr>
              <a:t> </a:t>
            </a:r>
            <a:r>
              <a:rPr lang="en-US" altLang="zh-CN" sz="2800" b="1" dirty="0" smtClean="0">
                <a:latin typeface="+mn-ea"/>
                <a:ea typeface="+mn-ea"/>
              </a:rPr>
              <a:t> </a:t>
            </a:r>
            <a:r>
              <a:rPr lang="zh-CN" altLang="zh-CN" sz="2800" b="1" dirty="0">
                <a:latin typeface="+mn-ea"/>
                <a:ea typeface="+mn-ea"/>
              </a:rPr>
              <a:t>贾雨欣</a:t>
            </a:r>
            <a:r>
              <a:rPr lang="en-US" altLang="zh-CN" sz="2800" b="1" dirty="0">
                <a:latin typeface="+mn-ea"/>
                <a:ea typeface="+mn-ea"/>
              </a:rPr>
              <a:t> </a:t>
            </a:r>
            <a:r>
              <a:rPr lang="en-US" altLang="zh-CN" sz="2800" b="1" dirty="0" smtClean="0">
                <a:latin typeface="+mn-ea"/>
                <a:ea typeface="+mn-ea"/>
              </a:rPr>
              <a:t>  </a:t>
            </a:r>
            <a:r>
              <a:rPr lang="zh-CN" altLang="zh-CN" sz="2800" b="1" dirty="0">
                <a:latin typeface="+mn-ea"/>
                <a:ea typeface="+mn-ea"/>
              </a:rPr>
              <a:t>武奥运</a:t>
            </a:r>
            <a:r>
              <a:rPr lang="en-US" altLang="zh-CN" sz="2800" b="1" dirty="0">
                <a:latin typeface="+mn-ea"/>
                <a:ea typeface="+mn-ea"/>
              </a:rPr>
              <a:t> </a:t>
            </a:r>
            <a:r>
              <a:rPr lang="en-US" altLang="zh-CN" sz="2800" b="1" dirty="0" smtClean="0">
                <a:latin typeface="+mn-ea"/>
                <a:ea typeface="+mn-ea"/>
              </a:rPr>
              <a:t>  </a:t>
            </a:r>
            <a:r>
              <a:rPr lang="zh-CN" altLang="zh-CN" sz="2800" b="1" dirty="0">
                <a:latin typeface="+mn-ea"/>
                <a:ea typeface="+mn-ea"/>
              </a:rPr>
              <a:t>赵佳茵</a:t>
            </a:r>
            <a:endParaRPr lang="zh-CN" altLang="zh-CN" sz="2800" dirty="0">
              <a:latin typeface="+mn-ea"/>
              <a:ea typeface="+mn-ea"/>
            </a:endParaRPr>
          </a:p>
          <a:p>
            <a:r>
              <a:rPr lang="en-US" altLang="zh-CN" sz="2800" b="1" dirty="0" smtClean="0">
                <a:latin typeface="+mn-ea"/>
                <a:ea typeface="+mn-ea"/>
              </a:rPr>
              <a:t>      </a:t>
            </a:r>
            <a:r>
              <a:rPr lang="zh-CN" altLang="zh-CN" sz="2800" b="1" dirty="0" smtClean="0">
                <a:latin typeface="+mn-ea"/>
                <a:ea typeface="+mn-ea"/>
              </a:rPr>
              <a:t>张宸瑜</a:t>
            </a:r>
            <a:r>
              <a:rPr lang="en-US" altLang="zh-CN" sz="2800" b="1" dirty="0" smtClean="0">
                <a:latin typeface="+mn-ea"/>
                <a:ea typeface="+mn-ea"/>
              </a:rPr>
              <a:t>      </a:t>
            </a:r>
            <a:r>
              <a:rPr lang="zh-CN" altLang="zh-CN" sz="2800" b="1" dirty="0">
                <a:latin typeface="+mn-ea"/>
                <a:ea typeface="+mn-ea"/>
              </a:rPr>
              <a:t>贾子硕</a:t>
            </a:r>
            <a:r>
              <a:rPr lang="en-US" altLang="zh-CN" sz="2800" b="1" dirty="0">
                <a:latin typeface="+mn-ea"/>
                <a:ea typeface="+mn-ea"/>
              </a:rPr>
              <a:t>    </a:t>
            </a:r>
            <a:r>
              <a:rPr lang="zh-CN" altLang="zh-CN" sz="2800" b="1" dirty="0">
                <a:latin typeface="+mn-ea"/>
                <a:ea typeface="+mn-ea"/>
              </a:rPr>
              <a:t>赵信普</a:t>
            </a:r>
            <a:r>
              <a:rPr lang="en-US" altLang="zh-CN" sz="2800" b="1" dirty="0">
                <a:latin typeface="+mn-ea"/>
                <a:ea typeface="+mn-ea"/>
              </a:rPr>
              <a:t>   </a:t>
            </a:r>
            <a:r>
              <a:rPr lang="zh-CN" altLang="zh-CN" sz="2800" b="1" dirty="0">
                <a:latin typeface="+mn-ea"/>
                <a:ea typeface="+mn-ea"/>
              </a:rPr>
              <a:t>赵承智</a:t>
            </a:r>
            <a:endParaRPr lang="zh-CN" altLang="zh-CN" sz="2800" dirty="0">
              <a:latin typeface="+mn-ea"/>
              <a:ea typeface="+mn-ea"/>
            </a:endParaRPr>
          </a:p>
          <a:p>
            <a:r>
              <a:rPr lang="en-US" altLang="zh-CN" sz="2800" dirty="0">
                <a:latin typeface="+mn-ea"/>
                <a:ea typeface="+mn-ea"/>
              </a:rPr>
              <a:t> </a:t>
            </a:r>
            <a:endParaRPr lang="en-US" altLang="zh-CN" sz="2800" dirty="0" smtClean="0">
              <a:latin typeface="+mn-ea"/>
              <a:ea typeface="+mn-ea"/>
            </a:endParaRPr>
          </a:p>
          <a:p>
            <a:endParaRPr lang="en-US" altLang="zh-CN" sz="2800" dirty="0">
              <a:latin typeface="+mn-ea"/>
              <a:ea typeface="+mn-ea"/>
            </a:endParaRPr>
          </a:p>
          <a:p>
            <a:r>
              <a:rPr lang="en-US" altLang="zh-CN" sz="2800" dirty="0" smtClean="0">
                <a:latin typeface="+mn-ea"/>
                <a:ea typeface="+mn-ea"/>
              </a:rPr>
              <a:t>70-79</a:t>
            </a:r>
            <a:r>
              <a:rPr lang="zh-CN" altLang="zh-CN" sz="2800" dirty="0">
                <a:latin typeface="+mn-ea"/>
                <a:ea typeface="+mn-ea"/>
              </a:rPr>
              <a:t>分</a:t>
            </a:r>
            <a:r>
              <a:rPr lang="en-US" altLang="zh-CN" sz="2800" dirty="0">
                <a:latin typeface="+mn-ea"/>
                <a:ea typeface="+mn-ea"/>
              </a:rPr>
              <a:t>     23</a:t>
            </a:r>
            <a:r>
              <a:rPr lang="zh-CN" altLang="zh-CN" sz="2800" dirty="0">
                <a:latin typeface="+mn-ea"/>
                <a:ea typeface="+mn-ea"/>
              </a:rPr>
              <a:t>人</a:t>
            </a:r>
            <a:r>
              <a:rPr lang="en-US" altLang="zh-CN" sz="2800" dirty="0">
                <a:latin typeface="+mn-ea"/>
                <a:ea typeface="+mn-ea"/>
              </a:rPr>
              <a:t>  </a:t>
            </a:r>
            <a:endParaRPr lang="en-US" altLang="zh-CN" sz="2800" dirty="0">
              <a:latin typeface="+mn-ea"/>
              <a:ea typeface="+mn-ea"/>
            </a:endParaRPr>
          </a:p>
          <a:p>
            <a:r>
              <a:rPr lang="en-US" altLang="zh-CN" sz="2800" dirty="0" smtClean="0">
                <a:latin typeface="+mn-ea"/>
                <a:ea typeface="+mn-ea"/>
              </a:rPr>
              <a:t>60-69</a:t>
            </a:r>
            <a:r>
              <a:rPr lang="zh-CN" altLang="zh-CN" sz="2800" dirty="0">
                <a:latin typeface="+mn-ea"/>
                <a:ea typeface="+mn-ea"/>
              </a:rPr>
              <a:t>分</a:t>
            </a:r>
            <a:r>
              <a:rPr lang="en-US" altLang="zh-CN" sz="2800" dirty="0">
                <a:latin typeface="+mn-ea"/>
                <a:ea typeface="+mn-ea"/>
              </a:rPr>
              <a:t>     10</a:t>
            </a:r>
            <a:r>
              <a:rPr lang="zh-CN" altLang="zh-CN" sz="2800" dirty="0">
                <a:latin typeface="+mn-ea"/>
                <a:ea typeface="+mn-ea"/>
              </a:rPr>
              <a:t>人</a:t>
            </a:r>
            <a:endParaRPr lang="zh-CN" altLang="zh-CN" sz="2800" dirty="0">
              <a:latin typeface="+mn-ea"/>
              <a:ea typeface="+mn-ea"/>
            </a:endParaRPr>
          </a:p>
          <a:p>
            <a:r>
              <a:rPr lang="en-US" altLang="zh-CN" sz="2800" dirty="0" smtClean="0">
                <a:latin typeface="+mn-ea"/>
                <a:ea typeface="+mn-ea"/>
              </a:rPr>
              <a:t>60</a:t>
            </a:r>
            <a:r>
              <a:rPr lang="zh-CN" altLang="zh-CN" sz="2800" dirty="0">
                <a:latin typeface="+mn-ea"/>
                <a:ea typeface="+mn-ea"/>
              </a:rPr>
              <a:t>分以下</a:t>
            </a:r>
            <a:r>
              <a:rPr lang="en-US" altLang="zh-CN" sz="2800" dirty="0">
                <a:latin typeface="+mn-ea"/>
                <a:ea typeface="+mn-ea"/>
              </a:rPr>
              <a:t>  </a:t>
            </a:r>
            <a:r>
              <a:rPr lang="en-US" altLang="zh-CN" sz="2800" dirty="0" smtClean="0">
                <a:latin typeface="+mn-ea"/>
                <a:ea typeface="+mn-ea"/>
              </a:rPr>
              <a:t>  </a:t>
            </a:r>
            <a:r>
              <a:rPr lang="en-US" altLang="zh-CN" sz="2800" dirty="0">
                <a:latin typeface="+mn-ea"/>
                <a:ea typeface="+mn-ea"/>
              </a:rPr>
              <a:t>9</a:t>
            </a:r>
            <a:r>
              <a:rPr lang="zh-CN" altLang="zh-CN" sz="2800" dirty="0">
                <a:latin typeface="+mn-ea"/>
                <a:ea typeface="+mn-ea"/>
              </a:rPr>
              <a:t>人</a:t>
            </a:r>
            <a:endParaRPr lang="zh-CN" altLang="zh-CN" sz="2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0705" y="2656448"/>
            <a:ext cx="2744023" cy="42015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8077" flipH="1">
            <a:off x="864486" y="87593"/>
            <a:ext cx="2014176" cy="2126016"/>
          </a:xfrm>
          <a:prstGeom prst="rect">
            <a:avLst/>
          </a:prstGeom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281367" y="860769"/>
            <a:ext cx="14157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>
            <a:spAutoFit/>
          </a:bodyPr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9pPr>
          </a:lstStyle>
          <a:p>
            <a:pPr eaLnBrk="1" hangingPunct="1"/>
            <a:r>
              <a:rPr kumimoji="1"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光荣榜</a:t>
            </a:r>
            <a:endParaRPr kumimoji="1"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9011" flipH="1">
            <a:off x="390978" y="47236"/>
            <a:ext cx="2001525" cy="124891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2074">
            <a:off x="2863326" y="2656523"/>
            <a:ext cx="2001525" cy="12489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9253" y="1726708"/>
            <a:ext cx="921931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+mn-ea"/>
                <a:ea typeface="+mn-ea"/>
              </a:rPr>
              <a:t>成绩优秀的：</a:t>
            </a:r>
            <a:r>
              <a:rPr lang="en-US" altLang="zh-CN" sz="2800" b="1" dirty="0">
                <a:latin typeface="+mn-ea"/>
                <a:ea typeface="+mn-ea"/>
              </a:rPr>
              <a:t>   </a:t>
            </a:r>
            <a:r>
              <a:rPr lang="zh-CN" altLang="zh-CN" sz="2800" dirty="0">
                <a:latin typeface="+mn-ea"/>
                <a:ea typeface="+mn-ea"/>
              </a:rPr>
              <a:t>孙伊琳</a:t>
            </a:r>
            <a:r>
              <a:rPr lang="en-US" altLang="zh-CN" sz="2800" dirty="0">
                <a:latin typeface="+mn-ea"/>
                <a:ea typeface="+mn-ea"/>
              </a:rPr>
              <a:t>   </a:t>
            </a:r>
            <a:r>
              <a:rPr lang="zh-CN" altLang="zh-CN" sz="2800" dirty="0">
                <a:latin typeface="+mn-ea"/>
                <a:ea typeface="+mn-ea"/>
              </a:rPr>
              <a:t>冉佩佩</a:t>
            </a:r>
            <a:r>
              <a:rPr lang="en-US" altLang="zh-CN" sz="2800" dirty="0">
                <a:latin typeface="+mn-ea"/>
                <a:ea typeface="+mn-ea"/>
              </a:rPr>
              <a:t>  </a:t>
            </a:r>
            <a:r>
              <a:rPr lang="zh-CN" altLang="zh-CN" sz="2800" dirty="0">
                <a:latin typeface="+mn-ea"/>
                <a:ea typeface="+mn-ea"/>
              </a:rPr>
              <a:t>贾采伊</a:t>
            </a:r>
            <a:r>
              <a:rPr lang="en-US" altLang="zh-CN" sz="2800" dirty="0">
                <a:latin typeface="+mn-ea"/>
                <a:ea typeface="+mn-ea"/>
              </a:rPr>
              <a:t>   </a:t>
            </a:r>
            <a:r>
              <a:rPr lang="zh-CN" altLang="zh-CN" sz="2800" dirty="0">
                <a:latin typeface="+mn-ea"/>
                <a:ea typeface="+mn-ea"/>
              </a:rPr>
              <a:t>傅子轩 </a:t>
            </a:r>
            <a:endParaRPr lang="zh-CN" altLang="zh-CN" sz="2800" dirty="0">
              <a:latin typeface="+mn-ea"/>
              <a:ea typeface="+mn-ea"/>
            </a:endParaRPr>
          </a:p>
          <a:p>
            <a:r>
              <a:rPr lang="en-US" altLang="zh-CN" sz="2800" dirty="0">
                <a:latin typeface="+mn-ea"/>
                <a:ea typeface="+mn-ea"/>
              </a:rPr>
              <a:t>  </a:t>
            </a:r>
            <a:r>
              <a:rPr lang="en-US" altLang="zh-CN" sz="2800" dirty="0" smtClean="0">
                <a:latin typeface="+mn-ea"/>
                <a:ea typeface="+mn-ea"/>
              </a:rPr>
              <a:t>             </a:t>
            </a:r>
            <a:r>
              <a:rPr lang="zh-CN" altLang="zh-CN" sz="2800" dirty="0" smtClean="0">
                <a:latin typeface="+mn-ea"/>
                <a:ea typeface="+mn-ea"/>
              </a:rPr>
              <a:t>王 </a:t>
            </a:r>
            <a:r>
              <a:rPr lang="zh-CN" altLang="zh-CN" sz="2800" dirty="0">
                <a:latin typeface="+mn-ea"/>
                <a:ea typeface="+mn-ea"/>
              </a:rPr>
              <a:t>婷</a:t>
            </a:r>
            <a:r>
              <a:rPr lang="en-US" altLang="zh-CN" sz="2800" dirty="0">
                <a:latin typeface="+mn-ea"/>
                <a:ea typeface="+mn-ea"/>
              </a:rPr>
              <a:t>    </a:t>
            </a:r>
            <a:r>
              <a:rPr lang="zh-CN" altLang="zh-CN" sz="2800" dirty="0">
                <a:latin typeface="+mn-ea"/>
                <a:ea typeface="+mn-ea"/>
              </a:rPr>
              <a:t>赵鑫豪</a:t>
            </a:r>
            <a:r>
              <a:rPr lang="en-US" altLang="zh-CN" sz="2800" dirty="0">
                <a:latin typeface="+mn-ea"/>
                <a:ea typeface="+mn-ea"/>
              </a:rPr>
              <a:t>  </a:t>
            </a:r>
            <a:r>
              <a:rPr lang="zh-CN" altLang="zh-CN" sz="2800" dirty="0">
                <a:latin typeface="+mn-ea"/>
                <a:ea typeface="+mn-ea"/>
              </a:rPr>
              <a:t>孙韵涵</a:t>
            </a:r>
            <a:r>
              <a:rPr lang="en-US" altLang="zh-CN" sz="2800" dirty="0">
                <a:latin typeface="+mn-ea"/>
                <a:ea typeface="+mn-ea"/>
              </a:rPr>
              <a:t>   </a:t>
            </a:r>
            <a:r>
              <a:rPr lang="zh-CN" altLang="zh-CN" sz="2800" dirty="0">
                <a:latin typeface="+mn-ea"/>
                <a:ea typeface="+mn-ea"/>
              </a:rPr>
              <a:t>贾奇</a:t>
            </a:r>
            <a:r>
              <a:rPr lang="zh-CN" altLang="zh-CN" sz="2800" dirty="0" smtClean="0">
                <a:latin typeface="+mn-ea"/>
                <a:ea typeface="+mn-ea"/>
              </a:rPr>
              <a:t>凡</a:t>
            </a:r>
            <a:endParaRPr lang="en-US" altLang="zh-CN" sz="2800" dirty="0" smtClean="0">
              <a:latin typeface="+mn-ea"/>
              <a:ea typeface="+mn-ea"/>
            </a:endParaRPr>
          </a:p>
          <a:p>
            <a:r>
              <a:rPr lang="zh-CN" altLang="zh-CN" sz="2800" b="1" dirty="0" smtClean="0">
                <a:latin typeface="+mn-ea"/>
                <a:ea typeface="+mn-ea"/>
              </a:rPr>
              <a:t>进步</a:t>
            </a:r>
            <a:r>
              <a:rPr lang="zh-CN" altLang="zh-CN" sz="2800" b="1" dirty="0">
                <a:latin typeface="+mn-ea"/>
                <a:ea typeface="+mn-ea"/>
              </a:rPr>
              <a:t>快的：</a:t>
            </a:r>
            <a:r>
              <a:rPr lang="en-US" altLang="zh-CN" sz="2800" dirty="0">
                <a:latin typeface="+mn-ea"/>
                <a:ea typeface="+mn-ea"/>
              </a:rPr>
              <a:t>  </a:t>
            </a:r>
            <a:r>
              <a:rPr lang="zh-CN" altLang="zh-CN" sz="2800" dirty="0">
                <a:latin typeface="+mn-ea"/>
                <a:ea typeface="+mn-ea"/>
              </a:rPr>
              <a:t>赵承智</a:t>
            </a:r>
            <a:r>
              <a:rPr lang="en-US" altLang="zh-CN" sz="2800" dirty="0">
                <a:latin typeface="+mn-ea"/>
                <a:ea typeface="+mn-ea"/>
              </a:rPr>
              <a:t>   </a:t>
            </a:r>
            <a:r>
              <a:rPr lang="zh-CN" altLang="zh-CN" sz="2800" dirty="0">
                <a:latin typeface="+mn-ea"/>
                <a:ea typeface="+mn-ea"/>
              </a:rPr>
              <a:t>荣迎誉</a:t>
            </a:r>
            <a:r>
              <a:rPr lang="en-US" altLang="zh-CN" sz="2800" dirty="0">
                <a:latin typeface="+mn-ea"/>
                <a:ea typeface="+mn-ea"/>
              </a:rPr>
              <a:t>   </a:t>
            </a:r>
            <a:r>
              <a:rPr lang="zh-CN" altLang="zh-CN" sz="2800" dirty="0">
                <a:latin typeface="+mn-ea"/>
                <a:ea typeface="+mn-ea"/>
              </a:rPr>
              <a:t>崔志杰 </a:t>
            </a:r>
            <a:endParaRPr lang="zh-CN" altLang="zh-CN" sz="2800" dirty="0">
              <a:latin typeface="+mn-ea"/>
              <a:ea typeface="+mn-ea"/>
            </a:endParaRPr>
          </a:p>
          <a:p>
            <a:r>
              <a:rPr lang="en-US" altLang="zh-CN" sz="2800" dirty="0">
                <a:latin typeface="+mn-ea"/>
                <a:ea typeface="+mn-ea"/>
              </a:rPr>
              <a:t>  </a:t>
            </a:r>
            <a:r>
              <a:rPr lang="en-US" altLang="zh-CN" sz="2800" dirty="0" smtClean="0">
                <a:latin typeface="+mn-ea"/>
                <a:ea typeface="+mn-ea"/>
              </a:rPr>
              <a:t>           </a:t>
            </a:r>
            <a:r>
              <a:rPr lang="zh-CN" altLang="zh-CN" sz="2800" dirty="0" smtClean="0">
                <a:latin typeface="+mn-ea"/>
                <a:ea typeface="+mn-ea"/>
              </a:rPr>
              <a:t>赵鑫雨</a:t>
            </a:r>
            <a:r>
              <a:rPr lang="en-US" altLang="zh-CN" sz="2800" dirty="0" smtClean="0">
                <a:latin typeface="+mn-ea"/>
                <a:ea typeface="+mn-ea"/>
              </a:rPr>
              <a:t>   </a:t>
            </a:r>
            <a:r>
              <a:rPr lang="zh-CN" altLang="zh-CN" sz="2800" dirty="0">
                <a:latin typeface="+mn-ea"/>
                <a:ea typeface="+mn-ea"/>
              </a:rPr>
              <a:t>张宸瑜</a:t>
            </a:r>
            <a:endParaRPr lang="zh-CN" altLang="zh-CN" sz="2800" dirty="0">
              <a:latin typeface="+mn-ea"/>
              <a:ea typeface="+mn-ea"/>
            </a:endParaRPr>
          </a:p>
          <a:p>
            <a:r>
              <a:rPr lang="zh-CN" altLang="zh-CN" sz="2800" b="1" dirty="0" smtClean="0">
                <a:latin typeface="+mn-ea"/>
                <a:ea typeface="+mn-ea"/>
              </a:rPr>
              <a:t>学习</a:t>
            </a:r>
            <a:r>
              <a:rPr lang="zh-CN" altLang="zh-CN" sz="2800" b="1" dirty="0">
                <a:latin typeface="+mn-ea"/>
                <a:ea typeface="+mn-ea"/>
              </a:rPr>
              <a:t>潜力大： </a:t>
            </a:r>
            <a:r>
              <a:rPr lang="zh-CN" altLang="zh-CN" sz="2800" dirty="0">
                <a:latin typeface="+mn-ea"/>
                <a:ea typeface="+mn-ea"/>
              </a:rPr>
              <a:t>贾晨昕</a:t>
            </a:r>
            <a:r>
              <a:rPr lang="en-US" altLang="zh-CN" sz="2800" dirty="0">
                <a:latin typeface="+mn-ea"/>
                <a:ea typeface="+mn-ea"/>
              </a:rPr>
              <a:t>  </a:t>
            </a:r>
            <a:r>
              <a:rPr lang="zh-CN" altLang="zh-CN" sz="2800" dirty="0">
                <a:latin typeface="+mn-ea"/>
                <a:ea typeface="+mn-ea"/>
              </a:rPr>
              <a:t>孟东阳</a:t>
            </a:r>
            <a:r>
              <a:rPr lang="en-US" altLang="zh-CN" sz="2800" dirty="0">
                <a:latin typeface="+mn-ea"/>
                <a:ea typeface="+mn-ea"/>
              </a:rPr>
              <a:t>   </a:t>
            </a:r>
            <a:r>
              <a:rPr lang="zh-CN" altLang="zh-CN" sz="2800" dirty="0">
                <a:latin typeface="+mn-ea"/>
                <a:ea typeface="+mn-ea"/>
              </a:rPr>
              <a:t>孙慕岩</a:t>
            </a:r>
            <a:r>
              <a:rPr lang="en-US" altLang="zh-CN" sz="2800" dirty="0">
                <a:latin typeface="+mn-ea"/>
                <a:ea typeface="+mn-ea"/>
              </a:rPr>
              <a:t>   </a:t>
            </a:r>
            <a:r>
              <a:rPr lang="zh-CN" altLang="zh-CN" sz="2800" dirty="0">
                <a:latin typeface="+mn-ea"/>
                <a:ea typeface="+mn-ea"/>
              </a:rPr>
              <a:t>王梓彤</a:t>
            </a:r>
            <a:endParaRPr lang="zh-CN" altLang="zh-CN" sz="2800" dirty="0">
              <a:latin typeface="+mn-ea"/>
              <a:ea typeface="+mn-ea"/>
            </a:endParaRPr>
          </a:p>
          <a:p>
            <a:r>
              <a:rPr lang="en-US" altLang="zh-CN" sz="2800" dirty="0">
                <a:latin typeface="+mn-ea"/>
                <a:ea typeface="+mn-ea"/>
              </a:rPr>
              <a:t>   </a:t>
            </a:r>
            <a:r>
              <a:rPr lang="zh-CN" altLang="zh-CN" sz="2800" b="1" dirty="0">
                <a:solidFill>
                  <a:srgbClr val="7030A0"/>
                </a:solidFill>
                <a:latin typeface="+mn-ea"/>
                <a:ea typeface="+mn-ea"/>
              </a:rPr>
              <a:t>（这些同学在学习上只要能够坚持不懈，提升空间很大。</a:t>
            </a:r>
            <a:r>
              <a:rPr lang="zh-CN" altLang="zh-CN" sz="2800" b="1" dirty="0" smtClean="0">
                <a:solidFill>
                  <a:srgbClr val="7030A0"/>
                </a:solidFill>
                <a:latin typeface="+mn-ea"/>
                <a:ea typeface="+mn-ea"/>
              </a:rPr>
              <a:t>）</a:t>
            </a:r>
            <a:endParaRPr lang="zh-CN" altLang="zh-CN" sz="28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495" y="0"/>
            <a:ext cx="5212460" cy="6858000"/>
          </a:xfrm>
          <a:prstGeom prst="rect">
            <a:avLst/>
          </a:prstGeom>
        </p:spPr>
      </p:pic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2711624" y="2708554"/>
            <a:ext cx="338437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E46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学习态度</a:t>
            </a:r>
            <a:r>
              <a:rPr lang="zh-CN" altLang="en-US" sz="2400" dirty="0">
                <a:solidFill>
                  <a:srgbClr val="E46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端正，勤奋；</a:t>
            </a:r>
            <a:endParaRPr lang="zh-CN" altLang="en-US" sz="2400" dirty="0">
              <a:solidFill>
                <a:srgbClr val="E46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E46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学习方法</a:t>
            </a:r>
            <a:r>
              <a:rPr lang="zh-CN" altLang="en-US" sz="2400" dirty="0">
                <a:solidFill>
                  <a:srgbClr val="E46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比较好</a:t>
            </a:r>
            <a:r>
              <a:rPr lang="zh-CN" altLang="en-US" sz="2400" dirty="0" smtClean="0">
                <a:solidFill>
                  <a:srgbClr val="E46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solidFill>
                <a:srgbClr val="E46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1745" y="955138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学生成绩优异的</a:t>
            </a:r>
            <a:r>
              <a:rPr lang="zh-CN" altLang="en-US" sz="4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9616" y="4640710"/>
            <a:ext cx="3240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E46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自制力强，善于思考；</a:t>
            </a:r>
            <a:endParaRPr lang="zh-CN" altLang="en-US" sz="2400" dirty="0">
              <a:solidFill>
                <a:srgbClr val="E46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E46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家长的支持与鼓励</a:t>
            </a:r>
            <a:endParaRPr lang="zh-CN" altLang="en-US" sz="2400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1531468" y="3911632"/>
            <a:ext cx="4708548" cy="0"/>
          </a:xfrm>
          <a:prstGeom prst="line">
            <a:avLst/>
          </a:prstGeom>
          <a:ln w="12700">
            <a:solidFill>
              <a:schemeClr val="accent1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 rot="5400000">
            <a:off x="1601745" y="2868606"/>
            <a:ext cx="936104" cy="936104"/>
          </a:xfrm>
          <a:prstGeom prst="chevron">
            <a:avLst/>
          </a:prstGeom>
          <a:solidFill>
            <a:srgbClr val="F2B4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 rot="5400000">
            <a:off x="1601745" y="4772822"/>
            <a:ext cx="936104" cy="936104"/>
          </a:xfrm>
          <a:prstGeom prst="chevron">
            <a:avLst/>
          </a:prstGeom>
          <a:solidFill>
            <a:srgbClr val="F2B4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/>
      <p:bldP spid="3" grpId="0"/>
      <p:bldP spid="4" grpId="0"/>
      <p:bldP spid="7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5777" y="368588"/>
            <a:ext cx="460121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E46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二、开学以来班级整体表现</a:t>
            </a:r>
            <a:endParaRPr lang="zh-CN" altLang="en-US" sz="28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01370" y="1370965"/>
            <a:ext cx="11436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作   业</a:t>
            </a:r>
            <a:endParaRPr lang="zh-CN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marL="0" indent="0"/>
            <a:r>
              <a:rPr lang="zh-CN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对</a:t>
            </a:r>
            <a:endParaRPr lang="zh-CN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marL="0" indent="0"/>
            <a:r>
              <a:rPr lang="zh-CN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比</a:t>
            </a:r>
            <a:endParaRPr lang="zh-CN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marL="0" indent="0"/>
            <a:r>
              <a:rPr lang="en-US" altLang="zh-CN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1</a:t>
            </a:r>
            <a:endParaRPr lang="en-US" altLang="zh-CN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2" name="图片 1" descr="微信图片_201911191948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1230" y="1075055"/>
            <a:ext cx="4928870" cy="57156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7525" y="1075055"/>
            <a:ext cx="4180840" cy="5549900"/>
          </a:xfrm>
          <a:prstGeom prst="rect">
            <a:avLst/>
          </a:prstGeom>
        </p:spPr>
      </p:pic>
      <p:sp>
        <p:nvSpPr>
          <p:cNvPr id="12" name="虚尾箭头 11"/>
          <p:cNvSpPr/>
          <p:nvPr/>
        </p:nvSpPr>
        <p:spPr>
          <a:xfrm>
            <a:off x="435610" y="4232275"/>
            <a:ext cx="1367790" cy="98742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5610" y="4529455"/>
            <a:ext cx="1367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1800">
                <a:ea typeface="宋体" panose="02010600030101010101" pitchFamily="2" charset="-122"/>
              </a:rPr>
              <a:t>同一个人的</a:t>
            </a:r>
            <a:endParaRPr lang="zh-CN" altLang="zh-CN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3735" y="342265"/>
            <a:ext cx="84455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/>
            <a:r>
              <a:rPr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作   业</a:t>
            </a:r>
            <a:endParaRPr lang="zh-CN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marL="0" indent="0"/>
            <a:r>
              <a:rPr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对</a:t>
            </a:r>
            <a:endParaRPr lang="zh-CN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marL="0" indent="0"/>
            <a:r>
              <a:rPr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比</a:t>
            </a:r>
            <a:endParaRPr lang="zh-CN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marL="0" indent="0"/>
            <a:r>
              <a:rPr 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2</a:t>
            </a:r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885" y="342265"/>
            <a:ext cx="5227955" cy="6173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883910" y="1101725"/>
            <a:ext cx="6174105" cy="4654550"/>
          </a:xfrm>
          <a:prstGeom prst="rect">
            <a:avLst/>
          </a:prstGeom>
        </p:spPr>
      </p:pic>
      <p:sp>
        <p:nvSpPr>
          <p:cNvPr id="5" name="燕尾形箭头 4"/>
          <p:cNvSpPr/>
          <p:nvPr/>
        </p:nvSpPr>
        <p:spPr>
          <a:xfrm>
            <a:off x="267970" y="3267075"/>
            <a:ext cx="1656080" cy="86423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7970" y="3376295"/>
            <a:ext cx="201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</a:t>
            </a:r>
            <a:r>
              <a:rPr lang="zh-CN" altLang="en-US" sz="2800" b="1"/>
              <a:t>不同人的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7350" y="313055"/>
            <a:ext cx="111125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/>
            <a:r>
              <a:rPr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作   业</a:t>
            </a:r>
            <a:endParaRPr lang="zh-CN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marL="0" indent="0"/>
            <a:r>
              <a:rPr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对</a:t>
            </a:r>
            <a:endParaRPr lang="zh-CN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marL="0" indent="0"/>
            <a:r>
              <a:rPr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比</a:t>
            </a:r>
            <a:endParaRPr lang="zh-CN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marL="0" indent="0"/>
            <a:r>
              <a:rPr 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3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7970" y="3376295"/>
            <a:ext cx="201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</a:t>
            </a:r>
            <a:endParaRPr lang="zh-CN" altLang="en-US" sz="2800" b="1"/>
          </a:p>
        </p:txBody>
      </p:sp>
      <p:sp>
        <p:nvSpPr>
          <p:cNvPr id="3" name="燕尾形箭头 2"/>
          <p:cNvSpPr/>
          <p:nvPr/>
        </p:nvSpPr>
        <p:spPr>
          <a:xfrm>
            <a:off x="53975" y="3215005"/>
            <a:ext cx="1778000" cy="115252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7335" y="3561080"/>
            <a:ext cx="2012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ym typeface="+mn-ea"/>
              </a:rPr>
              <a:t>不同人的</a:t>
            </a:r>
            <a:endParaRPr lang="zh-CN" altLang="en-US" sz="2400"/>
          </a:p>
        </p:txBody>
      </p:sp>
      <p:pic>
        <p:nvPicPr>
          <p:cNvPr id="5" name="图片 4" descr="微信图片_201911191949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812415"/>
            <a:ext cx="8877300" cy="3941445"/>
          </a:xfrm>
          <a:prstGeom prst="rect">
            <a:avLst/>
          </a:prstGeom>
        </p:spPr>
      </p:pic>
      <p:pic>
        <p:nvPicPr>
          <p:cNvPr id="6" name="图片 5" descr="微信图片_20191119195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165735"/>
            <a:ext cx="7600315" cy="3049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ISPRING_PRESENTATION_TITLE" val="小学二年级家长会PPT课件（2）"/>
</p:tagLst>
</file>

<file path=ppt/theme/theme1.xml><?xml version="1.0" encoding="utf-8"?>
<a:theme xmlns:a="http://schemas.openxmlformats.org/drawingml/2006/main" name="熊猫翠竹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古瓶荷花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CDESIGNC</Template>
  <TotalTime>0</TotalTime>
  <Words>1766</Words>
  <Application>WPS 演示</Application>
  <PresentationFormat>自定义</PresentationFormat>
  <Paragraphs>120</Paragraphs>
  <Slides>15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Dotum</vt:lpstr>
      <vt:lpstr>微软雅黑</vt:lpstr>
      <vt:lpstr>华文琥珀</vt:lpstr>
      <vt:lpstr>仿宋</vt:lpstr>
      <vt:lpstr>Arial Unicode MS</vt:lpstr>
      <vt:lpstr>Calibri Light</vt:lpstr>
      <vt:lpstr>Calibri</vt:lpstr>
      <vt:lpstr>汉仪柳楷繁</vt:lpstr>
      <vt:lpstr>熊猫翠竹</vt:lpstr>
      <vt:lpstr>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小学二年级家长会PPT课件（2）</dc:title>
  <dc:creator>12</dc:creator>
  <cp:lastModifiedBy>梨花诗 </cp:lastModifiedBy>
  <cp:revision>776</cp:revision>
  <cp:lastPrinted>2411-12-30T00:00:00Z</cp:lastPrinted>
  <dcterms:created xsi:type="dcterms:W3CDTF">2002-05-06T11:53:00Z</dcterms:created>
  <dcterms:modified xsi:type="dcterms:W3CDTF">2019-11-19T13:14:26Z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2052-11.1.0.9022</vt:lpwstr>
  </property>
</Properties>
</file>