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6" r:id="rId1"/>
  </p:sldMasterIdLst>
  <p:sldIdLst>
    <p:sldId id="256" r:id="rId2"/>
    <p:sldId id="257" r:id="rId3"/>
    <p:sldId id="261" r:id="rId4"/>
    <p:sldId id="265" r:id="rId5"/>
    <p:sldId id="264" r:id="rId6"/>
    <p:sldId id="271" r:id="rId7"/>
    <p:sldId id="270" r:id="rId8"/>
    <p:sldId id="269" r:id="rId9"/>
    <p:sldId id="268" r:id="rId10"/>
    <p:sldId id="281" r:id="rId11"/>
    <p:sldId id="283" r:id="rId12"/>
    <p:sldId id="282" r:id="rId13"/>
    <p:sldId id="284" r:id="rId14"/>
    <p:sldId id="285" r:id="rId15"/>
    <p:sldId id="286" r:id="rId16"/>
    <p:sldId id="287" r:id="rId17"/>
    <p:sldId id="288" r:id="rId18"/>
    <p:sldId id="289" r:id="rId19"/>
    <p:sldId id="272" r:id="rId20"/>
    <p:sldId id="280" r:id="rId21"/>
    <p:sldId id="290" r:id="rId22"/>
    <p:sldId id="291" r:id="rId23"/>
    <p:sldId id="279" r:id="rId24"/>
    <p:sldId id="292" r:id="rId25"/>
    <p:sldId id="298" r:id="rId26"/>
    <p:sldId id="293" r:id="rId27"/>
    <p:sldId id="294" r:id="rId28"/>
    <p:sldId id="295" r:id="rId29"/>
    <p:sldId id="296" r:id="rId30"/>
    <p:sldId id="297" r:id="rId31"/>
    <p:sldId id="299" r:id="rId32"/>
    <p:sldId id="305" r:id="rId33"/>
    <p:sldId id="306" r:id="rId34"/>
    <p:sldId id="304" r:id="rId35"/>
    <p:sldId id="307" r:id="rId36"/>
    <p:sldId id="308" r:id="rId37"/>
    <p:sldId id="309" r:id="rId38"/>
    <p:sldId id="300" r:id="rId39"/>
    <p:sldId id="301" r:id="rId40"/>
    <p:sldId id="310" r:id="rId41"/>
    <p:sldId id="278" r:id="rId42"/>
    <p:sldId id="277" r:id="rId43"/>
    <p:sldId id="266" r:id="rId4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3" end="43"/>
    <p:penClr>
      <a:srgbClr val="FF0000"/>
    </p:penClr>
  </p:showPr>
  <p:clrMru>
    <a:srgbClr val="9900CC"/>
    <a:srgbClr val="00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 noChangeArrowheads="1"/>
          </p:cNvSpPr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9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76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en-US" altLang="zh-CN"/>
              <a:t>单击此处编辑母版标题样式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en-US" altLang="zh-CN"/>
              <a:t>单击此处编辑母版副标题样式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B575F-2069-4844-92B3-1C67428B4E61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63C5A-2B83-40C8-A35B-7A00C1B043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E7866-7EA5-4836-BE87-884F0B75EE94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8FB38-EE96-4B90-9AF8-2B9FFBA489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77200" cy="585311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6C8E2-88BA-4FEC-89C5-A3EB62F95BEE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ACAEBE-F8B8-4467-828A-2A9745915E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06D4C-50AE-4378-9811-7079F365C6F1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A47BB-3DC0-4742-ABAC-9F9CDCC08F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A331C7-6C74-49D1-A6A8-B03234B35E2A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E7FA8-A1A7-4130-A3A1-61CC7E12A0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5402A5-23BE-4932-A486-E0CB6F659FBC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60B58B-5C4B-48B9-95B5-5E94B9EAEBC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F5776-49A2-45CE-A406-9313122528CE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FD736-61DC-4D4B-8D0B-7293FC1996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CDD2C4-601D-484B-A7B2-5F750021F2EE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17ED8-335A-4E71-80C4-898053D6EF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9C52BA-8D63-4403-9290-52B82DCD05F5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BC9F9-8A9D-45E5-8452-72EC05D125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E7EF0-EAD8-4D93-A1E5-B4DC0C9824F1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630E1-1EBD-48D7-B510-B143C595C7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0258F-A8A0-4BFF-9CF2-EE8AC66D48A9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6E33A-04B0-40B2-9396-B98711BD5F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单击此处编辑母版文本样式</a:t>
            </a:r>
          </a:p>
          <a:p>
            <a:pPr lvl="1"/>
            <a:r>
              <a:rPr lang="en-US" altLang="zh-CN" smtClean="0"/>
              <a:t>第二级</a:t>
            </a:r>
          </a:p>
          <a:p>
            <a:pPr lvl="2"/>
            <a:r>
              <a:rPr lang="en-US" altLang="zh-CN" smtClean="0"/>
              <a:t>第三级</a:t>
            </a:r>
          </a:p>
          <a:p>
            <a:pPr lvl="3"/>
            <a:r>
              <a:rPr lang="en-US" altLang="zh-CN" smtClean="0"/>
              <a:t>第四级</a:t>
            </a:r>
          </a:p>
          <a:p>
            <a:pPr lvl="4"/>
            <a:r>
              <a:rPr lang="en-US" altLang="zh-CN" smtClean="0"/>
              <a:t>第五级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>
              <a:defRPr/>
            </a:pPr>
            <a:fld id="{D972CCF3-8ED6-4AD5-8003-2E448A83654C}" type="datetimeFigureOut">
              <a:rPr lang="zh-CN" altLang="en-US"/>
              <a:pPr>
                <a:defRPr/>
              </a:pPr>
              <a:t>2016/1/23</a:t>
            </a:fld>
            <a:endParaRPr lang="en-US" altLang="zh-CN"/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>
              <a:defRPr/>
            </a:pPr>
            <a:fld id="{5919ABC1-3CFD-422E-AD32-390A3B6759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138247" name="Freeform 7"/>
          <p:cNvSpPr>
            <a:spLocks noChangeArrowheads="1"/>
          </p:cNvSpPr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8248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083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59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163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03188" y="0"/>
            <a:ext cx="1219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 idx="4294967295"/>
          </p:nvPr>
        </p:nvSpPr>
        <p:spPr>
          <a:xfrm>
            <a:off x="1196975" y="1354138"/>
            <a:ext cx="8720138" cy="1295400"/>
          </a:xfrm>
        </p:spPr>
        <p:txBody>
          <a:bodyPr anchor="b"/>
          <a:lstStyle/>
          <a:p>
            <a:pPr algn="ctr" eaLnBrk="1" hangingPunct="1"/>
            <a:r>
              <a:rPr lang="en-US" altLang="zh-CN" sz="6300" smtClean="0">
                <a:latin typeface="Kozuka Gothic Pr6N H"/>
                <a:ea typeface="Kozuka Gothic Pr6N H"/>
                <a:cs typeface="Kozuka Gothic Pr6N H"/>
              </a:rPr>
              <a:t>Welcome to English class  !</a:t>
            </a:r>
            <a:endParaRPr lang="zh-CN" altLang="en-US" sz="6300" smtClean="0">
              <a:latin typeface="Kozuka Gothic Pr6N H"/>
              <a:ea typeface="Kozuka Gothic Pr6N H"/>
              <a:cs typeface="Kozuka Gothic Pr6N H"/>
            </a:endParaRPr>
          </a:p>
        </p:txBody>
      </p:sp>
      <p:sp>
        <p:nvSpPr>
          <p:cNvPr id="13315" name="副标题 2"/>
          <p:cNvSpPr>
            <a:spLocks noGrp="1"/>
          </p:cNvSpPr>
          <p:nvPr>
            <p:ph type="subTitle" idx="4294967295"/>
          </p:nvPr>
        </p:nvSpPr>
        <p:spPr>
          <a:xfrm>
            <a:off x="739775" y="2935288"/>
            <a:ext cx="10712450" cy="1416050"/>
          </a:xfrm>
        </p:spPr>
        <p:txBody>
          <a:bodyPr/>
          <a:lstStyle/>
          <a:p>
            <a:pPr marL="0" indent="0" eaLnBrk="1" hangingPunct="1">
              <a:lnSpc>
                <a:spcPct val="70000"/>
              </a:lnSpc>
              <a:buFont typeface="Wingdings" pitchFamily="2" charset="2"/>
              <a:buNone/>
            </a:pPr>
            <a:endParaRPr lang="en-US" altLang="zh-CN" sz="1300" smtClean="0"/>
          </a:p>
          <a:p>
            <a:pPr marL="0" indent="0" algn="r" eaLnBrk="1" hangingPunct="1">
              <a:lnSpc>
                <a:spcPct val="70000"/>
              </a:lnSpc>
              <a:buFont typeface="Wingdings" pitchFamily="2" charset="2"/>
              <a:buNone/>
            </a:pPr>
            <a:r>
              <a:rPr lang="en-US" altLang="zh-CN" sz="6100" smtClean="0"/>
              <a:t>                                                                               </a:t>
            </a:r>
            <a:r>
              <a:rPr lang="en-US" altLang="zh-CN" sz="3700" smtClean="0"/>
              <a:t>Teacher: Feng Xian (</a:t>
            </a:r>
            <a:r>
              <a:rPr lang="en-US" altLang="zh-CN" sz="3700" b="1" smtClean="0"/>
              <a:t>Fiona)</a:t>
            </a:r>
          </a:p>
          <a:p>
            <a:pPr marL="0" indent="0" algn="r" eaLnBrk="1" hangingPunct="1">
              <a:lnSpc>
                <a:spcPct val="70000"/>
              </a:lnSpc>
              <a:buFont typeface="Wingdings" pitchFamily="2" charset="2"/>
              <a:buNone/>
            </a:pPr>
            <a:endParaRPr lang="en-US" altLang="zh-CN" sz="3700" smtClean="0"/>
          </a:p>
          <a:p>
            <a:pPr marL="0" indent="0" algn="r" eaLnBrk="1" hangingPunct="1">
              <a:lnSpc>
                <a:spcPct val="70000"/>
              </a:lnSpc>
              <a:buFont typeface="Wingdings" pitchFamily="2" charset="2"/>
              <a:buNone/>
            </a:pPr>
            <a:endParaRPr lang="en-US" altLang="zh-CN" sz="3700" smtClean="0"/>
          </a:p>
        </p:txBody>
      </p:sp>
      <p:pic>
        <p:nvPicPr>
          <p:cNvPr id="5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95625" y="5991225"/>
            <a:ext cx="487363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977438" y="2001838"/>
            <a:ext cx="487362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0" y="5754688"/>
            <a:ext cx="2914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</a:rPr>
              <a:t>QQ: 2690565917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3314" grpId="0" autoUpdateAnimBg="0"/>
      <p:bldP spid="13315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253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1020763" y="436563"/>
            <a:ext cx="88646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讲中文与讲英文的区别：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zh-CN" altLang="en-US" sz="3200" b="1"/>
              <a:t>讲中文：肚皮凸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讲英文：肚皮凹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3200" b="1"/>
          </a:p>
          <a:p>
            <a:pPr marL="342900" indent="-342900">
              <a:spcBef>
                <a:spcPct val="50000"/>
              </a:spcBef>
              <a:buFontTx/>
              <a:buAutoNum type="arabicPeriod" startAt="2"/>
            </a:pPr>
            <a:r>
              <a:rPr lang="zh-CN" altLang="en-US" sz="3200" b="1"/>
              <a:t>讲中文：用嘴皮（口腔）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</a:t>
            </a:r>
            <a:r>
              <a:rPr lang="zh-CN" altLang="en-US" sz="3200" b="1">
                <a:solidFill>
                  <a:srgbClr val="FF0000"/>
                </a:solidFill>
              </a:rPr>
              <a:t>讲英文：用声带（喉腔）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355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音标分为：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元音音标</a:t>
            </a:r>
            <a:r>
              <a:rPr lang="zh-CN" altLang="en-US" sz="3200"/>
              <a:t>（类似汉语中的韵母）：</a:t>
            </a:r>
            <a:r>
              <a:rPr lang="zh-CN" altLang="en-US" sz="3200" b="1"/>
              <a:t>决定口语</a:t>
            </a:r>
            <a:r>
              <a:rPr lang="zh-CN" altLang="en-US" sz="3200" b="1">
                <a:solidFill>
                  <a:srgbClr val="FF0000"/>
                </a:solidFill>
              </a:rPr>
              <a:t>好听悦耳</a:t>
            </a:r>
            <a:r>
              <a:rPr lang="zh-CN" altLang="en-US" sz="3200" b="1"/>
              <a:t>程度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辅音音标</a:t>
            </a:r>
            <a:r>
              <a:rPr lang="zh-CN" altLang="en-US" sz="3200"/>
              <a:t>（类似汉语中的声母）：</a:t>
            </a:r>
            <a:r>
              <a:rPr lang="zh-CN" altLang="en-US" sz="3200" b="1"/>
              <a:t>决定口语</a:t>
            </a:r>
            <a:r>
              <a:rPr lang="zh-CN" altLang="en-US" sz="3200" b="1">
                <a:solidFill>
                  <a:srgbClr val="FF0000"/>
                </a:solidFill>
              </a:rPr>
              <a:t>标准地道</a:t>
            </a:r>
            <a:r>
              <a:rPr lang="zh-CN" altLang="en-US" sz="3200" b="1"/>
              <a:t>程度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457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623888" y="436563"/>
            <a:ext cx="104806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元音音标分为：单元音（短元音）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                       双元音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                       长元音</a:t>
            </a:r>
            <a:r>
              <a:rPr lang="en-US" altLang="zh-CN" sz="3200" b="1"/>
              <a:t>——</a:t>
            </a:r>
            <a:r>
              <a:rPr lang="zh-CN" altLang="en-US" sz="3200" b="1"/>
              <a:t>单元音基础上把声音拉长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3200" b="1"/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辅音音标分为：清辅音</a:t>
            </a:r>
            <a:r>
              <a:rPr lang="en-US" altLang="zh-CN" sz="3200" b="1"/>
              <a:t>——</a:t>
            </a:r>
            <a:r>
              <a:rPr lang="zh-CN" altLang="en-US" sz="3200" b="1"/>
              <a:t>声音清澈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                      浊辅音</a:t>
            </a:r>
            <a:r>
              <a:rPr lang="en-US" altLang="zh-CN" sz="3200" b="1"/>
              <a:t>——</a:t>
            </a:r>
            <a:r>
              <a:rPr lang="zh-CN" altLang="en-US" sz="3200" b="1"/>
              <a:t>声音模糊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560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endParaRPr lang="zh-CN" altLang="en-US" sz="3200" b="1"/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674688" y="0"/>
            <a:ext cx="111982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2000" b="1"/>
              <a:t>单元音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元音音标：决定英语口语好听悦耳程度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一、单元音的发音规律：收小腹，短促有力，干净利落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en-US" altLang="zh-CN" sz="2400" b="1"/>
              <a:t>/</a:t>
            </a:r>
            <a:r>
              <a:rPr lang="en-US" altLang="zh-CN" sz="2400" b="1">
                <a:solidFill>
                  <a:srgbClr val="000099"/>
                </a:solidFill>
              </a:rPr>
              <a:t>ʌ</a:t>
            </a:r>
            <a:r>
              <a:rPr lang="en-US" altLang="zh-CN" sz="2400" b="1"/>
              <a:t>/ </a:t>
            </a:r>
            <a:r>
              <a:rPr lang="zh-CN" altLang="en-US" sz="2400" b="1"/>
              <a:t>发短促的“啊”，持续约</a:t>
            </a:r>
            <a:r>
              <a:rPr lang="en-US" altLang="zh-CN" sz="2400" b="1"/>
              <a:t>1</a:t>
            </a:r>
            <a:r>
              <a:rPr lang="zh-CN" altLang="en-US" sz="2400" b="1"/>
              <a:t>秒。</a:t>
            </a:r>
            <a:r>
              <a:rPr lang="en-US" altLang="zh-CN" sz="2400" b="1"/>
              <a:t>【</a:t>
            </a:r>
            <a:r>
              <a:rPr lang="zh-CN" altLang="en-US" sz="2400" b="1"/>
              <a:t>字母</a:t>
            </a:r>
            <a:r>
              <a:rPr lang="en-US" altLang="zh-CN" sz="2400" b="1"/>
              <a:t>u</a:t>
            </a:r>
            <a:r>
              <a:rPr lang="zh-CN" altLang="en-US" sz="2400" b="1"/>
              <a:t>或</a:t>
            </a:r>
            <a:r>
              <a:rPr lang="en-US" altLang="zh-CN" sz="2400" b="1"/>
              <a:t>o</a:t>
            </a:r>
            <a:r>
              <a:rPr lang="zh-CN" altLang="en-US" sz="2400" b="1"/>
              <a:t>发音</a:t>
            </a:r>
            <a:r>
              <a:rPr lang="en-US" altLang="zh-CN" sz="2400" b="1"/>
              <a:t>】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      ✄剪        幸运的       儿子</a:t>
            </a:r>
            <a:r>
              <a:rPr lang="zh-CN" altLang="en-US" sz="3200" b="1"/>
              <a:t>        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649288" y="2871788"/>
            <a:ext cx="724852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</a:t>
            </a:r>
            <a:r>
              <a:rPr lang="en-US" altLang="zh-CN" sz="2400" b="1">
                <a:latin typeface="Arial Black" pitchFamily="34" charset="0"/>
              </a:rPr>
              <a:t>cut         lucky     son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      </a:t>
            </a:r>
            <a:r>
              <a:rPr lang="en-US" altLang="zh-CN" sz="2400" b="1">
                <a:latin typeface="Arial Black" pitchFamily="34" charset="0"/>
              </a:rPr>
              <a:t>/k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ʌ</a:t>
            </a:r>
            <a:r>
              <a:rPr lang="en-US" altLang="zh-CN" sz="2400" b="1">
                <a:latin typeface="Arial Black" pitchFamily="34" charset="0"/>
              </a:rPr>
              <a:t>t/      /’l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ʌ</a:t>
            </a:r>
            <a:r>
              <a:rPr lang="en-US" altLang="zh-CN" sz="2400" b="1">
                <a:latin typeface="Arial Black" pitchFamily="34" charset="0"/>
              </a:rPr>
              <a:t>ki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/       </a:t>
            </a:r>
            <a:r>
              <a:rPr lang="en-US" altLang="zh-CN" sz="2400" b="1">
                <a:latin typeface="Arial Black" pitchFamily="34" charset="0"/>
              </a:rPr>
              <a:t>/s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ʌ</a:t>
            </a:r>
            <a:r>
              <a:rPr lang="en-US" altLang="zh-CN" sz="2400" b="1">
                <a:latin typeface="Arial Black" pitchFamily="34" charset="0"/>
              </a:rPr>
              <a:t>n /</a:t>
            </a:r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569913" y="3989388"/>
            <a:ext cx="8137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 </a:t>
            </a:r>
            <a:r>
              <a:rPr lang="zh-CN" altLang="en-US" sz="2400" b="1"/>
              <a:t>你的    儿子    是    幸运的。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1258888" y="4545013"/>
            <a:ext cx="72898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Your  son    is    lucky.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/iɔ: /   /s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ʌ</a:t>
            </a:r>
            <a:r>
              <a:rPr lang="en-US" altLang="zh-CN" sz="2400" b="1">
                <a:latin typeface="Arial Black" pitchFamily="34" charset="0"/>
              </a:rPr>
              <a:t>n/   /iz/   /l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ʌ</a:t>
            </a:r>
            <a:r>
              <a:rPr lang="en-US" altLang="zh-CN" sz="2400" b="1">
                <a:latin typeface="Arial Black" pitchFamily="34" charset="0"/>
              </a:rPr>
              <a:t>ki/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348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662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6627" name="矩形 4"/>
          <p:cNvSpPr>
            <a:spLocks noChangeArrowheads="1"/>
          </p:cNvSpPr>
          <p:nvPr/>
        </p:nvSpPr>
        <p:spPr bwMode="auto">
          <a:xfrm>
            <a:off x="669925" y="2220913"/>
            <a:ext cx="1027747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35845" name="矩形 5"/>
          <p:cNvSpPr>
            <a:spLocks noChangeArrowheads="1"/>
          </p:cNvSpPr>
          <p:nvPr/>
        </p:nvSpPr>
        <p:spPr bwMode="auto">
          <a:xfrm>
            <a:off x="1162050" y="2230438"/>
            <a:ext cx="98742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400800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400" b="1">
                <a:latin typeface="Arial Black" pitchFamily="34" charset="0"/>
              </a:rPr>
              <a:t>boss                   impossible            bother</a:t>
            </a: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400800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Arial Black" pitchFamily="34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400800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zh-CN" altLang="en-US" sz="2400" b="1">
                <a:latin typeface="Arial Black" pitchFamily="34" charset="0"/>
              </a:rPr>
              <a:t>/</a:t>
            </a:r>
            <a:r>
              <a:rPr lang="en-US" altLang="zh-CN" sz="2400" b="1">
                <a:latin typeface="Arial Black" pitchFamily="34" charset="0"/>
              </a:rPr>
              <a:t>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s/                   /im’p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səbl/           /’b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ðə/</a:t>
            </a:r>
            <a:endParaRPr lang="zh-CN" altLang="zh-CN" sz="2400" b="1">
              <a:latin typeface="Arial Black" pitchFamily="34" charset="0"/>
            </a:endParaRPr>
          </a:p>
        </p:txBody>
      </p:sp>
      <p:sp>
        <p:nvSpPr>
          <p:cNvPr id="26629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2. /ɒ / </a:t>
            </a:r>
            <a:r>
              <a:rPr lang="zh-CN" altLang="en-US" sz="2400" b="1"/>
              <a:t>发大嘴的“啊”，持续</a:t>
            </a:r>
            <a:r>
              <a:rPr lang="en-US" altLang="zh-CN" sz="2400" b="1"/>
              <a:t>2</a:t>
            </a:r>
            <a:r>
              <a:rPr lang="zh-CN" altLang="en-US" sz="2400" b="1"/>
              <a:t>秒。先张口，然后收小腹再发音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</a:t>
            </a:r>
            <a:r>
              <a:rPr lang="en-US" altLang="zh-CN" sz="2400" b="1"/>
              <a:t>/ɔ /  </a:t>
            </a:r>
            <a:r>
              <a:rPr lang="zh-CN" altLang="en-US" sz="2400" b="1"/>
              <a:t>发圆嘴的“喔”音</a:t>
            </a: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1287463" y="1484313"/>
            <a:ext cx="551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老板                  不可能                   打扰</a:t>
            </a:r>
          </a:p>
        </p:txBody>
      </p:sp>
      <p:sp>
        <p:nvSpPr>
          <p:cNvPr id="26631" name="Text Box 8"/>
          <p:cNvSpPr txBox="1">
            <a:spLocks noChangeArrowheads="1"/>
          </p:cNvSpPr>
          <p:nvPr/>
        </p:nvSpPr>
        <p:spPr bwMode="auto">
          <a:xfrm>
            <a:off x="609600" y="3194050"/>
            <a:ext cx="10296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</a:t>
            </a:r>
            <a:r>
              <a:rPr lang="en-US" altLang="zh-CN" sz="2400"/>
              <a:t>It    </a:t>
            </a:r>
            <a:r>
              <a:rPr lang="zh-CN" altLang="en-US" sz="2400"/>
              <a:t>是       不可能的              </a:t>
            </a:r>
            <a:r>
              <a:rPr lang="en-US" altLang="zh-CN" sz="2400"/>
              <a:t>to        </a:t>
            </a:r>
            <a:r>
              <a:rPr lang="zh-CN" altLang="en-US" sz="2400"/>
              <a:t>打扰           你的         老板。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981075" y="3803650"/>
            <a:ext cx="991235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It‘s         impossile         to     bother     your     boss.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/Its/       /im’p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səbl/      /tu:/    /’b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ðə/        /jɔ:/        </a:t>
            </a:r>
            <a:r>
              <a:rPr lang="zh-CN" altLang="en-US" sz="2400" b="1">
                <a:latin typeface="Arial Black" pitchFamily="34" charset="0"/>
              </a:rPr>
              <a:t>/</a:t>
            </a:r>
            <a:r>
              <a:rPr lang="en-US" altLang="zh-CN" sz="2400" b="1">
                <a:latin typeface="Arial Black" pitchFamily="34" charset="0"/>
              </a:rPr>
              <a:t>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ɒ</a:t>
            </a:r>
            <a:r>
              <a:rPr lang="en-US" altLang="zh-CN" sz="2400" b="1">
                <a:latin typeface="Arial Black" pitchFamily="34" charset="0"/>
              </a:rPr>
              <a:t>s/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/>
      <p:bldP spid="358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765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7651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491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10294937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3. /ɪ/</a:t>
            </a:r>
            <a:r>
              <a:rPr lang="zh-CN" altLang="en-US" sz="2400" b="1"/>
              <a:t>发短的“衣”音， 持续</a:t>
            </a:r>
            <a:r>
              <a:rPr lang="en-US" altLang="zh-CN" sz="2400" b="1"/>
              <a:t>1</a:t>
            </a:r>
            <a:r>
              <a:rPr lang="zh-CN" altLang="en-US" sz="2400" b="1"/>
              <a:t>秒。</a:t>
            </a:r>
            <a:r>
              <a:rPr lang="en-US" altLang="zh-CN" sz="2400" b="1"/>
              <a:t>80%</a:t>
            </a:r>
            <a:r>
              <a:rPr lang="zh-CN" altLang="en-US" sz="2400" b="1"/>
              <a:t>由字母</a:t>
            </a:r>
            <a:r>
              <a:rPr lang="en-US" altLang="zh-CN" sz="2400" b="1"/>
              <a:t>i</a:t>
            </a:r>
            <a:r>
              <a:rPr lang="zh-CN" altLang="en-US" sz="2400" b="1"/>
              <a:t>发音，</a:t>
            </a:r>
            <a:r>
              <a:rPr lang="en-US" altLang="zh-CN" sz="2400" b="1"/>
              <a:t>20%</a:t>
            </a:r>
            <a:r>
              <a:rPr lang="zh-CN" altLang="en-US" sz="2400" b="1"/>
              <a:t>由</a:t>
            </a:r>
            <a:r>
              <a:rPr lang="en-US" altLang="zh-CN" sz="2400" b="1"/>
              <a:t>e</a:t>
            </a:r>
            <a:r>
              <a:rPr lang="zh-CN" altLang="en-US" sz="2400" b="1"/>
              <a:t>发音。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  它      车票       适合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503238" y="1655763"/>
            <a:ext cx="1081405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              </a:t>
            </a:r>
            <a:r>
              <a:rPr lang="en-US" altLang="zh-CN" sz="2400" b="1"/>
              <a:t>it        ticket        fit</a:t>
            </a:r>
          </a:p>
          <a:p>
            <a:pPr>
              <a:spcBef>
                <a:spcPct val="50000"/>
              </a:spcBef>
            </a:pPr>
            <a:r>
              <a:rPr lang="en-US" altLang="zh-CN" sz="2400" b="1"/>
              <a:t>          / </a:t>
            </a:r>
            <a:r>
              <a:rPr lang="en-US" altLang="zh-CN" b="1">
                <a:solidFill>
                  <a:srgbClr val="000099"/>
                </a:solidFill>
              </a:rPr>
              <a:t>ɪ</a:t>
            </a:r>
            <a:r>
              <a:rPr lang="en-US" altLang="zh-CN" b="1"/>
              <a:t> </a:t>
            </a:r>
            <a:r>
              <a:rPr lang="en-US" altLang="zh-CN" sz="2400" b="1"/>
              <a:t>t/      /‘t </a:t>
            </a:r>
            <a:r>
              <a:rPr lang="en-US" altLang="zh-CN" b="1">
                <a:solidFill>
                  <a:srgbClr val="000099"/>
                </a:solidFill>
              </a:rPr>
              <a:t>ɪ</a:t>
            </a:r>
            <a:r>
              <a:rPr lang="en-US" altLang="zh-CN" b="1"/>
              <a:t> </a:t>
            </a:r>
            <a:r>
              <a:rPr lang="en-US" altLang="zh-CN" sz="2400" b="1"/>
              <a:t>k </a:t>
            </a:r>
            <a:r>
              <a:rPr lang="en-US" altLang="zh-CN" b="1">
                <a:solidFill>
                  <a:srgbClr val="000099"/>
                </a:solidFill>
              </a:rPr>
              <a:t>ɪ </a:t>
            </a:r>
            <a:r>
              <a:rPr lang="en-US" altLang="zh-CN" sz="2400" b="1"/>
              <a:t>t/        /f</a:t>
            </a:r>
            <a:r>
              <a:rPr lang="en-US" altLang="zh-CN" sz="2400" b="1">
                <a:solidFill>
                  <a:srgbClr val="000099"/>
                </a:solidFill>
              </a:rPr>
              <a:t> </a:t>
            </a:r>
            <a:r>
              <a:rPr lang="en-US" altLang="zh-CN" b="1">
                <a:solidFill>
                  <a:srgbClr val="000099"/>
                </a:solidFill>
              </a:rPr>
              <a:t>ɪ </a:t>
            </a:r>
            <a:r>
              <a:rPr lang="en-US" altLang="zh-CN" sz="2400" b="1"/>
              <a:t>t/</a:t>
            </a:r>
          </a:p>
        </p:txBody>
      </p:sp>
      <p:sp>
        <p:nvSpPr>
          <p:cNvPr id="27655" name="Text Box 8"/>
          <p:cNvSpPr txBox="1">
            <a:spLocks noChangeArrowheads="1"/>
          </p:cNvSpPr>
          <p:nvPr/>
        </p:nvSpPr>
        <p:spPr bwMode="auto">
          <a:xfrm>
            <a:off x="1073150" y="3074988"/>
            <a:ext cx="9621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/>
              <a:t> </a:t>
            </a:r>
            <a:r>
              <a:rPr lang="zh-CN" altLang="en-US" sz="2400" b="1"/>
              <a:t>它        适合          你。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1127125" y="3749675"/>
            <a:ext cx="7685088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It          fits         you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 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ɪ</a:t>
            </a:r>
            <a:r>
              <a:rPr lang="en-US" altLang="zh-CN" sz="2400">
                <a:latin typeface="Arial Black" pitchFamily="34" charset="0"/>
              </a:rPr>
              <a:t> t/       /f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 ɪ </a:t>
            </a:r>
            <a:r>
              <a:rPr lang="en-US" altLang="zh-CN" sz="2400">
                <a:latin typeface="Arial Black" pitchFamily="34" charset="0"/>
              </a:rPr>
              <a:t>ts/     /ju:/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867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4. /u/ </a:t>
            </a:r>
            <a:r>
              <a:rPr lang="zh-CN" altLang="en-US" sz="2400" b="1"/>
              <a:t>发短音的“乌”，收小腹用声带发音。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书              脚               放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96875" y="1470025"/>
            <a:ext cx="6719888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Arial Black" pitchFamily="34" charset="0"/>
              </a:rPr>
              <a:t>      </a:t>
            </a:r>
            <a:r>
              <a:rPr lang="en-US" altLang="zh-CN" sz="2400" b="1">
                <a:latin typeface="Arial Black" pitchFamily="34" charset="0"/>
              </a:rPr>
              <a:t>book        foot           put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  /b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k/         /f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t/           /p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t/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1087438" y="2730500"/>
            <a:ext cx="9818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别           放        你的        脚        在    我的    书上。</a:t>
            </a: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795338" y="3248025"/>
            <a:ext cx="8772525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Don’t       put      your     foot      on     my      book.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/dəʊnt/    /p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t/     /jɔ:/       /f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t/     /ɒn/    /maɪ/     /b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u</a:t>
            </a:r>
            <a:r>
              <a:rPr lang="en-US" altLang="zh-CN" sz="2400" b="1">
                <a:latin typeface="Arial Black" pitchFamily="34" charset="0"/>
              </a:rPr>
              <a:t>k/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5" grpId="0"/>
      <p:bldP spid="3789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969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0" y="3082925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29701" name="Text Box 7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</a:rPr>
              <a:t>5.</a:t>
            </a:r>
            <a:r>
              <a:rPr lang="en-US" altLang="zh-CN" sz="2400" b="1">
                <a:latin typeface="Arial Black" pitchFamily="34" charset="0"/>
              </a:rPr>
              <a:t>  /e/</a:t>
            </a:r>
            <a:r>
              <a:rPr lang="en-US" altLang="zh-CN" sz="2400">
                <a:latin typeface="Arial Black" pitchFamily="34" charset="0"/>
              </a:rPr>
              <a:t> </a:t>
            </a:r>
            <a:r>
              <a:rPr lang="zh-CN" altLang="en-US" sz="2400" b="1">
                <a:latin typeface="Times New Roman" pitchFamily="18" charset="0"/>
              </a:rPr>
              <a:t>小嘴“山羊声”  持续</a:t>
            </a:r>
            <a:r>
              <a:rPr lang="en-US" altLang="zh-CN" sz="2400" b="1">
                <a:latin typeface="Times New Roman" pitchFamily="18" charset="0"/>
              </a:rPr>
              <a:t>1</a:t>
            </a:r>
            <a:r>
              <a:rPr lang="zh-CN" altLang="en-US" sz="2400" b="1">
                <a:latin typeface="Times New Roman" pitchFamily="18" charset="0"/>
              </a:rPr>
              <a:t>秒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床        让        脖子</a:t>
            </a:r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1046163" y="1590675"/>
            <a:ext cx="6891337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   </a:t>
            </a:r>
            <a:r>
              <a:rPr lang="en-US" altLang="zh-CN" sz="2400" b="1">
                <a:latin typeface="Arial Black" pitchFamily="34" charset="0"/>
              </a:rPr>
              <a:t>bed      let      neck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/b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e</a:t>
            </a:r>
            <a:r>
              <a:rPr lang="en-US" altLang="zh-CN" sz="2400" b="1">
                <a:latin typeface="Arial Black" pitchFamily="34" charset="0"/>
              </a:rPr>
              <a:t>d/    /l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e</a:t>
            </a:r>
            <a:r>
              <a:rPr lang="en-US" altLang="zh-CN" sz="2400" b="1">
                <a:latin typeface="Arial Black" pitchFamily="34" charset="0"/>
              </a:rPr>
              <a:t>t/    /n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e</a:t>
            </a:r>
            <a:r>
              <a:rPr lang="en-US" altLang="zh-CN" sz="2400" b="1">
                <a:latin typeface="Arial Black" pitchFamily="34" charset="0"/>
              </a:rPr>
              <a:t>k/</a:t>
            </a:r>
          </a:p>
        </p:txBody>
      </p:sp>
      <p:sp>
        <p:nvSpPr>
          <p:cNvPr id="29703" name="Text Box 9"/>
          <p:cNvSpPr txBox="1">
            <a:spLocks noChangeArrowheads="1"/>
          </p:cNvSpPr>
          <p:nvPr/>
        </p:nvSpPr>
        <p:spPr bwMode="auto">
          <a:xfrm>
            <a:off x="927100" y="2889250"/>
            <a:ext cx="6083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让       我        呆在        床上。</a:t>
            </a:r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862013" y="3538538"/>
            <a:ext cx="64008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Let   me      stay     in   bed.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/l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e</a:t>
            </a:r>
            <a:r>
              <a:rPr lang="en-US" altLang="zh-CN" sz="2400" b="1">
                <a:latin typeface="Arial Black" pitchFamily="34" charset="0"/>
              </a:rPr>
              <a:t>t/   /mi:/    /sdeɪ/   /ɪn/  /b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e</a:t>
            </a:r>
            <a:r>
              <a:rPr lang="en-US" altLang="zh-CN" sz="2400" b="1">
                <a:latin typeface="Arial Black" pitchFamily="34" charset="0"/>
              </a:rPr>
              <a:t>d/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0" grpId="0"/>
      <p:bldP spid="389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072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6. /</a:t>
            </a:r>
            <a:r>
              <a:rPr lang="en-US" altLang="zh-CN" sz="2400" b="1">
                <a:latin typeface="Arial Black" pitchFamily="34" charset="0"/>
              </a:rPr>
              <a:t>æ / </a:t>
            </a:r>
            <a:r>
              <a:rPr lang="zh-CN" altLang="en-US" sz="2400" b="1">
                <a:latin typeface="Times New Roman" pitchFamily="18" charset="0"/>
              </a:rPr>
              <a:t>大嘴“山羊声”，持续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秒。由字母</a:t>
            </a:r>
            <a:r>
              <a:rPr lang="en-US" altLang="zh-CN" sz="2400" b="1">
                <a:latin typeface="Times New Roman" pitchFamily="18" charset="0"/>
              </a:rPr>
              <a:t>a</a:t>
            </a:r>
            <a:r>
              <a:rPr lang="zh-CN" altLang="en-US" sz="2400" b="1">
                <a:latin typeface="Times New Roman" pitchFamily="18" charset="0"/>
              </a:rPr>
              <a:t>发音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苹果               坏的            胖的          家庭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apple        bad          fat          family   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/’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>
                <a:latin typeface="Arial Black" pitchFamily="34" charset="0"/>
              </a:rPr>
              <a:t>pl/       /b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>
                <a:latin typeface="Arial Black" pitchFamily="34" charset="0"/>
              </a:rPr>
              <a:t>d/        /f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>
                <a:latin typeface="Arial Black" pitchFamily="34" charset="0"/>
              </a:rPr>
              <a:t>t/        /f</a:t>
            </a:r>
            <a:r>
              <a:rPr lang="en-US" altLang="zh-CN" sz="2400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>
                <a:latin typeface="Arial Black" pitchFamily="34" charset="0"/>
              </a:rPr>
              <a:t>məlɪ/</a:t>
            </a:r>
          </a:p>
        </p:txBody>
      </p:sp>
      <p:sp>
        <p:nvSpPr>
          <p:cNvPr id="30727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这     是    一个      坏的       苹果。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This  is    a       bad     apple.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/ðɪs/ /iz/    /ə/     /b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 b="1">
                <a:latin typeface="Arial Black" pitchFamily="34" charset="0"/>
              </a:rPr>
              <a:t>d/    /’</a:t>
            </a:r>
            <a:r>
              <a:rPr lang="en-US" altLang="zh-CN" sz="2400" b="1">
                <a:solidFill>
                  <a:srgbClr val="000099"/>
                </a:solidFill>
                <a:latin typeface="Arial Black" pitchFamily="34" charset="0"/>
              </a:rPr>
              <a:t>æ</a:t>
            </a:r>
            <a:r>
              <a:rPr lang="en-US" altLang="zh-CN" sz="2400" b="1">
                <a:latin typeface="Arial Black" pitchFamily="34" charset="0"/>
              </a:rPr>
              <a:t>pl/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174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1747" name="矩形 4"/>
          <p:cNvSpPr>
            <a:spLocks noChangeArrowheads="1"/>
          </p:cNvSpPr>
          <p:nvPr/>
        </p:nvSpPr>
        <p:spPr bwMode="auto">
          <a:xfrm>
            <a:off x="838200" y="1055688"/>
            <a:ext cx="83058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/>
              <a:t>长元音</a:t>
            </a:r>
            <a:r>
              <a:rPr lang="zh-CN" altLang="en-US" sz="3200" b="1"/>
              <a:t>	</a:t>
            </a:r>
            <a:r>
              <a:rPr lang="en-US" altLang="zh-CN" sz="3200" b="1"/>
              <a:t>/ɑ:/	/ɔ:/	/ ɜ:/	/i:/	/U:/		</a:t>
            </a:r>
          </a:p>
          <a:p>
            <a:r>
              <a:rPr lang="zh-CN" altLang="en-US" sz="3200" b="1"/>
              <a:t>短元音	</a:t>
            </a:r>
            <a:r>
              <a:rPr lang="en-US" altLang="zh-CN" sz="3200" b="1"/>
              <a:t>/ ʌ/	/ɒ/	/ə/	/ɪ/	/ʊ/	/e/	/æ/	/eɪ/	/aɪ/	/ɔɪ/ 				</a:t>
            </a:r>
          </a:p>
          <a:p>
            <a:r>
              <a:rPr lang="zh-CN" altLang="en-US" sz="3200" b="1"/>
              <a:t>双元音	</a:t>
            </a:r>
            <a:r>
              <a:rPr lang="en-US" altLang="zh-CN" sz="3200" b="1"/>
              <a:t>/ɪə/	/eə/	/ʊə/	/əʊ/	/aʊ/					</a:t>
            </a:r>
            <a:endParaRPr lang="zh-CN" altLang="zh-CN" sz="3200">
              <a:latin typeface="宋体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宋体" charset="-122"/>
              </a:rPr>
              <a:t> </a:t>
            </a:r>
            <a:endParaRPr lang="zh-CN" altLang="zh-CN" sz="320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433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682625" y="1466850"/>
            <a:ext cx="10277475" cy="55419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4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  </a:t>
            </a:r>
            <a:r>
              <a:rPr lang="zh-CN" altLang="zh-CN" sz="4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一、字母发音</a:t>
            </a:r>
            <a:r>
              <a:rPr lang="zh-CN" altLang="en-US" sz="4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复习</a:t>
            </a: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277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2771" name="矩形 2"/>
          <p:cNvSpPr>
            <a:spLocks noChangeArrowheads="1"/>
          </p:cNvSpPr>
          <p:nvPr/>
        </p:nvSpPr>
        <p:spPr bwMode="auto">
          <a:xfrm>
            <a:off x="1211263" y="1411288"/>
            <a:ext cx="7726362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/>
              <a:t>清辅音</a:t>
            </a:r>
            <a:r>
              <a:rPr lang="zh-CN" altLang="en-US" sz="3200" b="1"/>
              <a:t>	</a:t>
            </a:r>
            <a:r>
              <a:rPr lang="en-US" altLang="zh-CN" sz="3200" b="1"/>
              <a:t>/p/	/ t/	/ k/	/f/	/θ/	/s/</a:t>
            </a:r>
          </a:p>
          <a:p>
            <a:r>
              <a:rPr lang="zh-CN" altLang="en-US" sz="3200" b="1"/>
              <a:t>浊辅音	</a:t>
            </a:r>
            <a:r>
              <a:rPr lang="en-US" altLang="zh-CN" sz="3200" b="1"/>
              <a:t>/b/	/d/ 	/g/	/v/	/ð/ 	/z/ </a:t>
            </a:r>
          </a:p>
          <a:p>
            <a:r>
              <a:rPr lang="zh-CN" altLang="en-US" sz="3200" b="1"/>
              <a:t>清辅音	</a:t>
            </a:r>
            <a:r>
              <a:rPr lang="en-US" altLang="zh-CN" sz="3200" b="1"/>
              <a:t>/ʃ/	/ h/	/ts/	/tʃ/	/tr/ 	</a:t>
            </a:r>
          </a:p>
          <a:p>
            <a:r>
              <a:rPr lang="zh-CN" altLang="en-US" sz="3200" b="1"/>
              <a:t>浊辅音	</a:t>
            </a:r>
            <a:r>
              <a:rPr lang="en-US" altLang="zh-CN" sz="3200" b="1"/>
              <a:t>/ʒ/	/ r/ 	/dz/ 	/dʒ/	/dr/ 	</a:t>
            </a:r>
          </a:p>
          <a:p>
            <a:r>
              <a:rPr lang="zh-CN" altLang="en-US" sz="3200" b="1"/>
              <a:t>鼻音	</a:t>
            </a:r>
            <a:r>
              <a:rPr lang="en-US" altLang="zh-CN" sz="3200" b="1"/>
              <a:t>/m/	/n/ 	/ŋ/   			</a:t>
            </a:r>
          </a:p>
          <a:p>
            <a:r>
              <a:rPr lang="zh-CN" altLang="en-US" sz="3200" b="1"/>
              <a:t>半元音	</a:t>
            </a:r>
            <a:r>
              <a:rPr lang="en-US" altLang="zh-CN" sz="3200" b="1"/>
              <a:t>/ j/	/ w/		</a:t>
            </a:r>
          </a:p>
          <a:p>
            <a:r>
              <a:rPr lang="zh-CN" altLang="en-US" sz="3200" b="1"/>
              <a:t>边音	</a:t>
            </a:r>
            <a:r>
              <a:rPr lang="en-US" altLang="zh-CN" sz="3200" b="1"/>
              <a:t>/ ǀ/	</a:t>
            </a:r>
            <a:endParaRPr lang="zh-CN" altLang="zh-CN" sz="32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379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3795" name="矩形 4"/>
          <p:cNvSpPr>
            <a:spLocks noChangeArrowheads="1"/>
          </p:cNvSpPr>
          <p:nvPr/>
        </p:nvSpPr>
        <p:spPr bwMode="auto">
          <a:xfrm>
            <a:off x="838200" y="1055688"/>
            <a:ext cx="83058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/>
              <a:t>长元音</a:t>
            </a:r>
            <a:r>
              <a:rPr lang="zh-CN" altLang="en-US" sz="3200" b="1"/>
              <a:t>	</a:t>
            </a:r>
            <a:r>
              <a:rPr lang="en-US" altLang="zh-CN" sz="3200" b="1"/>
              <a:t>/ɑ:/	/ɔ: /	/ ɜ:/	/i:/	/U:/		</a:t>
            </a:r>
          </a:p>
          <a:p>
            <a:r>
              <a:rPr lang="zh-CN" altLang="en-US" sz="3200" b="1"/>
              <a:t>短元音	</a:t>
            </a:r>
            <a:r>
              <a:rPr lang="en-US" altLang="zh-CN" sz="3200" b="1"/>
              <a:t>/ ʌ/	/ɒ/	/ə/	/ɪ/	/ʊ/	/e/	/æ/	/eɪ/	/aɪ/	/ɔɪ/ 				</a:t>
            </a:r>
          </a:p>
          <a:p>
            <a:r>
              <a:rPr lang="zh-CN" altLang="en-US" sz="3200" b="1"/>
              <a:t>双元音	</a:t>
            </a:r>
            <a:r>
              <a:rPr lang="en-US" altLang="zh-CN" sz="3200" b="1"/>
              <a:t>/ɪə/	/eə/	/ʊə/	/əʊ/	/aʊ/					</a:t>
            </a:r>
            <a:endParaRPr lang="zh-CN" altLang="zh-CN" sz="3200">
              <a:latin typeface="宋体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宋体" charset="-122"/>
              </a:rPr>
              <a:t> </a:t>
            </a:r>
            <a:endParaRPr lang="zh-CN" altLang="zh-CN" sz="320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481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4819" name="矩形 4"/>
          <p:cNvSpPr>
            <a:spLocks noChangeArrowheads="1"/>
          </p:cNvSpPr>
          <p:nvPr/>
        </p:nvSpPr>
        <p:spPr bwMode="auto">
          <a:xfrm>
            <a:off x="838200" y="1055688"/>
            <a:ext cx="8305800" cy="497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ED7D31"/>
                </a:solidFill>
                <a:latin typeface="Arial Black" pitchFamily="34" charset="0"/>
              </a:rPr>
              <a:t>/e/ </a:t>
            </a:r>
          </a:p>
          <a:p>
            <a:r>
              <a:rPr lang="en-US" altLang="zh-CN" sz="4800" b="1">
                <a:solidFill>
                  <a:srgbClr val="ED7D31"/>
                </a:solidFill>
                <a:latin typeface="Arial Black" pitchFamily="34" charset="0"/>
              </a:rPr>
              <a:t>     </a:t>
            </a:r>
            <a:r>
              <a:rPr lang="en-US" altLang="zh-CN" sz="4800" b="1">
                <a:solidFill>
                  <a:srgbClr val="000000"/>
                </a:solidFill>
                <a:latin typeface="Arial Black" pitchFamily="34" charset="0"/>
              </a:rPr>
              <a:t>head </a:t>
            </a:r>
            <a:r>
              <a:rPr lang="en-US" altLang="zh-CN" sz="4800">
                <a:solidFill>
                  <a:srgbClr val="3C4855"/>
                </a:solidFill>
                <a:latin typeface="Arial Black" pitchFamily="34" charset="0"/>
              </a:rPr>
              <a:t>[ hed ]            </a:t>
            </a:r>
            <a:r>
              <a:rPr lang="en-US" altLang="zh-CN" sz="4800" b="1">
                <a:solidFill>
                  <a:srgbClr val="000000"/>
                </a:solidFill>
                <a:latin typeface="Arial Black" pitchFamily="34" charset="0"/>
              </a:rPr>
              <a:t> bread  </a:t>
            </a:r>
            <a:r>
              <a:rPr lang="en-US" altLang="zh-CN" sz="4800">
                <a:solidFill>
                  <a:srgbClr val="3C4855"/>
                </a:solidFill>
                <a:latin typeface="Arial Black" pitchFamily="34" charset="0"/>
              </a:rPr>
              <a:t>[ bred ]</a:t>
            </a:r>
          </a:p>
          <a:p>
            <a:r>
              <a:rPr lang="en-US" altLang="zh-CN" sz="4800" b="1">
                <a:solidFill>
                  <a:srgbClr val="000000"/>
                </a:solidFill>
                <a:latin typeface="Arial Black" pitchFamily="34" charset="0"/>
              </a:rPr>
              <a:t>        </a:t>
            </a:r>
            <a:endParaRPr lang="zh-CN" altLang="zh-CN" sz="4800">
              <a:latin typeface="Arial Black" pitchFamily="34" charset="0"/>
            </a:endParaRPr>
          </a:p>
          <a:p>
            <a:r>
              <a:rPr lang="en-US" altLang="zh-CN" sz="4800" b="1">
                <a:solidFill>
                  <a:srgbClr val="000000"/>
                </a:solidFill>
                <a:latin typeface="Arial Black" pitchFamily="34" charset="0"/>
              </a:rPr>
              <a:t>bed </a:t>
            </a:r>
            <a:r>
              <a:rPr lang="en-US" altLang="zh-CN" sz="4800">
                <a:solidFill>
                  <a:srgbClr val="3C4855"/>
                </a:solidFill>
                <a:latin typeface="Arial Black" pitchFamily="34" charset="0"/>
              </a:rPr>
              <a:t>[ bed ]</a:t>
            </a:r>
            <a:r>
              <a:rPr lang="en-US" altLang="zh-CN" sz="4800" b="1">
                <a:solidFill>
                  <a:srgbClr val="000000"/>
                </a:solidFill>
                <a:latin typeface="Arial Black" pitchFamily="34" charset="0"/>
              </a:rPr>
              <a:t>     egg  </a:t>
            </a:r>
            <a:r>
              <a:rPr lang="en-US" altLang="zh-CN" sz="4800">
                <a:solidFill>
                  <a:srgbClr val="3C4855"/>
                </a:solidFill>
                <a:latin typeface="Arial Black" pitchFamily="34" charset="0"/>
              </a:rPr>
              <a:t>[ eg ]</a:t>
            </a:r>
            <a:endParaRPr lang="zh-CN" altLang="zh-CN" sz="4800">
              <a:latin typeface="Arial Black" pitchFamily="34" charset="0"/>
            </a:endParaRPr>
          </a:p>
          <a:p>
            <a:pPr algn="just"/>
            <a:r>
              <a:rPr lang="en-US" altLang="zh-CN" sz="4800" b="1"/>
              <a:t>			</a:t>
            </a:r>
            <a:endParaRPr lang="zh-CN" altLang="zh-CN" sz="4800">
              <a:latin typeface="宋体" charset="-122"/>
            </a:endParaRPr>
          </a:p>
          <a:p>
            <a:r>
              <a:rPr lang="en-US" altLang="zh-CN" sz="3200">
                <a:solidFill>
                  <a:srgbClr val="000000"/>
                </a:solidFill>
                <a:latin typeface="宋体" charset="-122"/>
              </a:rPr>
              <a:t> </a:t>
            </a:r>
            <a:endParaRPr lang="zh-CN" altLang="zh-CN" sz="3200">
              <a:solidFill>
                <a:srgbClr val="000000"/>
              </a:solidFill>
              <a:latin typeface="宋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584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" name="矩形 2"/>
          <p:cNvSpPr/>
          <p:nvPr/>
        </p:nvSpPr>
        <p:spPr>
          <a:xfrm>
            <a:off x="838200" y="1184275"/>
            <a:ext cx="8305800" cy="3324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kern="100" dirty="0">
                <a:solidFill>
                  <a:srgbClr val="ED7D31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/æ/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kern="100" dirty="0">
                <a:solidFill>
                  <a:srgbClr val="ED7D31"/>
                </a:solidFill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4800" b="1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map</a:t>
            </a:r>
            <a:r>
              <a:rPr lang="en-US" altLang="zh-CN" sz="4800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800" kern="100" dirty="0">
                <a:solidFill>
                  <a:srgbClr val="000000"/>
                </a:solidFill>
                <a:latin typeface="Adobe 宋体 Std L" panose="02020300000000000000" pitchFamily="18" charset="-122"/>
                <a:ea typeface="+mn-ea"/>
                <a:cs typeface="Lucida Sans Unicode" panose="020B0602030504020204" pitchFamily="34" charset="0"/>
              </a:rPr>
              <a:t>[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宋体 Std L" panose="02020300000000000000" pitchFamily="18" charset="-122"/>
                <a:ea typeface="+mn-ea"/>
                <a:cs typeface="Lucida Sans Unicode" panose="020B0602030504020204" pitchFamily="34" charset="0"/>
              </a:rPr>
              <a:t>m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Cambria" panose="02040503050406030204" pitchFamily="18" charset="0"/>
                <a:ea typeface="Adobe 宋体 Std L" panose="02020300000000000000" pitchFamily="18" charset="-122"/>
                <a:cs typeface="Cambria" panose="02040503050406030204" pitchFamily="18" charset="0"/>
              </a:rPr>
              <a:t>æ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宋体 Std L" panose="02020300000000000000" pitchFamily="18" charset="-122"/>
                <a:ea typeface="+mn-ea"/>
                <a:cs typeface="Lucida Sans Unicode" panose="020B0602030504020204" pitchFamily="34" charset="0"/>
              </a:rPr>
              <a:t>p</a:t>
            </a:r>
            <a:r>
              <a:rPr lang="en-US" altLang="zh-CN" sz="4800" kern="100" dirty="0">
                <a:solidFill>
                  <a:srgbClr val="000000"/>
                </a:solidFill>
                <a:latin typeface="Adobe 宋体 Std L" panose="02020300000000000000" pitchFamily="18" charset="-122"/>
                <a:ea typeface="+mn-ea"/>
                <a:cs typeface="Lucida Sans Unicode" panose="020B0602030504020204" pitchFamily="34" charset="0"/>
              </a:rPr>
              <a:t>]</a:t>
            </a:r>
            <a:r>
              <a:rPr lang="en-US" altLang="zh-CN" sz="4800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          </a:t>
            </a:r>
            <a:r>
              <a:rPr lang="en-US" altLang="zh-CN" sz="4800" b="1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hat</a:t>
            </a:r>
            <a:r>
              <a:rPr lang="en-US" altLang="zh-CN" sz="4800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[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h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Cambria" panose="02040503050406030204" pitchFamily="18" charset="0"/>
                <a:ea typeface="Adobe 明體 Std L" panose="02020300000000000000" pitchFamily="18" charset="-128"/>
                <a:cs typeface="Cambria" panose="02040503050406030204" pitchFamily="18" charset="0"/>
              </a:rPr>
              <a:t>æ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t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]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48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indent="122428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fat  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[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f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Cambria" panose="02040503050406030204" pitchFamily="18" charset="0"/>
                <a:ea typeface="Adobe 明體 Std L" panose="02020300000000000000" pitchFamily="18" charset="-128"/>
                <a:cs typeface="Cambria" panose="02040503050406030204" pitchFamily="18" charset="0"/>
              </a:rPr>
              <a:t>æ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t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]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Times New Roman" panose="02020603050405020304" pitchFamily="18" charset="0"/>
              </a:rPr>
              <a:t>  </a:t>
            </a:r>
            <a:r>
              <a:rPr lang="en-US" altLang="zh-CN" sz="4800" b="1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         bad  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[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b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Cambria" panose="02040503050406030204" pitchFamily="18" charset="0"/>
                <a:ea typeface="Adobe 明體 Std L" panose="02020300000000000000" pitchFamily="18" charset="-128"/>
                <a:cs typeface="Cambria" panose="02040503050406030204" pitchFamily="18" charset="0"/>
              </a:rPr>
              <a:t>æ</a:t>
            </a:r>
            <a:r>
              <a:rPr lang="en-US" altLang="zh-CN" sz="4800" b="1" kern="100" dirty="0" err="1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d</a:t>
            </a:r>
            <a:r>
              <a:rPr lang="en-US" altLang="zh-CN" sz="4800" kern="100" dirty="0">
                <a:solidFill>
                  <a:srgbClr val="000000"/>
                </a:solidFill>
                <a:latin typeface="Adobe 明體 Std L" panose="02020300000000000000" pitchFamily="18" charset="-128"/>
                <a:ea typeface="+mn-ea"/>
                <a:cs typeface="Lucida Sans Unicode" panose="020B0602030504020204" pitchFamily="34" charset="0"/>
              </a:rPr>
              <a:t>]</a:t>
            </a:r>
            <a:endParaRPr lang="zh-CN" altLang="zh-CN" sz="48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686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36869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7. /ə/ </a:t>
            </a:r>
            <a:r>
              <a:rPr lang="zh-CN" altLang="en-US" sz="2400" b="1"/>
              <a:t>短音“耳”卷舌音，持续</a:t>
            </a:r>
            <a:r>
              <a:rPr lang="en-US" altLang="zh-CN" sz="2400" b="1"/>
              <a:t>1</a:t>
            </a:r>
            <a:r>
              <a:rPr lang="zh-CN" altLang="en-US" sz="2400" b="1"/>
              <a:t>秒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 小河          作者              胜利者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river      writer        winner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/’rɪv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 b="1">
                <a:latin typeface="Arial Black" pitchFamily="34" charset="0"/>
              </a:rPr>
              <a:t> /       /’raɪt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 b="1">
                <a:latin typeface="Arial Black" pitchFamily="34" charset="0"/>
              </a:rPr>
              <a:t>/        /’wɪn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 b="1">
                <a:latin typeface="Arial Black" pitchFamily="34" charset="0"/>
              </a:rPr>
              <a:t>/</a:t>
            </a:r>
          </a:p>
        </p:txBody>
      </p:sp>
      <p:sp>
        <p:nvSpPr>
          <p:cNvPr id="36871" name="Text Box 8"/>
          <p:cNvSpPr txBox="1">
            <a:spLocks noChangeArrowheads="1"/>
          </p:cNvSpPr>
          <p:nvPr/>
        </p:nvSpPr>
        <p:spPr bwMode="auto">
          <a:xfrm>
            <a:off x="1181100" y="3448050"/>
            <a:ext cx="6665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那个   作者        是       胜利者。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16013" y="3925888"/>
            <a:ext cx="79248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That  writer</a:t>
            </a:r>
            <a:r>
              <a:rPr lang="zh-CN" altLang="en-US" sz="2400">
                <a:latin typeface="Arial Black" pitchFamily="34" charset="0"/>
              </a:rPr>
              <a:t>   </a:t>
            </a:r>
            <a:r>
              <a:rPr lang="en-US" altLang="zh-CN" sz="2400">
                <a:latin typeface="Arial Black" pitchFamily="34" charset="0"/>
              </a:rPr>
              <a:t>is      the       winner.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/ðæt/   /’raɪt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>
                <a:latin typeface="Arial Black" pitchFamily="34" charset="0"/>
              </a:rPr>
              <a:t>/  /iz/    /ð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>
                <a:latin typeface="Arial Black" pitchFamily="34" charset="0"/>
              </a:rPr>
              <a:t>/        /’wɪn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ə</a:t>
            </a:r>
            <a:r>
              <a:rPr lang="en-US" altLang="zh-CN" sz="2400">
                <a:latin typeface="Arial Black" pitchFamily="34" charset="0"/>
              </a:rPr>
              <a:t>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789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37893" name="Text Box 7"/>
          <p:cNvSpPr txBox="1">
            <a:spLocks noChangeArrowheads="1"/>
          </p:cNvSpPr>
          <p:nvPr/>
        </p:nvSpPr>
        <p:spPr bwMode="auto">
          <a:xfrm>
            <a:off x="1020763" y="436563"/>
            <a:ext cx="8864600" cy="545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秘方：越慢的英语越自信，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        越夸张的英语越好听！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二、双元音：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饱满夸张，声音拉长，超过</a:t>
            </a:r>
            <a:r>
              <a:rPr lang="en-US" altLang="zh-CN" sz="3200" b="1"/>
              <a:t>2</a:t>
            </a:r>
            <a:r>
              <a:rPr lang="zh-CN" altLang="en-US" sz="3200" b="1"/>
              <a:t>秒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3200" b="1"/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美式英语特点：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      单词中有字母</a:t>
            </a:r>
            <a:r>
              <a:rPr lang="en-US" altLang="zh-CN" sz="3200" b="1"/>
              <a:t>r</a:t>
            </a:r>
            <a:r>
              <a:rPr lang="zh-CN" altLang="en-US" sz="3200" b="1"/>
              <a:t>或字母</a:t>
            </a:r>
            <a:r>
              <a:rPr lang="en-US" altLang="zh-CN" sz="3200" b="1"/>
              <a:t>r</a:t>
            </a:r>
            <a:r>
              <a:rPr lang="zh-CN" altLang="en-US" sz="3200" b="1"/>
              <a:t>组合发元音时，元音要卷舌。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891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38917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1. /</a:t>
            </a:r>
            <a:r>
              <a:rPr lang="en-US" altLang="zh-CN" sz="2400" b="1">
                <a:latin typeface="Arial Black" pitchFamily="34" charset="0"/>
              </a:rPr>
              <a:t>au / </a:t>
            </a:r>
            <a:r>
              <a:rPr lang="zh-CN" altLang="en-US" sz="2400" b="1">
                <a:latin typeface="Times New Roman" pitchFamily="18" charset="0"/>
              </a:rPr>
              <a:t>超级大嘴变撅嘴“啊乌”音，持续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现在        怎么样       房子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now       how      house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/’n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>
                <a:latin typeface="Arial Black" pitchFamily="34" charset="0"/>
              </a:rPr>
              <a:t>/     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>
                <a:latin typeface="Arial Black" pitchFamily="34" charset="0"/>
              </a:rPr>
              <a:t>/     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>
                <a:latin typeface="Arial Black" pitchFamily="34" charset="0"/>
              </a:rPr>
              <a:t>s/</a:t>
            </a:r>
          </a:p>
        </p:txBody>
      </p:sp>
      <p:sp>
        <p:nvSpPr>
          <p:cNvPr id="38919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怎么样    是    你的     房子       现在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How    is   your  house   now?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/h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 b="1">
                <a:latin typeface="Arial Black" pitchFamily="34" charset="0"/>
              </a:rPr>
              <a:t>/   /iz/   </a:t>
            </a:r>
            <a:r>
              <a:rPr lang="en-US" altLang="zh-CN" sz="2400">
                <a:latin typeface="Arial Black" pitchFamily="34" charset="0"/>
              </a:rPr>
              <a:t>/jɔ:/  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>
                <a:latin typeface="Arial Black" pitchFamily="34" charset="0"/>
              </a:rPr>
              <a:t>s/   /n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au</a:t>
            </a:r>
            <a:r>
              <a:rPr lang="en-US" altLang="zh-CN" sz="2400">
                <a:latin typeface="Arial Black" pitchFamily="34" charset="0"/>
              </a:rPr>
              <a:t>/</a:t>
            </a:r>
            <a:r>
              <a:rPr lang="en-US" altLang="zh-CN" sz="2400" b="1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3993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39941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2. / əu / </a:t>
            </a:r>
            <a:r>
              <a:rPr lang="zh-CN" altLang="en-US" sz="2400" b="1"/>
              <a:t>平嘴变撅嘴“饿乌”音，持续</a:t>
            </a:r>
            <a:r>
              <a:rPr lang="en-US" altLang="zh-CN" sz="2400" b="1"/>
              <a:t>2</a:t>
            </a:r>
            <a:r>
              <a:rPr lang="zh-CN" altLang="en-US" sz="2400" b="1"/>
              <a:t>秒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  知道         不       希望</a:t>
            </a:r>
            <a:endParaRPr lang="en-US" altLang="zh-CN" sz="2400" b="1"/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know      no     hope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/n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 /      /n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 /  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p /       </a:t>
            </a:r>
          </a:p>
        </p:txBody>
      </p:sp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我       不         希望       你         知道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I   don’t      hope  you    know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/ai/  /d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nt /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p /   /ju:/    /n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əu</a:t>
            </a:r>
            <a:r>
              <a:rPr lang="en-US" altLang="zh-CN" sz="2400">
                <a:latin typeface="Arial Black" pitchFamily="34" charset="0"/>
              </a:rPr>
              <a:t> /</a:t>
            </a:r>
            <a:r>
              <a:rPr lang="en-US" altLang="zh-CN" b="1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096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3. /iə/ </a:t>
            </a:r>
            <a:r>
              <a:rPr lang="zh-CN" altLang="en-US" sz="2400" b="1"/>
              <a:t>发“衣耳”，持续</a:t>
            </a:r>
            <a:r>
              <a:rPr lang="en-US" altLang="zh-CN" sz="2400" b="1"/>
              <a:t>2</a:t>
            </a:r>
            <a:r>
              <a:rPr lang="zh-CN" altLang="en-US" sz="2400" b="1"/>
              <a:t>秒，结尾的</a:t>
            </a:r>
            <a:r>
              <a:rPr lang="en-US" altLang="zh-CN" sz="2400" b="1"/>
              <a:t>/ə/</a:t>
            </a:r>
            <a:r>
              <a:rPr lang="zh-CN" altLang="en-US" sz="2400" b="1"/>
              <a:t>卷舌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这里             耳朵           啤酒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here         ear          beer   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/h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iə</a:t>
            </a:r>
            <a:r>
              <a:rPr lang="en-US" altLang="zh-CN" sz="2400" b="1">
                <a:latin typeface="Arial Black" pitchFamily="34" charset="0"/>
              </a:rPr>
              <a:t> /         /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iə</a:t>
            </a:r>
            <a:r>
              <a:rPr lang="en-US" altLang="zh-CN" sz="2400" b="1">
                <a:latin typeface="Arial Black" pitchFamily="34" charset="0"/>
              </a:rPr>
              <a:t>/            /b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iə</a:t>
            </a:r>
            <a:r>
              <a:rPr lang="en-US" altLang="zh-CN" sz="2400" b="1">
                <a:latin typeface="Arial Black" pitchFamily="34" charset="0"/>
              </a:rPr>
              <a:t> /</a:t>
            </a:r>
          </a:p>
        </p:txBody>
      </p:sp>
      <p:sp>
        <p:nvSpPr>
          <p:cNvPr id="40967" name="Text Box 8"/>
          <p:cNvSpPr txBox="1">
            <a:spLocks noChangeArrowheads="1"/>
          </p:cNvSpPr>
          <p:nvPr/>
        </p:nvSpPr>
        <p:spPr bwMode="auto">
          <a:xfrm>
            <a:off x="1168400" y="2997200"/>
            <a:ext cx="66659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让     我们      喝       啤酒    这里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020763" y="3562350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  Let‘s    drink   beer  here.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  /lets/   /dr</a:t>
            </a:r>
            <a:r>
              <a:rPr lang="en-US" altLang="zh-CN" sz="2400" b="1">
                <a:latin typeface="Arial Black" pitchFamily="34" charset="0"/>
              </a:rPr>
              <a:t>ɪŋ</a:t>
            </a:r>
            <a:r>
              <a:rPr lang="en-US" altLang="zh-CN" sz="2400">
                <a:latin typeface="Arial Black" pitchFamily="34" charset="0"/>
              </a:rPr>
              <a:t>K/   /b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iə</a:t>
            </a:r>
            <a:r>
              <a:rPr lang="en-US" altLang="zh-CN" sz="2400">
                <a:latin typeface="Arial Black" pitchFamily="34" charset="0"/>
              </a:rPr>
              <a:t>/   /h</a:t>
            </a:r>
            <a:r>
              <a:rPr lang="en-US" altLang="zh-CN" sz="2400">
                <a:solidFill>
                  <a:srgbClr val="FF0000"/>
                </a:solidFill>
                <a:latin typeface="Arial Black" pitchFamily="34" charset="0"/>
              </a:rPr>
              <a:t>iə</a:t>
            </a:r>
            <a:r>
              <a:rPr lang="en-US" altLang="zh-CN" sz="2400">
                <a:latin typeface="Arial Black" pitchFamily="34" charset="0"/>
              </a:rPr>
              <a:t>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198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4. /</a:t>
            </a:r>
            <a:r>
              <a:rPr lang="en-US" altLang="zh-CN" sz="2400" b="1">
                <a:latin typeface="Arial Black" pitchFamily="34" charset="0"/>
              </a:rPr>
              <a:t>eə</a:t>
            </a:r>
            <a:r>
              <a:rPr lang="en-US" altLang="zh-CN" sz="2400" b="1"/>
              <a:t> / “</a:t>
            </a:r>
            <a:r>
              <a:rPr lang="zh-CN" altLang="en-US" sz="2400" b="1"/>
              <a:t>诶耳”，持续</a:t>
            </a:r>
            <a:r>
              <a:rPr lang="en-US" altLang="zh-CN" sz="2400" b="1"/>
              <a:t>2</a:t>
            </a:r>
            <a:r>
              <a:rPr lang="zh-CN" altLang="en-US" sz="2400" b="1"/>
              <a:t>秒，结尾的</a:t>
            </a:r>
            <a:r>
              <a:rPr lang="en-US" altLang="zh-CN" sz="2400" b="1"/>
              <a:t>/ə/</a:t>
            </a:r>
            <a:r>
              <a:rPr lang="zh-CN" altLang="en-US" sz="2400" b="1"/>
              <a:t>卷舌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/>
              <a:t>     关心            哪里</a:t>
            </a:r>
            <a:r>
              <a:rPr lang="zh-CN" altLang="en-US" sz="2400" b="1">
                <a:latin typeface="Times New Roman" pitchFamily="18" charset="0"/>
              </a:rPr>
              <a:t>            凳子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care       where      chair 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/k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eə</a:t>
            </a:r>
            <a:r>
              <a:rPr lang="en-US" altLang="zh-CN" sz="2400" b="1">
                <a:latin typeface="Arial Black" pitchFamily="34" charset="0"/>
              </a:rPr>
              <a:t> /         /w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eə</a:t>
            </a:r>
            <a:r>
              <a:rPr lang="en-US" altLang="zh-CN" sz="2400" b="1">
                <a:latin typeface="Arial Black" pitchFamily="34" charset="0"/>
              </a:rPr>
              <a:t> /        /tʃ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eə</a:t>
            </a:r>
            <a:r>
              <a:rPr lang="en-US" altLang="zh-CN" sz="2400" b="1">
                <a:latin typeface="Arial Black" pitchFamily="34" charset="0"/>
              </a:rPr>
              <a:t> /</a:t>
            </a:r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在哪里    是    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the  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凳子？</a:t>
            </a: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Where   is   the chair?</a:t>
            </a:r>
            <a:endParaRPr lang="zh-CN" altLang="en-US" sz="2400">
              <a:latin typeface="Arial Black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/w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eə</a:t>
            </a:r>
            <a:r>
              <a:rPr lang="en-US" altLang="zh-CN" sz="2400" b="1">
                <a:latin typeface="Arial Black" pitchFamily="34" charset="0"/>
              </a:rPr>
              <a:t> /    /iz/  /ðə/   /tʃ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eə</a:t>
            </a:r>
            <a:r>
              <a:rPr lang="en-US" altLang="zh-CN" sz="2400" b="1">
                <a:latin typeface="Arial Black" pitchFamily="34" charset="0"/>
              </a:rPr>
              <a:t> 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536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708025" y="1690688"/>
            <a:ext cx="10290175" cy="2490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A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a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B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b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[bi:]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C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c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si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D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d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[di:]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E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e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F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f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ef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G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g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[d3i:]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H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h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eit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∫]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I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i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ai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J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j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[d3ei]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K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k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kei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L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l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[el]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M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m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em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N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n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[en]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O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o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əu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]      P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p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[pi:]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 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Q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q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kju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R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r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[</a:t>
            </a:r>
            <a:r>
              <a:rPr lang="zh-CN" altLang="zh-CN" sz="2000" kern="0" dirty="0">
                <a:latin typeface="Times New Roman" panose="02020603050405020304" pitchFamily="18" charset="0"/>
                <a:ea typeface="+mn-ea"/>
                <a:cs typeface="宋体" panose="02010600030101010101" pitchFamily="2" charset="-122"/>
              </a:rPr>
              <a:t>ɑ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S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s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es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T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t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[ti:] 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U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u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ju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V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v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[vi:]   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W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w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[′d</a:t>
            </a:r>
            <a:r>
              <a:rPr lang="zh-CN" altLang="zh-CN" sz="2000" kern="0" dirty="0">
                <a:latin typeface="Times New Roman" panose="02020603050405020304" pitchFamily="18" charset="0"/>
                <a:ea typeface="+mn-ea"/>
                <a:cs typeface="宋体" panose="02010600030101010101" pitchFamily="2" charset="-122"/>
              </a:rPr>
              <a:t>∧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blju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  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X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x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eks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Y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y</a:t>
            </a:r>
            <a:r>
              <a:rPr lang="en-US" altLang="zh-CN" sz="2000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wai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]     </a:t>
            </a:r>
            <a:r>
              <a:rPr lang="en-US" altLang="zh-CN" sz="2000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Zz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 [</a:t>
            </a:r>
            <a:r>
              <a:rPr lang="en-US" altLang="zh-CN" sz="2000" kern="0" dirty="0" err="1">
                <a:latin typeface="Arial" panose="020B0604020202020204" pitchFamily="34" charset="0"/>
                <a:ea typeface="+mn-ea"/>
              </a:rPr>
              <a:t>zi</a:t>
            </a: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:]      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15364" name="文本框 5"/>
          <p:cNvSpPr txBox="1">
            <a:spLocks noChangeArrowheads="1"/>
          </p:cNvSpPr>
          <p:nvPr/>
        </p:nvSpPr>
        <p:spPr bwMode="auto">
          <a:xfrm>
            <a:off x="838200" y="4881563"/>
            <a:ext cx="4454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26</a:t>
            </a:r>
            <a:r>
              <a:rPr lang="zh-CN" altLang="en-US" sz="2800">
                <a:latin typeface="Calibri" pitchFamily="34" charset="0"/>
              </a:rPr>
              <a:t>个字母音标</a:t>
            </a:r>
            <a:r>
              <a:rPr lang="en-US" altLang="zh-CN" sz="2800">
                <a:latin typeface="Calibri" pitchFamily="34" charset="0"/>
              </a:rPr>
              <a:t>“3</a:t>
            </a:r>
            <a:r>
              <a:rPr lang="zh-CN" altLang="en-US" sz="2800">
                <a:latin typeface="Calibri" pitchFamily="34" charset="0"/>
              </a:rPr>
              <a:t>分钟”速记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301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3011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3013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5. /</a:t>
            </a:r>
            <a:r>
              <a:rPr lang="en-US" altLang="zh-CN" sz="2400" b="1">
                <a:latin typeface="Arial Black" pitchFamily="34" charset="0"/>
              </a:rPr>
              <a:t> uə / </a:t>
            </a:r>
            <a:r>
              <a:rPr lang="zh-CN" altLang="en-US" sz="2400" b="1">
                <a:latin typeface="Times New Roman" pitchFamily="18" charset="0"/>
              </a:rPr>
              <a:t>“乌耳”，持续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秒，结尾的</a:t>
            </a:r>
            <a:r>
              <a:rPr lang="en-US" altLang="zh-CN" sz="2400" b="1">
                <a:latin typeface="Times New Roman" pitchFamily="18" charset="0"/>
              </a:rPr>
              <a:t>/ə/</a:t>
            </a:r>
            <a:r>
              <a:rPr lang="zh-CN" altLang="en-US" sz="2400" b="1">
                <a:latin typeface="Times New Roman" pitchFamily="18" charset="0"/>
              </a:rPr>
              <a:t>卷舌。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确定的          穷的            旅行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sure         poor        tour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/ʃ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uə</a:t>
            </a:r>
            <a:r>
              <a:rPr lang="en-US" altLang="zh-CN" sz="2400" b="1">
                <a:latin typeface="Arial Black" pitchFamily="34" charset="0"/>
              </a:rPr>
              <a:t> /         /p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uə</a:t>
            </a:r>
            <a:r>
              <a:rPr lang="en-US" altLang="zh-CN" sz="2400" b="1">
                <a:latin typeface="Arial Black" pitchFamily="34" charset="0"/>
              </a:rPr>
              <a:t> /        / t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uə</a:t>
            </a:r>
            <a:r>
              <a:rPr lang="en-US" altLang="zh-CN" sz="2400" b="1">
                <a:latin typeface="Arial Black" pitchFamily="34" charset="0"/>
              </a:rPr>
              <a:t>/</a:t>
            </a:r>
          </a:p>
        </p:txBody>
      </p:sp>
      <p:sp>
        <p:nvSpPr>
          <p:cNvPr id="43015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我    是     确定       你          不是           穷的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I   am   sure   you   are   not     poor.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/aI/ /em/ /ʃ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uə</a:t>
            </a:r>
            <a:r>
              <a:rPr lang="en-US" altLang="zh-CN" sz="2400" b="1">
                <a:latin typeface="Arial Black" pitchFamily="34" charset="0"/>
              </a:rPr>
              <a:t> /   /ju:/    /ɑ:/   /nɒt/    /p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uə</a:t>
            </a:r>
            <a:r>
              <a:rPr lang="en-US" altLang="zh-CN" sz="2400" b="1">
                <a:latin typeface="Arial Black" pitchFamily="34" charset="0"/>
              </a:rPr>
              <a:t>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403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4035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4037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6. /</a:t>
            </a:r>
            <a:r>
              <a:rPr lang="en-US" altLang="zh-CN" sz="2400" b="1">
                <a:latin typeface="Arial Black" pitchFamily="34" charset="0"/>
              </a:rPr>
              <a:t> eɪ / </a:t>
            </a:r>
            <a:r>
              <a:rPr lang="zh-CN" altLang="en-US" sz="2400" b="1">
                <a:latin typeface="Times New Roman" pitchFamily="18" charset="0"/>
              </a:rPr>
              <a:t>“诶</a:t>
            </a:r>
            <a:r>
              <a:rPr lang="en-US" altLang="zh-CN" sz="2400" b="1">
                <a:latin typeface="Times New Roman" pitchFamily="18" charset="0"/>
              </a:rPr>
              <a:t>”</a:t>
            </a:r>
            <a:r>
              <a:rPr lang="zh-CN" altLang="en-US" sz="2400" b="1">
                <a:latin typeface="Times New Roman" pitchFamily="18" charset="0"/>
              </a:rPr>
              <a:t>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今天             停留            伟大的，极好的</a:t>
            </a:r>
            <a:r>
              <a:rPr lang="en-US" altLang="zh-CN" sz="2400" b="1">
                <a:latin typeface="Times New Roman" pitchFamily="18" charset="0"/>
              </a:rPr>
              <a:t>             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today       stay            great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/’təd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/     /sd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 /           /gr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t/</a:t>
            </a:r>
          </a:p>
        </p:txBody>
      </p:sp>
      <p:sp>
        <p:nvSpPr>
          <p:cNvPr id="44039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今天       我们     停留       在        长城。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Today  we    stay    at    the Great  Wall.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/’təd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/  /wi:/  /sd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/  /</a:t>
            </a:r>
            <a:r>
              <a:rPr lang="en-US" altLang="zh-CN" sz="2400" b="1">
                <a:solidFill>
                  <a:srgbClr val="000000"/>
                </a:solidFill>
                <a:latin typeface="Arial Black" pitchFamily="34" charset="0"/>
              </a:rPr>
              <a:t>æt</a:t>
            </a:r>
            <a:r>
              <a:rPr lang="en-US" altLang="zh-CN" sz="2400" b="1">
                <a:latin typeface="Arial Black" pitchFamily="34" charset="0"/>
              </a:rPr>
              <a:t>/   /ðə/ /gr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eɪ</a:t>
            </a:r>
            <a:r>
              <a:rPr lang="en-US" altLang="zh-CN" sz="2400" b="1">
                <a:latin typeface="Arial Black" pitchFamily="34" charset="0"/>
              </a:rPr>
              <a:t>t/  /wɔ:l/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505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5059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5061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7. /</a:t>
            </a:r>
            <a:r>
              <a:rPr lang="en-US" altLang="zh-CN" sz="2400" b="1">
                <a:latin typeface="Arial Black" pitchFamily="34" charset="0"/>
              </a:rPr>
              <a:t> aɪ / </a:t>
            </a:r>
            <a:r>
              <a:rPr lang="zh-CN" altLang="en-US" sz="2400" b="1">
                <a:latin typeface="Times New Roman" pitchFamily="18" charset="0"/>
              </a:rPr>
              <a:t>“艾</a:t>
            </a:r>
            <a:r>
              <a:rPr lang="en-US" altLang="zh-CN" sz="2400" b="1">
                <a:latin typeface="Times New Roman" pitchFamily="18" charset="0"/>
              </a:rPr>
              <a:t>”</a:t>
            </a:r>
            <a:r>
              <a:rPr lang="zh-CN" altLang="en-US" sz="2400" b="1">
                <a:latin typeface="Times New Roman" pitchFamily="18" charset="0"/>
              </a:rPr>
              <a:t>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秒，结尾的</a:t>
            </a:r>
            <a:r>
              <a:rPr lang="en-US" altLang="zh-CN" sz="2400" b="1">
                <a:latin typeface="Times New Roman" pitchFamily="18" charset="0"/>
              </a:rPr>
              <a:t>/ə/</a:t>
            </a:r>
            <a:r>
              <a:rPr lang="zh-CN" altLang="en-US" sz="2400" b="1">
                <a:latin typeface="Times New Roman" pitchFamily="18" charset="0"/>
              </a:rPr>
              <a:t>卷舌。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我            喜欢            买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 I          like         buy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 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aɪ</a:t>
            </a:r>
            <a:r>
              <a:rPr lang="en-US" altLang="zh-CN" sz="2400" b="1">
                <a:latin typeface="Arial Black" pitchFamily="34" charset="0"/>
              </a:rPr>
              <a:t> /       /l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aɪ</a:t>
            </a:r>
            <a:r>
              <a:rPr lang="en-US" altLang="zh-CN" sz="2400" b="1">
                <a:latin typeface="Arial Black" pitchFamily="34" charset="0"/>
              </a:rPr>
              <a:t>k /      /b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aɪ</a:t>
            </a:r>
            <a:r>
              <a:rPr lang="en-US" altLang="zh-CN" sz="2400" b="1">
                <a:latin typeface="Arial Black" pitchFamily="34" charset="0"/>
              </a:rPr>
              <a:t>/</a:t>
            </a:r>
          </a:p>
        </p:txBody>
      </p:sp>
      <p:sp>
        <p:nvSpPr>
          <p:cNvPr id="45063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I      buy    honey.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</a:t>
            </a:r>
            <a:r>
              <a:rPr lang="en-US" altLang="zh-CN" sz="2400">
                <a:latin typeface="Arial Black" pitchFamily="34" charset="0"/>
              </a:rPr>
              <a:t>/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aɪ</a:t>
            </a:r>
            <a:r>
              <a:rPr lang="en-US" altLang="zh-CN" sz="2400">
                <a:latin typeface="Arial Black" pitchFamily="34" charset="0"/>
              </a:rPr>
              <a:t>/   /b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aɪ</a:t>
            </a:r>
            <a:r>
              <a:rPr lang="en-US" altLang="zh-CN" sz="2400">
                <a:latin typeface="Arial Black" pitchFamily="34" charset="0"/>
              </a:rPr>
              <a:t> /     /</a:t>
            </a:r>
            <a:r>
              <a:rPr lang="en-US" altLang="zh-CN" sz="2400" b="1">
                <a:latin typeface="Arial Black" pitchFamily="34" charset="0"/>
              </a:rPr>
              <a:t>hʌnɪ</a:t>
            </a:r>
            <a:r>
              <a:rPr lang="en-US" altLang="zh-CN" sz="2400">
                <a:latin typeface="Arial Black" pitchFamily="34" charset="0"/>
              </a:rPr>
              <a:t> /</a:t>
            </a:r>
            <a:r>
              <a:rPr lang="en-US" altLang="zh-CN" sz="2400" b="1">
                <a:latin typeface="Arial Black" pitchFamily="34" charset="0"/>
              </a:rPr>
              <a:t>   </a:t>
            </a:r>
          </a:p>
        </p:txBody>
      </p:sp>
      <p:sp>
        <p:nvSpPr>
          <p:cNvPr id="45065" name="Text Box 10"/>
          <p:cNvSpPr txBox="1">
            <a:spLocks noChangeArrowheads="1"/>
          </p:cNvSpPr>
          <p:nvPr/>
        </p:nvSpPr>
        <p:spPr bwMode="auto">
          <a:xfrm>
            <a:off x="1493838" y="3090863"/>
            <a:ext cx="6130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charset="-122"/>
              </a:rPr>
              <a:t>我   买     蜂蜜。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608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6083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6085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8. /</a:t>
            </a:r>
            <a:r>
              <a:rPr lang="en-US" altLang="zh-CN" sz="2400" b="1">
                <a:latin typeface="Arial Black" pitchFamily="34" charset="0"/>
              </a:rPr>
              <a:t> ɔɪ / </a:t>
            </a:r>
            <a:r>
              <a:rPr lang="zh-CN" altLang="en-US" sz="2400" b="1">
                <a:latin typeface="Times New Roman" pitchFamily="18" charset="0"/>
              </a:rPr>
              <a:t>“哦诶”，持续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</a:t>
            </a:r>
            <a:r>
              <a:rPr lang="zh-CN" altLang="en-US" sz="2400" b="1">
                <a:latin typeface="Arial Black" pitchFamily="34" charset="0"/>
              </a:rPr>
              <a:t>男孩        享受        玩具</a:t>
            </a:r>
            <a:endParaRPr lang="en-US" altLang="zh-CN" sz="2400" b="1">
              <a:latin typeface="Arial Black" pitchFamily="34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boy        enjoy       toy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/b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 b="1">
                <a:latin typeface="Arial Black" pitchFamily="34" charset="0"/>
              </a:rPr>
              <a:t> /       / ɪn’dʒ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 b="1">
                <a:latin typeface="Arial Black" pitchFamily="34" charset="0"/>
              </a:rPr>
              <a:t>/     /t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 b="1">
                <a:latin typeface="Arial Black" pitchFamily="34" charset="0"/>
              </a:rPr>
              <a:t>/</a:t>
            </a:r>
          </a:p>
        </p:txBody>
      </p:sp>
      <p:sp>
        <p:nvSpPr>
          <p:cNvPr id="46087" name="Text Box 8"/>
          <p:cNvSpPr txBox="1">
            <a:spLocks noChangeArrowheads="1"/>
          </p:cNvSpPr>
          <p:nvPr/>
        </p:nvSpPr>
        <p:spPr bwMode="auto">
          <a:xfrm>
            <a:off x="485775" y="2944813"/>
            <a:ext cx="8378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宋体" charset="-122"/>
              </a:rPr>
              <a:t>    </a:t>
            </a:r>
            <a:r>
              <a:rPr lang="en-US" altLang="zh-CN" sz="2400" b="1">
                <a:latin typeface="宋体" charset="-122"/>
              </a:rPr>
              <a:t>The   </a:t>
            </a:r>
            <a:r>
              <a:rPr lang="zh-CN" altLang="en-US" sz="2400" b="1">
                <a:latin typeface="宋体" charset="-122"/>
              </a:rPr>
              <a:t>男孩   享受着     玩      玩具。</a:t>
            </a:r>
            <a:endParaRPr lang="en-US" altLang="zh-CN" sz="2400" b="1">
              <a:latin typeface="宋体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741363" y="35274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The    boy     enjoys    playing   toys.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 /ðə/    /b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 b="1">
                <a:latin typeface="Arial Black" pitchFamily="34" charset="0"/>
              </a:rPr>
              <a:t> /   / ɪn’dʒ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>
                <a:latin typeface="Arial Black" pitchFamily="34" charset="0"/>
              </a:rPr>
              <a:t>s</a:t>
            </a:r>
            <a:r>
              <a:rPr lang="en-US" altLang="zh-CN" sz="2400" b="1">
                <a:latin typeface="Arial Black" pitchFamily="34" charset="0"/>
              </a:rPr>
              <a:t>/    /pleɪɪŋ/   / t</a:t>
            </a:r>
            <a:r>
              <a:rPr lang="en-US" altLang="zh-CN" sz="2400" b="1">
                <a:solidFill>
                  <a:srgbClr val="FF0000"/>
                </a:solidFill>
                <a:latin typeface="Arial Black" pitchFamily="34" charset="0"/>
              </a:rPr>
              <a:t>ɔɪ</a:t>
            </a:r>
            <a:r>
              <a:rPr lang="en-US" altLang="zh-CN" sz="2400" b="1">
                <a:latin typeface="Arial Black" pitchFamily="34" charset="0"/>
              </a:rPr>
              <a:t>s/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710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1066800" y="392113"/>
            <a:ext cx="10277475" cy="51212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7109" name="Text Box 7"/>
          <p:cNvSpPr txBox="1">
            <a:spLocks noChangeArrowheads="1"/>
          </p:cNvSpPr>
          <p:nvPr/>
        </p:nvSpPr>
        <p:spPr bwMode="auto">
          <a:xfrm>
            <a:off x="1020763" y="436563"/>
            <a:ext cx="8864600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zh-CN" altLang="en-US" sz="3200" b="1"/>
              <a:t>三、长元音：</a:t>
            </a:r>
          </a:p>
          <a:p>
            <a:pPr marL="342900" indent="-342900"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/>
              <a:t>饱满夸张，声音拉长，发声超过</a:t>
            </a:r>
            <a:r>
              <a:rPr lang="en-US" altLang="zh-CN" sz="3200" b="1"/>
              <a:t>2</a:t>
            </a:r>
            <a:r>
              <a:rPr lang="zh-CN" altLang="en-US" sz="3200" b="1"/>
              <a:t>秒</a:t>
            </a:r>
          </a:p>
          <a:p>
            <a:pPr marL="342900" indent="-342900">
              <a:spcBef>
                <a:spcPct val="50000"/>
              </a:spcBef>
            </a:pPr>
            <a:endParaRPr lang="zh-CN" altLang="en-US" sz="3200" b="1"/>
          </a:p>
        </p:txBody>
      </p:sp>
      <p:sp>
        <p:nvSpPr>
          <p:cNvPr id="47110" name="Rectangle 7"/>
          <p:cNvSpPr>
            <a:spLocks noChangeArrowheads="1"/>
          </p:cNvSpPr>
          <p:nvPr/>
        </p:nvSpPr>
        <p:spPr bwMode="auto">
          <a:xfrm>
            <a:off x="5970588" y="3246438"/>
            <a:ext cx="250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b="1">
                <a:latin typeface="Arial Black" pitchFamily="34" charset="0"/>
              </a:rPr>
              <a:t>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813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8131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8133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1. </a:t>
            </a:r>
            <a:r>
              <a:rPr lang="en-US" altLang="zh-CN" sz="2400">
                <a:latin typeface="Arial Black" pitchFamily="34" charset="0"/>
              </a:rPr>
              <a:t>/ </a:t>
            </a:r>
            <a:r>
              <a:rPr lang="en-US" altLang="zh-CN" sz="2400" b="1">
                <a:latin typeface="Arial Black" pitchFamily="34" charset="0"/>
                <a:ea typeface="黑体" pitchFamily="49" charset="-122"/>
              </a:rPr>
              <a:t>ɑ</a:t>
            </a:r>
            <a:r>
              <a:rPr lang="en-US" altLang="zh-CN" sz="2400">
                <a:latin typeface="Arial Black" pitchFamily="34" charset="0"/>
              </a:rPr>
              <a:t>:</a:t>
            </a:r>
            <a:r>
              <a:rPr lang="en-US" altLang="zh-CN" sz="2400" b="1">
                <a:latin typeface="Arial Black" pitchFamily="34" charset="0"/>
              </a:rPr>
              <a:t> / </a:t>
            </a:r>
            <a:r>
              <a:rPr lang="zh-CN" altLang="en-US" sz="2400" b="1">
                <a:latin typeface="Arial Black" pitchFamily="34" charset="0"/>
              </a:rPr>
              <a:t>长 </a:t>
            </a:r>
            <a:r>
              <a:rPr lang="zh-CN" altLang="en-US" sz="2400" b="1">
                <a:latin typeface="Times New Roman" pitchFamily="18" charset="0"/>
              </a:rPr>
              <a:t>“啊</a:t>
            </a:r>
            <a:r>
              <a:rPr lang="en-US" altLang="zh-CN" sz="2400" b="1">
                <a:latin typeface="Times New Roman" pitchFamily="18" charset="0"/>
              </a:rPr>
              <a:t>”</a:t>
            </a:r>
            <a:r>
              <a:rPr lang="zh-CN" altLang="en-US" sz="2400" b="1">
                <a:latin typeface="Times New Roman" pitchFamily="18" charset="0"/>
              </a:rPr>
              <a:t>音，持续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秒，结尾要卷舌。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班级             汽车            农场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class        car          farm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/kl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ɑ:</a:t>
            </a:r>
            <a:r>
              <a:rPr lang="en-US" altLang="zh-CN" sz="2400">
                <a:latin typeface="Arial Black" pitchFamily="34" charset="0"/>
              </a:rPr>
              <a:t>s/       /</a:t>
            </a:r>
            <a:r>
              <a:rPr lang="en-US" altLang="zh-CN" sz="2400" b="1">
                <a:latin typeface="Arial Black" pitchFamily="34" charset="0"/>
              </a:rPr>
              <a:t>k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ɑ:</a:t>
            </a:r>
            <a:r>
              <a:rPr lang="en-US" altLang="zh-CN" sz="2400">
                <a:latin typeface="Arial Black" pitchFamily="34" charset="0"/>
              </a:rPr>
              <a:t> /       </a:t>
            </a:r>
            <a:r>
              <a:rPr lang="en-US" altLang="zh-CN" sz="2400" b="1">
                <a:latin typeface="Arial Black" pitchFamily="34" charset="0"/>
              </a:rPr>
              <a:t>/f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ɑ:</a:t>
            </a:r>
            <a:r>
              <a:rPr lang="en-US" altLang="zh-CN" sz="2400">
                <a:latin typeface="Arial Black" pitchFamily="34" charset="0"/>
              </a:rPr>
              <a:t> m/</a:t>
            </a:r>
          </a:p>
        </p:txBody>
      </p:sp>
      <p:sp>
        <p:nvSpPr>
          <p:cNvPr id="48135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他的      汽车            在   农场。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His    car     is   on  the   farm.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/hɪz/    /k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ɑ:</a:t>
            </a:r>
            <a:r>
              <a:rPr lang="en-US" altLang="zh-CN" sz="2400" b="1">
                <a:latin typeface="Arial Black" pitchFamily="34" charset="0"/>
              </a:rPr>
              <a:t> /   /ɪz/  /ɒn/ /ðə/  /f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ɑ:</a:t>
            </a:r>
            <a:r>
              <a:rPr lang="en-US" altLang="zh-CN" sz="2400" b="1">
                <a:latin typeface="Arial Black" pitchFamily="34" charset="0"/>
              </a:rPr>
              <a:t> m/</a:t>
            </a:r>
            <a:endParaRPr lang="zh-CN" altLang="en-US" sz="2400" b="1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4915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9155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49157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2. </a:t>
            </a:r>
            <a:r>
              <a:rPr lang="en-US" altLang="zh-CN" sz="2400">
                <a:latin typeface="Arial Black" pitchFamily="34" charset="0"/>
              </a:rPr>
              <a:t>/</a:t>
            </a:r>
            <a:r>
              <a:rPr lang="en-US" altLang="zh-CN" sz="2400" b="1">
                <a:latin typeface="Arial Black" pitchFamily="34" charset="0"/>
              </a:rPr>
              <a:t>ɔ:</a:t>
            </a:r>
            <a:r>
              <a:rPr lang="en-US" altLang="zh-CN" sz="2400">
                <a:latin typeface="Arial Black" pitchFamily="34" charset="0"/>
              </a:rPr>
              <a:t> /</a:t>
            </a:r>
            <a:r>
              <a:rPr lang="en-US" altLang="zh-CN" sz="2400" b="1">
                <a:latin typeface="Arial Black" pitchFamily="34" charset="0"/>
              </a:rPr>
              <a:t> </a:t>
            </a:r>
            <a:r>
              <a:rPr lang="zh-CN" altLang="en-US" sz="2400" b="1">
                <a:latin typeface="Arial Black" pitchFamily="34" charset="0"/>
              </a:rPr>
              <a:t>圆嘴长</a:t>
            </a:r>
            <a:r>
              <a:rPr lang="zh-CN" altLang="en-US" sz="2400" b="1">
                <a:latin typeface="Times New Roman" pitchFamily="18" charset="0"/>
              </a:rPr>
              <a:t>“喔”，持续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秒，结尾卷舌。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为了          你的         或者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for         your        or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/f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ɔ:</a:t>
            </a:r>
            <a:r>
              <a:rPr lang="en-US" altLang="zh-CN" sz="2400">
                <a:latin typeface="Arial Black" pitchFamily="34" charset="0"/>
              </a:rPr>
              <a:t> /         /j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ɔ:</a:t>
            </a:r>
            <a:r>
              <a:rPr lang="en-US" altLang="zh-CN" sz="2400">
                <a:latin typeface="Arial Black" pitchFamily="34" charset="0"/>
              </a:rPr>
              <a:t> /        /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ɔ:</a:t>
            </a:r>
            <a:r>
              <a:rPr lang="en-US" altLang="zh-CN" sz="2400">
                <a:latin typeface="Arial Black" pitchFamily="34" charset="0"/>
              </a:rPr>
              <a:t> /</a:t>
            </a:r>
          </a:p>
        </p:txBody>
      </p:sp>
      <p:sp>
        <p:nvSpPr>
          <p:cNvPr id="49159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          谢谢                   你的      卡片。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Thanks    for      your   card.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 /θæŋks/  /f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ɔ:</a:t>
            </a:r>
            <a:r>
              <a:rPr lang="en-US" altLang="zh-CN" sz="2400" b="1">
                <a:latin typeface="Arial Black" pitchFamily="34" charset="0"/>
              </a:rPr>
              <a:t> /      /</a:t>
            </a:r>
            <a:r>
              <a:rPr lang="en-US" altLang="zh-CN">
                <a:latin typeface="Arial Black" pitchFamily="34" charset="0"/>
              </a:rPr>
              <a:t>j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ɔ:</a:t>
            </a:r>
            <a:r>
              <a:rPr lang="en-US" altLang="zh-CN" b="1">
                <a:latin typeface="Arial Black" pitchFamily="34" charset="0"/>
              </a:rPr>
              <a:t> </a:t>
            </a:r>
            <a:r>
              <a:rPr lang="en-US" altLang="zh-CN" sz="2400" b="1">
                <a:latin typeface="Arial Black" pitchFamily="34" charset="0"/>
              </a:rPr>
              <a:t>/   /kɑ:d/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017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0179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50181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3. </a:t>
            </a:r>
            <a:r>
              <a:rPr lang="en-US" altLang="zh-CN" sz="2400" b="1">
                <a:latin typeface="Arial Black" pitchFamily="34" charset="0"/>
              </a:rPr>
              <a:t>/ɜ: / </a:t>
            </a:r>
            <a:r>
              <a:rPr lang="zh-CN" altLang="en-US" sz="2400" b="1">
                <a:latin typeface="Arial Black" pitchFamily="34" charset="0"/>
              </a:rPr>
              <a:t> </a:t>
            </a:r>
            <a:r>
              <a:rPr lang="en-US" altLang="zh-CN" sz="2400" b="1">
                <a:latin typeface="Arial Black" pitchFamily="34" charset="0"/>
              </a:rPr>
              <a:t>[ə:]</a:t>
            </a:r>
            <a:r>
              <a:rPr lang="en-US" altLang="zh-CN" b="1">
                <a:latin typeface="Arial Black" pitchFamily="34" charset="0"/>
              </a:rPr>
              <a:t>  </a:t>
            </a:r>
            <a:r>
              <a:rPr lang="zh-CN" altLang="en-US" sz="2400" b="1">
                <a:latin typeface="Arial Black" pitchFamily="34" charset="0"/>
              </a:rPr>
              <a:t>圆嘴长</a:t>
            </a:r>
            <a:r>
              <a:rPr lang="zh-CN" altLang="en-US" sz="2400" b="1">
                <a:latin typeface="Times New Roman" pitchFamily="18" charset="0"/>
              </a:rPr>
              <a:t>“耳</a:t>
            </a:r>
            <a:r>
              <a:rPr lang="en-US" altLang="zh-CN" sz="2400" b="1">
                <a:latin typeface="Times New Roman" pitchFamily="18" charset="0"/>
              </a:rPr>
              <a:t>”</a:t>
            </a:r>
            <a:r>
              <a:rPr lang="zh-CN" altLang="en-US" sz="2400" b="1">
                <a:latin typeface="Times New Roman" pitchFamily="18" charset="0"/>
              </a:rPr>
              <a:t>音，持续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秒，结尾卷舌。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她的          </a:t>
            </a:r>
            <a:r>
              <a:rPr lang="en-US" altLang="zh-CN" sz="2400" b="1">
                <a:latin typeface="Times New Roman" pitchFamily="18" charset="0"/>
              </a:rPr>
              <a:t>T</a:t>
            </a:r>
            <a:r>
              <a:rPr lang="zh-CN" altLang="en-US" sz="2400" b="1">
                <a:latin typeface="Times New Roman" pitchFamily="18" charset="0"/>
              </a:rPr>
              <a:t>恤衫             鸟</a:t>
            </a: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 her         T-shirt       bird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/h 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 /       /tIʃ 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 t /     /b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d/</a:t>
            </a:r>
            <a:r>
              <a:rPr lang="en-US" altLang="zh-CN" sz="2400">
                <a:latin typeface="Arial Black" pitchFamily="34" charset="0"/>
              </a:rPr>
              <a:t> </a:t>
            </a:r>
          </a:p>
        </p:txBody>
      </p:sp>
      <p:sp>
        <p:nvSpPr>
          <p:cNvPr id="50183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 她的         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T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恤衫   上面    有 一只鸟。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There  is   a    bird   on   her     T-shirt.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 /ðeə /  /ɪz  /ə/   /b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d/  /ɒn/  /h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 /    /’tɪ,ʃ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ɜ:</a:t>
            </a:r>
            <a:r>
              <a:rPr lang="en-US" altLang="zh-CN" sz="2400" b="1">
                <a:latin typeface="Arial Black" pitchFamily="34" charset="0"/>
              </a:rPr>
              <a:t> t /</a:t>
            </a:r>
            <a:r>
              <a:rPr lang="en-US" altLang="zh-CN" b="1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120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1203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51205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4. /</a:t>
            </a:r>
            <a:r>
              <a:rPr lang="en-US" altLang="zh-CN" sz="2400" b="1">
                <a:latin typeface="Arial Black" pitchFamily="34" charset="0"/>
              </a:rPr>
              <a:t>i: / </a:t>
            </a:r>
            <a:r>
              <a:rPr lang="zh-CN" altLang="en-US" sz="2400" b="1">
                <a:latin typeface="Arial Black" pitchFamily="34" charset="0"/>
              </a:rPr>
              <a:t>长音的</a:t>
            </a:r>
            <a:r>
              <a:rPr lang="zh-CN" altLang="en-US" sz="2400" b="1">
                <a:latin typeface="Times New Roman" pitchFamily="18" charset="0"/>
              </a:rPr>
              <a:t>“衣”，持续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大海          蜜蜂            打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sea         bee        beat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/s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i:</a:t>
            </a:r>
            <a:r>
              <a:rPr lang="en-US" altLang="zh-CN" sz="2400" b="1">
                <a:latin typeface="Arial Black" pitchFamily="34" charset="0"/>
              </a:rPr>
              <a:t> /         /b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i:</a:t>
            </a:r>
            <a:r>
              <a:rPr lang="en-US" altLang="zh-CN" sz="2400" b="1">
                <a:latin typeface="Arial Black" pitchFamily="34" charset="0"/>
              </a:rPr>
              <a:t> /       /b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i:</a:t>
            </a:r>
            <a:r>
              <a:rPr lang="en-US" altLang="zh-CN" sz="2400" b="1">
                <a:latin typeface="Arial Black" pitchFamily="34" charset="0"/>
              </a:rPr>
              <a:t>t/</a:t>
            </a:r>
          </a:p>
        </p:txBody>
      </p:sp>
      <p:sp>
        <p:nvSpPr>
          <p:cNvPr id="51207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我    能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    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看见      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the      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大海。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I     can   see    the   sea.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/aI/ /k</a:t>
            </a:r>
            <a:r>
              <a:rPr lang="en-US" altLang="zh-CN" sz="2400" b="1">
                <a:solidFill>
                  <a:srgbClr val="000000"/>
                </a:solidFill>
                <a:latin typeface="Arial Black" pitchFamily="34" charset="0"/>
              </a:rPr>
              <a:t>æ</a:t>
            </a:r>
            <a:r>
              <a:rPr lang="en-US" altLang="zh-CN" sz="2400" b="1">
                <a:latin typeface="Arial Black" pitchFamily="34" charset="0"/>
              </a:rPr>
              <a:t>n/  /s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i:</a:t>
            </a:r>
            <a:r>
              <a:rPr lang="en-US" altLang="zh-CN" sz="2400" b="1">
                <a:latin typeface="Arial Black" pitchFamily="34" charset="0"/>
              </a:rPr>
              <a:t> /    /ðə/   /s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i:</a:t>
            </a:r>
            <a:r>
              <a:rPr lang="en-US" altLang="zh-CN" sz="2400" b="1">
                <a:latin typeface="Arial Black" pitchFamily="34" charset="0"/>
              </a:rPr>
              <a:t>/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222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2227" name="矩形 4"/>
          <p:cNvSpPr>
            <a:spLocks noChangeArrowheads="1"/>
          </p:cNvSpPr>
          <p:nvPr/>
        </p:nvSpPr>
        <p:spPr bwMode="auto">
          <a:xfrm>
            <a:off x="1066800" y="392113"/>
            <a:ext cx="102774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4800" b="1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zh-CN" altLang="zh-CN" sz="4800">
              <a:latin typeface="Adobe 仿宋 Std R"/>
              <a:ea typeface="Adobe 仿宋 Std R"/>
              <a:cs typeface="Adobe 仿宋 Std R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 b="1">
              <a:latin typeface="Times New Roman" pitchFamily="18" charset="0"/>
            </a:endParaRPr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8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r>
              <a:rPr lang="en-US" altLang="zh-CN" sz="2800"/>
              <a:t>      </a:t>
            </a: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  <a:p>
            <a:pPr>
              <a:lnSpc>
                <a:spcPts val="1650"/>
              </a:lnSpc>
              <a:tabLst>
                <a:tab pos="581025" algn="l"/>
                <a:tab pos="1162050" algn="l"/>
                <a:tab pos="1744663" algn="l"/>
                <a:tab pos="2325688" algn="l"/>
                <a:tab pos="2908300" algn="l"/>
                <a:tab pos="3489325" algn="l"/>
                <a:tab pos="4070350" algn="l"/>
                <a:tab pos="4652963" algn="l"/>
                <a:tab pos="5233988" algn="l"/>
                <a:tab pos="5816600" algn="l"/>
                <a:tab pos="6397625" algn="l"/>
                <a:tab pos="6978650" algn="l"/>
                <a:tab pos="7561263" algn="l"/>
                <a:tab pos="8142288" algn="l"/>
                <a:tab pos="8724900" algn="l"/>
                <a:tab pos="9305925" algn="l"/>
              </a:tabLst>
            </a:pPr>
            <a:endParaRPr lang="en-US" altLang="zh-CN" sz="2400"/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sp>
        <p:nvSpPr>
          <p:cNvPr id="52229" name="Text Box 6"/>
          <p:cNvSpPr txBox="1">
            <a:spLocks noChangeArrowheads="1"/>
          </p:cNvSpPr>
          <p:nvPr/>
        </p:nvSpPr>
        <p:spPr bwMode="auto">
          <a:xfrm>
            <a:off x="1020763" y="436563"/>
            <a:ext cx="8864600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en-US" altLang="zh-CN" sz="2400" b="1"/>
              <a:t>5. /</a:t>
            </a:r>
            <a:r>
              <a:rPr lang="en-US" altLang="zh-CN" sz="2400" b="1">
                <a:latin typeface="Arial Black" pitchFamily="34" charset="0"/>
              </a:rPr>
              <a:t> u: / </a:t>
            </a:r>
            <a:r>
              <a:rPr lang="zh-CN" altLang="en-US" sz="2400" b="1">
                <a:latin typeface="Arial Black" pitchFamily="34" charset="0"/>
              </a:rPr>
              <a:t>长的</a:t>
            </a:r>
            <a:r>
              <a:rPr lang="zh-CN" altLang="en-US" sz="2400" b="1">
                <a:latin typeface="Times New Roman" pitchFamily="18" charset="0"/>
              </a:rPr>
              <a:t>“乌”音，持续</a:t>
            </a:r>
            <a:r>
              <a:rPr lang="en-US" altLang="zh-CN" sz="2400" b="1">
                <a:latin typeface="Times New Roman" pitchFamily="18" charset="0"/>
              </a:rPr>
              <a:t>2</a:t>
            </a:r>
            <a:r>
              <a:rPr lang="zh-CN" altLang="en-US" sz="2400" b="1">
                <a:latin typeface="Times New Roman" pitchFamily="18" charset="0"/>
              </a:rPr>
              <a:t>秒。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     凉爽的          面条            食物</a:t>
            </a:r>
            <a:endParaRPr lang="en-US" altLang="zh-CN" sz="2400" b="1">
              <a:latin typeface="Times New Roman" pitchFamily="18" charset="0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1298575" y="1682750"/>
            <a:ext cx="8177213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Arial Black" pitchFamily="34" charset="0"/>
              </a:rPr>
              <a:t>cool         noodle      food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/k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u:</a:t>
            </a:r>
            <a:r>
              <a:rPr lang="en-US" altLang="zh-CN" sz="2400" b="1">
                <a:latin typeface="Arial Black" pitchFamily="34" charset="0"/>
              </a:rPr>
              <a:t>l /        /’n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u:</a:t>
            </a:r>
            <a:r>
              <a:rPr lang="en-US" altLang="zh-CN" sz="2400" b="1">
                <a:latin typeface="Arial Black" pitchFamily="34" charset="0"/>
              </a:rPr>
              <a:t>dl /    / 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u:</a:t>
            </a:r>
            <a:r>
              <a:rPr lang="en-US" altLang="zh-CN" sz="2400" b="1">
                <a:latin typeface="Arial Black" pitchFamily="34" charset="0"/>
              </a:rPr>
              <a:t>d/</a:t>
            </a:r>
          </a:p>
        </p:txBody>
      </p:sp>
      <p:sp>
        <p:nvSpPr>
          <p:cNvPr id="52231" name="Text Box 8"/>
          <p:cNvSpPr txBox="1">
            <a:spLocks noChangeArrowheads="1"/>
          </p:cNvSpPr>
          <p:nvPr/>
        </p:nvSpPr>
        <p:spPr bwMode="auto">
          <a:xfrm>
            <a:off x="1246188" y="3048000"/>
            <a:ext cx="6665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  我的       食物      是        面条</a:t>
            </a:r>
            <a:r>
              <a:rPr lang="en-US" altLang="zh-CN" sz="2400">
                <a:latin typeface="Times New Roman" pitchFamily="18" charset="0"/>
                <a:ea typeface="黑体" pitchFamily="49" charset="-122"/>
              </a:rPr>
              <a:t>s</a:t>
            </a:r>
            <a:r>
              <a:rPr lang="zh-CN" altLang="en-US" sz="2400">
                <a:latin typeface="Times New Roman" pitchFamily="18" charset="0"/>
                <a:ea typeface="黑体" pitchFamily="49" charset="-122"/>
              </a:rPr>
              <a:t>。</a:t>
            </a:r>
            <a:endParaRPr lang="en-US" altLang="zh-CN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1192213" y="3603625"/>
            <a:ext cx="7924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 My     food    is      noodles.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Arial Black" pitchFamily="34" charset="0"/>
              </a:rPr>
              <a:t>  /maɪ/   /f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u:</a:t>
            </a:r>
            <a:r>
              <a:rPr lang="en-US" altLang="zh-CN" sz="2400" b="1">
                <a:latin typeface="Arial Black" pitchFamily="34" charset="0"/>
              </a:rPr>
              <a:t>d/   /ɪz /    /n</a:t>
            </a:r>
            <a:r>
              <a:rPr lang="en-US" altLang="zh-CN" sz="2400" b="1">
                <a:solidFill>
                  <a:srgbClr val="9900CC"/>
                </a:solidFill>
                <a:latin typeface="Arial Black" pitchFamily="34" charset="0"/>
              </a:rPr>
              <a:t>u:</a:t>
            </a:r>
            <a:r>
              <a:rPr lang="en-US" altLang="zh-CN" sz="2400" b="1">
                <a:latin typeface="Arial Black" pitchFamily="34" charset="0"/>
              </a:rPr>
              <a:t>dlz/</a:t>
            </a:r>
            <a:endParaRPr lang="zh-CN" altLang="en-US" sz="2400" b="1">
              <a:latin typeface="Arial Black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  <p:bldP spid="399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638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604838" y="1027113"/>
            <a:ext cx="57054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Calibri" pitchFamily="34" charset="0"/>
              </a:rPr>
              <a:t>二、字母分类</a:t>
            </a:r>
          </a:p>
        </p:txBody>
      </p:sp>
      <p:sp>
        <p:nvSpPr>
          <p:cNvPr id="6" name="矩形 5"/>
          <p:cNvSpPr/>
          <p:nvPr/>
        </p:nvSpPr>
        <p:spPr>
          <a:xfrm>
            <a:off x="2446338" y="2354263"/>
            <a:ext cx="5357812" cy="5915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3200" b="1" kern="0" dirty="0">
                <a:latin typeface="Arial" panose="020B0604020202020204" pitchFamily="34" charset="0"/>
                <a:ea typeface="+mn-ea"/>
              </a:rPr>
              <a:t>1)</a:t>
            </a:r>
            <a:r>
              <a:rPr lang="zh-CN" altLang="zh-CN" sz="3200" b="1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含元音音素</a:t>
            </a:r>
            <a:r>
              <a:rPr lang="en-US" altLang="zh-CN" sz="3200" b="1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sz="3200" b="1" kern="0" dirty="0" err="1">
                <a:latin typeface="Arial" panose="020B0604020202020204" pitchFamily="34" charset="0"/>
                <a:ea typeface="+mn-ea"/>
              </a:rPr>
              <a:t>ei</a:t>
            </a:r>
            <a:r>
              <a:rPr lang="en-US" altLang="zh-CN" sz="3200" b="1" kern="0" dirty="0">
                <a:latin typeface="Arial" panose="020B0604020202020204" pitchFamily="34" charset="0"/>
                <a:ea typeface="+mn-ea"/>
              </a:rPr>
              <a:t>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3200" b="1" dirty="0">
                <a:latin typeface="+mn-lt"/>
                <a:ea typeface="+mn-ea"/>
              </a:rPr>
              <a:t>2) </a:t>
            </a:r>
            <a:r>
              <a:rPr lang="zh-CN" altLang="zh-CN" sz="3200" b="1" dirty="0">
                <a:latin typeface="+mn-lt"/>
                <a:ea typeface="+mn-ea"/>
              </a:rPr>
              <a:t>含元音音素</a:t>
            </a:r>
            <a:r>
              <a:rPr lang="en-US" altLang="zh-CN" sz="3200" b="1" dirty="0">
                <a:latin typeface="+mn-lt"/>
                <a:ea typeface="+mn-ea"/>
              </a:rPr>
              <a:t>[</a:t>
            </a:r>
            <a:r>
              <a:rPr lang="en-US" altLang="zh-CN" sz="3200" b="1" dirty="0" err="1">
                <a:latin typeface="+mn-lt"/>
                <a:ea typeface="+mn-ea"/>
              </a:rPr>
              <a:t>i</a:t>
            </a:r>
            <a:r>
              <a:rPr lang="en-US" altLang="zh-CN" sz="3200" b="1" dirty="0">
                <a:latin typeface="+mn-lt"/>
                <a:ea typeface="+mn-ea"/>
              </a:rPr>
              <a:t>:]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3200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3200" b="1" dirty="0">
                <a:latin typeface="+mn-lt"/>
                <a:ea typeface="+mn-ea"/>
              </a:rPr>
              <a:t>3) </a:t>
            </a:r>
            <a:r>
              <a:rPr lang="zh-CN" altLang="zh-CN" sz="3200" b="1" dirty="0">
                <a:latin typeface="+mn-lt"/>
                <a:ea typeface="+mn-ea"/>
              </a:rPr>
              <a:t>含元音音素</a:t>
            </a:r>
            <a:r>
              <a:rPr lang="en-US" altLang="zh-CN" sz="3200" b="1" dirty="0">
                <a:latin typeface="+mn-lt"/>
                <a:ea typeface="+mn-ea"/>
              </a:rPr>
              <a:t>[e]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3200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3200" b="1" dirty="0">
                <a:latin typeface="+mn-lt"/>
                <a:ea typeface="+mn-ea"/>
              </a:rPr>
              <a:t>4) </a:t>
            </a:r>
            <a:r>
              <a:rPr lang="zh-CN" altLang="zh-CN" sz="3200" b="1" dirty="0">
                <a:latin typeface="+mn-lt"/>
                <a:ea typeface="+mn-ea"/>
              </a:rPr>
              <a:t>含元音音素</a:t>
            </a:r>
            <a:r>
              <a:rPr lang="en-US" altLang="zh-CN" sz="3200" b="1" dirty="0">
                <a:latin typeface="+mn-lt"/>
                <a:ea typeface="+mn-ea"/>
              </a:rPr>
              <a:t>[</a:t>
            </a:r>
            <a:r>
              <a:rPr lang="en-US" altLang="zh-CN" sz="3200" b="1" dirty="0" err="1">
                <a:latin typeface="+mn-lt"/>
                <a:ea typeface="+mn-ea"/>
              </a:rPr>
              <a:t>ju</a:t>
            </a:r>
            <a:r>
              <a:rPr lang="en-US" altLang="zh-CN" sz="3200" b="1" dirty="0">
                <a:latin typeface="+mn-lt"/>
                <a:ea typeface="+mn-ea"/>
              </a:rPr>
              <a:t>:]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3200" b="1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3200" b="1" dirty="0">
                <a:latin typeface="+mn-lt"/>
                <a:ea typeface="+mn-ea"/>
              </a:rPr>
              <a:t>5) </a:t>
            </a:r>
            <a:r>
              <a:rPr lang="zh-CN" altLang="zh-CN" sz="3200" b="1" dirty="0">
                <a:latin typeface="+mn-lt"/>
                <a:ea typeface="+mn-ea"/>
              </a:rPr>
              <a:t>含元音音素</a:t>
            </a:r>
            <a:r>
              <a:rPr lang="en-US" altLang="zh-CN" sz="3200" b="1" dirty="0">
                <a:latin typeface="+mn-lt"/>
                <a:ea typeface="+mn-ea"/>
              </a:rPr>
              <a:t>[</a:t>
            </a:r>
            <a:r>
              <a:rPr lang="en-US" altLang="zh-CN" sz="3200" b="1" dirty="0" err="1">
                <a:latin typeface="+mn-lt"/>
                <a:ea typeface="+mn-ea"/>
              </a:rPr>
              <a:t>ai</a:t>
            </a:r>
            <a:r>
              <a:rPr lang="en-US" altLang="zh-CN" sz="3200" b="1" dirty="0">
                <a:latin typeface="+mn-lt"/>
                <a:ea typeface="+mn-ea"/>
              </a:rPr>
              <a:t>]</a:t>
            </a:r>
            <a:endParaRPr lang="zh-CN" altLang="zh-CN" sz="3200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1200" b="1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1200" kern="100" dirty="0"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325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5" name="矩形 4"/>
          <p:cNvSpPr/>
          <p:nvPr/>
        </p:nvSpPr>
        <p:spPr>
          <a:xfrm>
            <a:off x="838200" y="1055688"/>
            <a:ext cx="8305800" cy="37560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kern="100" dirty="0"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单词拼读训练：</a:t>
            </a:r>
            <a:endParaRPr lang="en-US" altLang="zh-CN" sz="2400" b="1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4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/i:/</a:t>
            </a:r>
            <a:r>
              <a:rPr lang="en-US" altLang="zh-CN" sz="48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 </a:t>
            </a: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he 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[ hi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: 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]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            she 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[ ʃ </a:t>
            </a:r>
            <a:r>
              <a:rPr lang="en-US" altLang="zh-CN" sz="3200" dirty="0" err="1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i</a:t>
            </a:r>
            <a:r>
              <a:rPr lang="zh-CN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：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]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  <a:p>
            <a:pPr indent="99441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Teacher 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[ ˈ</a:t>
            </a:r>
            <a:r>
              <a:rPr lang="en-US" altLang="zh-CN" sz="3200" dirty="0" err="1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ti:tʃə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(r) ]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please 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[ </a:t>
            </a:r>
            <a:r>
              <a:rPr lang="en-US" altLang="zh-CN" sz="3200" dirty="0" err="1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pli:z</a:t>
            </a:r>
            <a:r>
              <a:rPr lang="en-US" altLang="zh-CN" sz="3200" dirty="0">
                <a:solidFill>
                  <a:srgbClr val="3C4855"/>
                </a:solidFill>
                <a:latin typeface="Arial" panose="020B0604020202020204" pitchFamily="34" charset="0"/>
                <a:ea typeface="+mn-ea"/>
                <a:cs typeface="宋体" panose="02010600030101010101" pitchFamily="2" charset="-122"/>
              </a:rPr>
              <a:t> ]</a:t>
            </a:r>
            <a:endParaRPr lang="zh-CN" altLang="zh-CN" sz="3200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  <a:p>
            <a:pPr indent="99060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+mn-ea"/>
                <a:cs typeface="宋体" panose="02010600030101010101" pitchFamily="2" charset="-122"/>
              </a:rPr>
              <a:t> </a:t>
            </a:r>
            <a:endParaRPr lang="zh-CN" altLang="zh-CN" sz="3200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427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" name="矩形 2"/>
          <p:cNvSpPr/>
          <p:nvPr/>
        </p:nvSpPr>
        <p:spPr>
          <a:xfrm>
            <a:off x="1158875" y="1408113"/>
            <a:ext cx="8655050" cy="27686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/ɑ:/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arm</a:t>
            </a: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4000" kern="1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ɑ:m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 art  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4000" kern="1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ɑ:t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zh-CN" sz="40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fast</a:t>
            </a: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4000" kern="1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fɑ:st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r>
              <a:rPr lang="en-US" altLang="zh-CN" sz="4000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last 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4000" kern="1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lɑ:st</a:t>
            </a:r>
            <a:r>
              <a:rPr lang="en-US" altLang="zh-CN" sz="4000" b="1" kern="100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</a:t>
            </a:r>
            <a:r>
              <a:rPr lang="en-US" altLang="zh-CN" sz="40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</a:t>
            </a:r>
            <a:endParaRPr lang="zh-CN" altLang="zh-CN" sz="40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529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0163"/>
            <a:ext cx="12192000" cy="6888163"/>
          </a:xfrm>
        </p:spPr>
      </p:pic>
      <p:sp>
        <p:nvSpPr>
          <p:cNvPr id="3" name="矩形 2"/>
          <p:cNvSpPr/>
          <p:nvPr/>
        </p:nvSpPr>
        <p:spPr>
          <a:xfrm>
            <a:off x="1674813" y="1458913"/>
            <a:ext cx="8486775" cy="3016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/ɔ:/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ED7D31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small 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32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smɔ:l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    wall 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32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wɔ:l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3200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  <a:p>
            <a:pPr indent="1224280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talk  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32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tɔ:k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                 tall  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[</a:t>
            </a:r>
            <a:r>
              <a:rPr lang="en-US" altLang="zh-CN" sz="3200" dirty="0" err="1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tɔ:l</a:t>
            </a:r>
            <a:r>
              <a:rPr lang="en-US" altLang="zh-CN" sz="3200" b="1" dirty="0">
                <a:solidFill>
                  <a:srgbClr val="000000"/>
                </a:solidFill>
                <a:latin typeface="Lucida Sans Unicode" panose="020B0602030504020204" pitchFamily="34" charset="0"/>
                <a:ea typeface="微软雅黑" panose="020B0503020204020204" pitchFamily="34" charset="-122"/>
                <a:cs typeface="Lucida Sans Unicode" panose="020B0602030504020204" pitchFamily="34" charset="0"/>
              </a:rPr>
              <a:t>]</a:t>
            </a:r>
            <a:endParaRPr lang="zh-CN" altLang="zh-CN" sz="3200" dirty="0">
              <a:latin typeface="宋体" panose="02010600030101010101" pitchFamily="2" charset="-122"/>
              <a:ea typeface="+mn-ea"/>
              <a:cs typeface="宋体" panose="02010600030101010101" pitchFamily="2" charset="-122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Times New Roman" panose="02020603050405020304" pitchFamily="18" charset="0"/>
              </a:rPr>
              <a:t> </a:t>
            </a:r>
            <a:endParaRPr lang="zh-CN" altLang="zh-CN" sz="1400" kern="100" dirty="0"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5632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-55563" y="0"/>
            <a:ext cx="12247563" cy="6858000"/>
          </a:xfrm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957388" y="2055813"/>
            <a:ext cx="88217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Calibri" pitchFamily="34" charset="0"/>
              </a:rPr>
              <a:t>        Thank  you !!!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2025" y="4217988"/>
            <a:ext cx="2417763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065338" y="4914900"/>
            <a:ext cx="4873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082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7410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矩形 2"/>
          <p:cNvSpPr/>
          <p:nvPr/>
        </p:nvSpPr>
        <p:spPr>
          <a:xfrm>
            <a:off x="2178050" y="365125"/>
            <a:ext cx="8202613" cy="9628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b="1" kern="0" dirty="0">
                <a:latin typeface="Arial" panose="020B0604020202020204" pitchFamily="34" charset="0"/>
                <a:ea typeface="+mn-ea"/>
              </a:rPr>
              <a:t>1)</a:t>
            </a:r>
            <a:r>
              <a:rPr lang="zh-CN" altLang="zh-CN" b="1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含元音音素</a:t>
            </a:r>
            <a:r>
              <a:rPr lang="en-US" altLang="zh-CN" b="1" kern="0" dirty="0">
                <a:latin typeface="Arial" panose="020B0604020202020204" pitchFamily="34" charset="0"/>
                <a:ea typeface="+mn-ea"/>
              </a:rPr>
              <a:t>[</a:t>
            </a:r>
            <a:r>
              <a:rPr lang="en-US" altLang="zh-CN" b="1" kern="0" dirty="0" err="1">
                <a:latin typeface="Arial" panose="020B0604020202020204" pitchFamily="34" charset="0"/>
                <a:ea typeface="+mn-ea"/>
              </a:rPr>
              <a:t>ei</a:t>
            </a:r>
            <a:r>
              <a:rPr lang="en-US" altLang="zh-CN" b="1" kern="0" dirty="0">
                <a:latin typeface="Arial" panose="020B0604020202020204" pitchFamily="34" charset="0"/>
                <a:ea typeface="+mn-ea"/>
              </a:rPr>
              <a:t>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kern="100" dirty="0"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zh-CN" altLang="zh-CN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字母</a:t>
            </a:r>
            <a:r>
              <a:rPr lang="en-US" altLang="zh-CN" kern="0" dirty="0">
                <a:latin typeface="Arial" panose="020B0604020202020204" pitchFamily="34" charset="0"/>
                <a:ea typeface="+mn-ea"/>
              </a:rPr>
              <a:t>:     </a:t>
            </a:r>
            <a:r>
              <a:rPr lang="en-US" altLang="zh-CN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Aa</a:t>
            </a:r>
            <a:r>
              <a:rPr lang="en-US" altLang="zh-CN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         </a:t>
            </a:r>
            <a:r>
              <a:rPr lang="en-US" altLang="zh-CN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Hh</a:t>
            </a:r>
            <a:r>
              <a:rPr lang="en-US" altLang="zh-CN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         </a:t>
            </a:r>
            <a:r>
              <a:rPr lang="en-US" altLang="zh-CN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Jj</a:t>
            </a:r>
            <a:r>
              <a:rPr lang="en-US" altLang="zh-CN" kern="0" dirty="0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            </a:t>
            </a:r>
            <a:r>
              <a:rPr lang="en-US" altLang="zh-CN" kern="0" dirty="0" err="1">
                <a:solidFill>
                  <a:srgbClr val="FF0000"/>
                </a:solidFill>
                <a:latin typeface="Arial" panose="020B0604020202020204" pitchFamily="34" charset="0"/>
                <a:ea typeface="+mn-ea"/>
              </a:rPr>
              <a:t>Kk</a:t>
            </a:r>
            <a:endParaRPr lang="zh-CN" altLang="zh-CN" kern="100" dirty="0">
              <a:solidFill>
                <a:srgbClr val="FF0000"/>
              </a:solidFill>
              <a:latin typeface="Times New Roman" panose="02020603050405020304" pitchFamily="18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zh-CN" altLang="zh-CN" kern="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音标</a:t>
            </a:r>
            <a:r>
              <a:rPr lang="en-US" altLang="zh-CN" kern="0" dirty="0">
                <a:latin typeface="Arial" panose="020B0604020202020204" pitchFamily="34" charset="0"/>
                <a:ea typeface="+mn-ea"/>
              </a:rPr>
              <a:t>:     [</a:t>
            </a:r>
            <a:r>
              <a:rPr lang="en-US" altLang="zh-CN" kern="0" dirty="0" err="1">
                <a:latin typeface="Arial" panose="020B0604020202020204" pitchFamily="34" charset="0"/>
                <a:ea typeface="+mn-ea"/>
              </a:rPr>
              <a:t>ei</a:t>
            </a:r>
            <a:r>
              <a:rPr lang="en-US" altLang="zh-CN" kern="0" dirty="0">
                <a:latin typeface="Arial" panose="020B0604020202020204" pitchFamily="34" charset="0"/>
                <a:ea typeface="+mn-ea"/>
              </a:rPr>
              <a:t>]         [</a:t>
            </a:r>
            <a:r>
              <a:rPr lang="en-US" altLang="zh-CN" kern="0" dirty="0" err="1">
                <a:latin typeface="Arial" panose="020B0604020202020204" pitchFamily="34" charset="0"/>
                <a:ea typeface="+mn-ea"/>
              </a:rPr>
              <a:t>eit</a:t>
            </a:r>
            <a:r>
              <a:rPr lang="en-US" altLang="zh-CN" kern="0" dirty="0">
                <a:latin typeface="Arial" panose="020B0604020202020204" pitchFamily="34" charset="0"/>
                <a:ea typeface="+mn-ea"/>
              </a:rPr>
              <a:t>∫]        [d3ei]         [</a:t>
            </a:r>
            <a:r>
              <a:rPr lang="en-US" altLang="zh-CN" kern="0" dirty="0" err="1">
                <a:latin typeface="Arial" panose="020B0604020202020204" pitchFamily="34" charset="0"/>
                <a:ea typeface="+mn-ea"/>
              </a:rPr>
              <a:t>kei</a:t>
            </a:r>
            <a:r>
              <a:rPr lang="en-US" altLang="zh-CN" kern="0" dirty="0">
                <a:latin typeface="Arial" panose="020B0604020202020204" pitchFamily="34" charset="0"/>
                <a:ea typeface="+mn-ea"/>
              </a:rPr>
              <a:t>]</a:t>
            </a: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+mn-lt"/>
                <a:ea typeface="+mn-ea"/>
              </a:rPr>
              <a:t>2) </a:t>
            </a:r>
            <a:r>
              <a:rPr lang="zh-CN" altLang="zh-CN" b="1" dirty="0">
                <a:latin typeface="+mn-lt"/>
                <a:ea typeface="+mn-ea"/>
              </a:rPr>
              <a:t>含元音音素</a:t>
            </a:r>
            <a:r>
              <a:rPr lang="en-US" altLang="zh-CN" b="1" dirty="0">
                <a:latin typeface="+mn-lt"/>
                <a:ea typeface="+mn-ea"/>
              </a:rPr>
              <a:t>[</a:t>
            </a:r>
            <a:r>
              <a:rPr lang="en-US" altLang="zh-CN" b="1" dirty="0" err="1">
                <a:latin typeface="+mn-lt"/>
                <a:ea typeface="+mn-ea"/>
              </a:rPr>
              <a:t>i</a:t>
            </a:r>
            <a:r>
              <a:rPr lang="en-US" altLang="zh-CN" b="1" dirty="0">
                <a:latin typeface="+mn-lt"/>
                <a:ea typeface="+mn-ea"/>
              </a:rPr>
              <a:t>:]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字母</a:t>
            </a:r>
            <a:r>
              <a:rPr lang="en-US" altLang="zh-CN" dirty="0">
                <a:latin typeface="+mn-lt"/>
                <a:ea typeface="+mn-ea"/>
              </a:rPr>
              <a:t>:    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Bb    Cc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Dd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Ee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Gg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Pp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Tt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Vv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Zz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endParaRPr lang="zh-CN" altLang="zh-CN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音标</a:t>
            </a:r>
            <a:r>
              <a:rPr lang="en-US" altLang="zh-CN" dirty="0">
                <a:latin typeface="+mn-lt"/>
                <a:ea typeface="+mn-ea"/>
              </a:rPr>
              <a:t>:  [bi:]   [</a:t>
            </a:r>
            <a:r>
              <a:rPr lang="en-US" altLang="zh-CN" dirty="0" err="1">
                <a:latin typeface="+mn-lt"/>
                <a:ea typeface="+mn-ea"/>
              </a:rPr>
              <a:t>si</a:t>
            </a:r>
            <a:r>
              <a:rPr lang="en-US" altLang="zh-CN" dirty="0">
                <a:latin typeface="+mn-lt"/>
                <a:ea typeface="+mn-ea"/>
              </a:rPr>
              <a:t>:]   [di:]    [</a:t>
            </a:r>
            <a:r>
              <a:rPr lang="en-US" altLang="zh-CN" dirty="0" err="1">
                <a:latin typeface="+mn-lt"/>
                <a:ea typeface="+mn-ea"/>
              </a:rPr>
              <a:t>i</a:t>
            </a:r>
            <a:r>
              <a:rPr lang="en-US" altLang="zh-CN" dirty="0">
                <a:latin typeface="+mn-lt"/>
                <a:ea typeface="+mn-ea"/>
              </a:rPr>
              <a:t>:]    [d3i:]    [pi:]    [ti:]     [vi:]   [</a:t>
            </a:r>
            <a:r>
              <a:rPr lang="en-US" altLang="zh-CN" dirty="0" err="1">
                <a:latin typeface="+mn-lt"/>
                <a:ea typeface="+mn-ea"/>
              </a:rPr>
              <a:t>zi</a:t>
            </a:r>
            <a:r>
              <a:rPr lang="en-US" altLang="zh-CN" dirty="0">
                <a:latin typeface="+mn-lt"/>
                <a:ea typeface="+mn-ea"/>
              </a:rPr>
              <a:t>:]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+mn-lt"/>
                <a:ea typeface="+mn-ea"/>
              </a:rPr>
              <a:t>3) </a:t>
            </a:r>
            <a:r>
              <a:rPr lang="zh-CN" altLang="zh-CN" b="1" dirty="0">
                <a:latin typeface="+mn-lt"/>
                <a:ea typeface="+mn-ea"/>
              </a:rPr>
              <a:t>含元音音素</a:t>
            </a:r>
            <a:r>
              <a:rPr lang="en-US" altLang="zh-CN" b="1" dirty="0">
                <a:latin typeface="+mn-lt"/>
                <a:ea typeface="+mn-ea"/>
              </a:rPr>
              <a:t>[e]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字母</a:t>
            </a:r>
            <a:r>
              <a:rPr lang="en-US" altLang="zh-CN" dirty="0">
                <a:latin typeface="+mn-lt"/>
                <a:ea typeface="+mn-ea"/>
              </a:rPr>
              <a:t>: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Ff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Ll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Mm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Nn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Ss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Xx      </a:t>
            </a:r>
            <a:endParaRPr lang="zh-CN" altLang="zh-CN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音标</a:t>
            </a:r>
            <a:r>
              <a:rPr lang="en-US" altLang="zh-CN" dirty="0">
                <a:latin typeface="+mn-lt"/>
                <a:ea typeface="+mn-ea"/>
              </a:rPr>
              <a:t>:    [</a:t>
            </a:r>
            <a:r>
              <a:rPr lang="en-US" altLang="zh-CN" dirty="0" err="1">
                <a:latin typeface="+mn-lt"/>
                <a:ea typeface="+mn-ea"/>
              </a:rPr>
              <a:t>ef</a:t>
            </a:r>
            <a:r>
              <a:rPr lang="en-US" altLang="zh-CN" dirty="0">
                <a:latin typeface="+mn-lt"/>
                <a:ea typeface="+mn-ea"/>
              </a:rPr>
              <a:t>]    [el]    [</a:t>
            </a:r>
            <a:r>
              <a:rPr lang="en-US" altLang="zh-CN" dirty="0" err="1">
                <a:latin typeface="+mn-lt"/>
                <a:ea typeface="+mn-ea"/>
              </a:rPr>
              <a:t>em</a:t>
            </a:r>
            <a:r>
              <a:rPr lang="en-US" altLang="zh-CN" dirty="0">
                <a:latin typeface="+mn-lt"/>
                <a:ea typeface="+mn-ea"/>
              </a:rPr>
              <a:t>]    [en]    [</a:t>
            </a:r>
            <a:r>
              <a:rPr lang="en-US" altLang="zh-CN" dirty="0" err="1">
                <a:latin typeface="+mn-lt"/>
                <a:ea typeface="+mn-ea"/>
              </a:rPr>
              <a:t>es</a:t>
            </a:r>
            <a:r>
              <a:rPr lang="en-US" altLang="zh-CN" dirty="0">
                <a:latin typeface="+mn-lt"/>
                <a:ea typeface="+mn-ea"/>
              </a:rPr>
              <a:t>]    [</a:t>
            </a:r>
            <a:r>
              <a:rPr lang="en-US" altLang="zh-CN" dirty="0" err="1">
                <a:latin typeface="+mn-lt"/>
                <a:ea typeface="+mn-ea"/>
              </a:rPr>
              <a:t>eks</a:t>
            </a:r>
            <a:r>
              <a:rPr lang="en-US" altLang="zh-CN" dirty="0">
                <a:latin typeface="+mn-lt"/>
                <a:ea typeface="+mn-ea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+mn-lt"/>
                <a:ea typeface="+mn-ea"/>
              </a:rPr>
              <a:t>4) </a:t>
            </a:r>
            <a:r>
              <a:rPr lang="zh-CN" altLang="zh-CN" b="1" dirty="0">
                <a:latin typeface="+mn-lt"/>
                <a:ea typeface="+mn-ea"/>
              </a:rPr>
              <a:t>含元音音素</a:t>
            </a:r>
            <a:r>
              <a:rPr lang="en-US" altLang="zh-CN" b="1" dirty="0">
                <a:latin typeface="+mn-lt"/>
                <a:ea typeface="+mn-ea"/>
              </a:rPr>
              <a:t>[</a:t>
            </a:r>
            <a:r>
              <a:rPr lang="en-US" altLang="zh-CN" b="1" dirty="0" err="1">
                <a:latin typeface="+mn-lt"/>
                <a:ea typeface="+mn-ea"/>
              </a:rPr>
              <a:t>ju</a:t>
            </a:r>
            <a:r>
              <a:rPr lang="en-US" altLang="zh-CN" b="1" dirty="0">
                <a:latin typeface="+mn-lt"/>
                <a:ea typeface="+mn-ea"/>
              </a:rPr>
              <a:t>:]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字母</a:t>
            </a:r>
            <a:r>
              <a:rPr lang="en-US" altLang="zh-CN" dirty="0">
                <a:latin typeface="+mn-lt"/>
                <a:ea typeface="+mn-ea"/>
              </a:rPr>
              <a:t>: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Uu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Qq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       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Ww</a:t>
            </a:r>
            <a:endParaRPr lang="zh-CN" altLang="zh-CN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音标</a:t>
            </a:r>
            <a:r>
              <a:rPr lang="en-US" altLang="zh-CN" dirty="0">
                <a:latin typeface="+mn-lt"/>
                <a:ea typeface="+mn-ea"/>
              </a:rPr>
              <a:t>:   [</a:t>
            </a:r>
            <a:r>
              <a:rPr lang="en-US" altLang="zh-CN" dirty="0" err="1">
                <a:latin typeface="+mn-lt"/>
                <a:ea typeface="+mn-ea"/>
              </a:rPr>
              <a:t>ju</a:t>
            </a:r>
            <a:r>
              <a:rPr lang="en-US" altLang="zh-CN" dirty="0">
                <a:latin typeface="+mn-lt"/>
                <a:ea typeface="+mn-ea"/>
              </a:rPr>
              <a:t>:]       [</a:t>
            </a:r>
            <a:r>
              <a:rPr lang="en-US" altLang="zh-CN" dirty="0" err="1">
                <a:latin typeface="+mn-lt"/>
                <a:ea typeface="+mn-ea"/>
              </a:rPr>
              <a:t>kju</a:t>
            </a:r>
            <a:r>
              <a:rPr lang="en-US" altLang="zh-CN" dirty="0">
                <a:latin typeface="+mn-lt"/>
                <a:ea typeface="+mn-ea"/>
              </a:rPr>
              <a:t>:]      [`d</a:t>
            </a:r>
            <a:r>
              <a:rPr lang="zh-CN" altLang="zh-CN" dirty="0">
                <a:latin typeface="+mn-lt"/>
                <a:ea typeface="+mn-ea"/>
              </a:rPr>
              <a:t>∧</a:t>
            </a:r>
            <a:r>
              <a:rPr lang="en-US" altLang="zh-CN" dirty="0" err="1">
                <a:latin typeface="+mn-lt"/>
                <a:ea typeface="+mn-ea"/>
              </a:rPr>
              <a:t>blju</a:t>
            </a:r>
            <a:r>
              <a:rPr lang="en-US" altLang="zh-CN" dirty="0">
                <a:latin typeface="+mn-lt"/>
                <a:ea typeface="+mn-ea"/>
              </a:rPr>
              <a:t>:]</a:t>
            </a: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+mn-lt"/>
                <a:ea typeface="+mn-ea"/>
              </a:rPr>
              <a:t>5) </a:t>
            </a:r>
            <a:r>
              <a:rPr lang="zh-CN" altLang="zh-CN" b="1" dirty="0">
                <a:latin typeface="+mn-lt"/>
                <a:ea typeface="+mn-ea"/>
              </a:rPr>
              <a:t>含元音音素</a:t>
            </a:r>
            <a:r>
              <a:rPr lang="en-US" altLang="zh-CN" b="1" dirty="0">
                <a:latin typeface="+mn-lt"/>
                <a:ea typeface="+mn-ea"/>
              </a:rPr>
              <a:t>[</a:t>
            </a:r>
            <a:r>
              <a:rPr lang="en-US" altLang="zh-CN" b="1" dirty="0" err="1">
                <a:latin typeface="+mn-lt"/>
                <a:ea typeface="+mn-ea"/>
              </a:rPr>
              <a:t>ai</a:t>
            </a:r>
            <a:r>
              <a:rPr lang="en-US" altLang="zh-CN" b="1" dirty="0">
                <a:latin typeface="+mn-lt"/>
                <a:ea typeface="+mn-ea"/>
              </a:rPr>
              <a:t>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0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字母</a:t>
            </a:r>
            <a:r>
              <a:rPr lang="en-US" altLang="zh-CN" dirty="0">
                <a:latin typeface="+mn-lt"/>
                <a:ea typeface="+mn-ea"/>
              </a:rPr>
              <a:t>:      </a:t>
            </a: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Ii         </a:t>
            </a:r>
            <a:r>
              <a:rPr lang="en-US" altLang="zh-CN" dirty="0" err="1">
                <a:solidFill>
                  <a:srgbClr val="FF0000"/>
                </a:solidFill>
                <a:latin typeface="+mn-lt"/>
                <a:ea typeface="+mn-ea"/>
              </a:rPr>
              <a:t>Yy</a:t>
            </a:r>
            <a:endParaRPr lang="zh-CN" altLang="zh-CN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dirty="0">
                <a:latin typeface="+mn-lt"/>
                <a:ea typeface="+mn-ea"/>
              </a:rPr>
              <a:t>音标</a:t>
            </a:r>
            <a:r>
              <a:rPr lang="en-US" altLang="zh-CN" dirty="0">
                <a:latin typeface="+mn-lt"/>
                <a:ea typeface="+mn-ea"/>
              </a:rPr>
              <a:t>:    [</a:t>
            </a:r>
            <a:r>
              <a:rPr lang="en-US" altLang="zh-CN" dirty="0" err="1">
                <a:latin typeface="+mn-lt"/>
                <a:ea typeface="+mn-ea"/>
              </a:rPr>
              <a:t>ai</a:t>
            </a:r>
            <a:r>
              <a:rPr lang="en-US" altLang="zh-CN" dirty="0">
                <a:latin typeface="+mn-lt"/>
                <a:ea typeface="+mn-ea"/>
              </a:rPr>
              <a:t>]     [</a:t>
            </a:r>
            <a:r>
              <a:rPr lang="en-US" altLang="zh-CN" dirty="0" err="1">
                <a:latin typeface="+mn-lt"/>
                <a:ea typeface="+mn-ea"/>
              </a:rPr>
              <a:t>wai</a:t>
            </a:r>
            <a:r>
              <a:rPr lang="en-US" altLang="zh-CN" dirty="0">
                <a:latin typeface="+mn-lt"/>
                <a:ea typeface="+mn-ea"/>
              </a:rPr>
              <a:t>]</a:t>
            </a:r>
            <a:endParaRPr lang="zh-CN" altLang="zh-CN" dirty="0">
              <a:latin typeface="+mn-lt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kern="100" dirty="0"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843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682625" y="1466850"/>
            <a:ext cx="10277475" cy="5105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4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48</a:t>
            </a:r>
            <a:r>
              <a:rPr lang="zh-CN" altLang="en-US" sz="4800" b="1" dirty="0">
                <a:latin typeface="Adobe 仿宋 Std R" panose="02020400000000000000" pitchFamily="18" charset="-122"/>
                <a:ea typeface="Adobe 仿宋 Std R" panose="02020400000000000000" pitchFamily="18" charset="-122"/>
              </a:rPr>
              <a:t>个英语音标学习</a:t>
            </a: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19458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682625" y="1466850"/>
            <a:ext cx="10277475" cy="51054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pic>
        <p:nvPicPr>
          <p:cNvPr id="19461" name="Picture 5" descr="英语国际音标认读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4288" y="587375"/>
            <a:ext cx="7807325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0482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682625" y="1466850"/>
            <a:ext cx="10277475" cy="488791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pic>
        <p:nvPicPr>
          <p:cNvPr id="20485" name="Picture 4" descr="元音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46250" y="938213"/>
            <a:ext cx="702310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 idx="4294967295"/>
          </p:nvPr>
        </p:nvSpPr>
        <p:spPr/>
        <p:txBody>
          <a:bodyPr anchor="ctr"/>
          <a:lstStyle/>
          <a:p>
            <a:pPr eaLnBrk="1" hangingPunct="1"/>
            <a:endParaRPr lang="zh-CN" altLang="en-US" smtClean="0"/>
          </a:p>
        </p:txBody>
      </p:sp>
      <p:pic>
        <p:nvPicPr>
          <p:cNvPr id="21506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矩形 4"/>
          <p:cNvSpPr/>
          <p:nvPr/>
        </p:nvSpPr>
        <p:spPr>
          <a:xfrm>
            <a:off x="682625" y="1466850"/>
            <a:ext cx="10277475" cy="5324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4800" b="1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zh-CN" altLang="zh-CN" sz="4800" dirty="0">
              <a:latin typeface="Adobe 仿宋 Std R" panose="02020400000000000000" pitchFamily="18" charset="-122"/>
              <a:ea typeface="Adobe 仿宋 Std R" panose="02020400000000000000" pitchFamily="18" charset="-122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8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800" kern="0" dirty="0">
                <a:latin typeface="Arial" panose="020B0604020202020204" pitchFamily="34" charset="0"/>
                <a:ea typeface="+mn-ea"/>
              </a:rPr>
              <a:t>      </a:t>
            </a: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endParaRPr lang="en-US" altLang="zh-CN" sz="2400" kern="0" dirty="0">
              <a:latin typeface="Arial" panose="020B0604020202020204" pitchFamily="34" charset="0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9438" y="2627313"/>
            <a:ext cx="10020300" cy="3095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ts val="1650"/>
              </a:lnSpc>
              <a:spcBef>
                <a:spcPts val="0"/>
              </a:spcBef>
              <a:spcAft>
                <a:spcPts val="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40080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  <a:defRPr/>
            </a:pPr>
            <a:r>
              <a:rPr lang="en-US" altLang="zh-CN" sz="2000" kern="0" dirty="0">
                <a:latin typeface="Arial" panose="020B0604020202020204" pitchFamily="34" charset="0"/>
                <a:ea typeface="+mn-ea"/>
              </a:rPr>
              <a:t> </a:t>
            </a:r>
            <a:endParaRPr lang="zh-CN" altLang="zh-CN" sz="2000" kern="100" dirty="0">
              <a:latin typeface="Times New Roman" panose="02020603050405020304" pitchFamily="18" charset="0"/>
              <a:ea typeface="+mn-ea"/>
            </a:endParaRPr>
          </a:p>
        </p:txBody>
      </p:sp>
      <p:pic>
        <p:nvPicPr>
          <p:cNvPr id="21509" name="Picture 4" descr="辅音表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9538" y="817563"/>
            <a:ext cx="7199312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1725</TotalTime>
  <Words>1583</Words>
  <Application>Microsoft Office PowerPoint</Application>
  <PresentationFormat>自定义</PresentationFormat>
  <Paragraphs>934</Paragraphs>
  <Slides>43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0" baseType="lpstr">
      <vt:lpstr>Arial</vt:lpstr>
      <vt:lpstr>宋体</vt:lpstr>
      <vt:lpstr>Garamond</vt:lpstr>
      <vt:lpstr>Wingdings</vt:lpstr>
      <vt:lpstr>Calibri</vt:lpstr>
      <vt:lpstr>Kozuka Gothic Pr6N H</vt:lpstr>
      <vt:lpstr>Adobe 仿宋 Std R</vt:lpstr>
      <vt:lpstr>Times New Roman</vt:lpstr>
      <vt:lpstr>Arial Black</vt:lpstr>
      <vt:lpstr>黑体</vt:lpstr>
      <vt:lpstr>Adobe 宋体 Std L</vt:lpstr>
      <vt:lpstr>Lucida Sans Unicode</vt:lpstr>
      <vt:lpstr>Cambria</vt:lpstr>
      <vt:lpstr>Adobe 明體 Std L</vt:lpstr>
      <vt:lpstr>微软雅黑</vt:lpstr>
      <vt:lpstr>Edge</vt:lpstr>
      <vt:lpstr>Edge</vt:lpstr>
      <vt:lpstr>Welcome to English class  !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English class</dc:title>
  <dc:creator>user</dc:creator>
  <cp:lastModifiedBy>SDWM</cp:lastModifiedBy>
  <cp:revision>59</cp:revision>
  <dcterms:created xsi:type="dcterms:W3CDTF">2015-11-04T06:39:40Z</dcterms:created>
  <dcterms:modified xsi:type="dcterms:W3CDTF">2016-01-23T07:19:47Z</dcterms:modified>
</cp:coreProperties>
</file>