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57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9" name="Text Box 9"/>
          <p:cNvSpPr txBox="1">
            <a:spLocks noChangeArrowheads="1"/>
          </p:cNvSpPr>
          <p:nvPr/>
        </p:nvSpPr>
        <p:spPr bwMode="auto">
          <a:xfrm>
            <a:off x="1524000" y="2997200"/>
            <a:ext cx="7080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02410" name="Text Box 10"/>
          <p:cNvSpPr txBox="1">
            <a:spLocks noChangeArrowheads="1"/>
          </p:cNvSpPr>
          <p:nvPr/>
        </p:nvSpPr>
        <p:spPr bwMode="auto">
          <a:xfrm>
            <a:off x="1763713" y="2986088"/>
            <a:ext cx="66246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250825" y="2735263"/>
            <a:ext cx="864235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、小明的身高是</a:t>
            </a:r>
            <a:r>
              <a:rPr lang="en-US" altLang="zh-CN" sz="36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128</a:t>
            </a:r>
            <a:r>
              <a:rPr lang="zh-CN" altLang="en-US" sz="36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分米。　（　　）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6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、卧室的面积是</a:t>
            </a:r>
            <a:r>
              <a:rPr lang="en-US" altLang="zh-CN" sz="36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20</a:t>
            </a:r>
            <a:r>
              <a:rPr lang="zh-CN" altLang="en-US" sz="36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平方厘米。（　　）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36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、花园的面积是</a:t>
            </a:r>
            <a:r>
              <a:rPr lang="en-US" altLang="zh-CN" sz="36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150</a:t>
            </a:r>
            <a:r>
              <a:rPr lang="zh-CN" altLang="en-US" sz="36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平方米。 </a:t>
            </a:r>
            <a:r>
              <a:rPr lang="en-US" altLang="zh-CN" sz="36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(     )</a:t>
            </a:r>
          </a:p>
        </p:txBody>
      </p:sp>
      <p:sp>
        <p:nvSpPr>
          <p:cNvPr id="102412" name="Text Box 12"/>
          <p:cNvSpPr txBox="1">
            <a:spLocks noChangeArrowheads="1"/>
          </p:cNvSpPr>
          <p:nvPr/>
        </p:nvSpPr>
        <p:spPr bwMode="auto">
          <a:xfrm>
            <a:off x="6729413" y="2401888"/>
            <a:ext cx="201930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7200" b="1">
                <a:solidFill>
                  <a:srgbClr val="FF0000"/>
                </a:solidFill>
                <a:ea typeface="黑体" pitchFamily="2" charset="-122"/>
              </a:rPr>
              <a:t>×</a:t>
            </a:r>
          </a:p>
        </p:txBody>
      </p:sp>
      <p:sp>
        <p:nvSpPr>
          <p:cNvPr id="102413" name="Text Box 13"/>
          <p:cNvSpPr txBox="1">
            <a:spLocks noChangeArrowheads="1"/>
          </p:cNvSpPr>
          <p:nvPr/>
        </p:nvSpPr>
        <p:spPr bwMode="auto">
          <a:xfrm>
            <a:off x="6945313" y="3240088"/>
            <a:ext cx="11017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7200" b="1">
                <a:solidFill>
                  <a:srgbClr val="FF0000"/>
                </a:solidFill>
                <a:ea typeface="黑体" pitchFamily="2" charset="-122"/>
              </a:rPr>
              <a:t>×</a:t>
            </a:r>
          </a:p>
        </p:txBody>
      </p:sp>
      <p:sp>
        <p:nvSpPr>
          <p:cNvPr id="102414" name="Text Box 14"/>
          <p:cNvSpPr txBox="1">
            <a:spLocks noChangeArrowheads="1"/>
          </p:cNvSpPr>
          <p:nvPr/>
        </p:nvSpPr>
        <p:spPr bwMode="auto">
          <a:xfrm>
            <a:off x="6783388" y="4005263"/>
            <a:ext cx="11017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7200" b="1">
                <a:solidFill>
                  <a:srgbClr val="FF0000"/>
                </a:solidFill>
                <a:ea typeface="黑体" pitchFamily="2" charset="-122"/>
              </a:rPr>
              <a:t>√</a:t>
            </a:r>
          </a:p>
        </p:txBody>
      </p:sp>
      <p:sp>
        <p:nvSpPr>
          <p:cNvPr id="102415" name="Text Box 15"/>
          <p:cNvSpPr txBox="1">
            <a:spLocks noChangeArrowheads="1"/>
          </p:cNvSpPr>
          <p:nvPr/>
        </p:nvSpPr>
        <p:spPr bwMode="auto">
          <a:xfrm>
            <a:off x="431800" y="1341438"/>
            <a:ext cx="26638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i="1">
                <a:solidFill>
                  <a:srgbClr val="FF33CC"/>
                </a:solidFill>
                <a:ea typeface="楷体_GB2312" pitchFamily="49" charset="-122"/>
              </a:rPr>
              <a:t>判断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2" grpId="0"/>
      <p:bldP spid="102413" grpId="0"/>
      <p:bldP spid="1024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7" name="Rectangle 3"/>
          <p:cNvSpPr>
            <a:spLocks noChangeArrowheads="1"/>
          </p:cNvSpPr>
          <p:nvPr/>
        </p:nvSpPr>
        <p:spPr bwMode="auto">
          <a:xfrm>
            <a:off x="5292725" y="685800"/>
            <a:ext cx="3048000" cy="1828800"/>
          </a:xfrm>
          <a:prstGeom prst="rect">
            <a:avLst/>
          </a:prstGeom>
          <a:solidFill>
            <a:srgbClr val="0066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4386" name="Rectangle 2"/>
          <p:cNvSpPr>
            <a:spLocks noChangeArrowheads="1"/>
          </p:cNvSpPr>
          <p:nvPr/>
        </p:nvSpPr>
        <p:spPr bwMode="auto">
          <a:xfrm>
            <a:off x="285720" y="1302558"/>
            <a:ext cx="4229100" cy="1219200"/>
          </a:xfrm>
          <a:prstGeom prst="rect">
            <a:avLst/>
          </a:prstGeom>
          <a:solidFill>
            <a:srgbClr val="FFFF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916238" y="3573463"/>
            <a:ext cx="3273425" cy="609600"/>
            <a:chOff x="1837" y="2251"/>
            <a:chExt cx="2062" cy="384"/>
          </a:xfrm>
        </p:grpSpPr>
        <p:sp>
          <p:nvSpPr>
            <p:cNvPr id="144388" name="Rectangle 4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515" y="2251"/>
              <a:ext cx="384" cy="384"/>
            </a:xfrm>
            <a:prstGeom prst="rect">
              <a:avLst/>
            </a:prstGeom>
            <a:solidFill>
              <a:srgbClr val="FF66CC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389" name="Rectangle 5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550" y="2251"/>
              <a:ext cx="635" cy="384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391" name="Oval 7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37" y="2251"/>
              <a:ext cx="384" cy="384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37 -1.61462E-6 L 0.41632 0.000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1024 0.00046 L 0.01528 -1.61462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 animBg="1"/>
      <p:bldP spid="14438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5" name="Rectangle 3"/>
          <p:cNvSpPr>
            <a:spLocks noChangeArrowheads="1"/>
          </p:cNvSpPr>
          <p:nvPr/>
        </p:nvSpPr>
        <p:spPr bwMode="auto">
          <a:xfrm>
            <a:off x="323850" y="1273175"/>
            <a:ext cx="4229100" cy="1219200"/>
          </a:xfrm>
          <a:prstGeom prst="rect">
            <a:avLst/>
          </a:prstGeom>
          <a:solidFill>
            <a:srgbClr val="FFFF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37" name="Rectangle 5"/>
          <p:cNvSpPr>
            <a:spLocks noChangeArrowheads="1"/>
          </p:cNvSpPr>
          <p:nvPr/>
        </p:nvSpPr>
        <p:spPr bwMode="auto">
          <a:xfrm>
            <a:off x="5580063" y="3573463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38" name="Rectangle 6"/>
          <p:cNvSpPr>
            <a:spLocks noChangeArrowheads="1"/>
          </p:cNvSpPr>
          <p:nvPr/>
        </p:nvSpPr>
        <p:spPr bwMode="auto">
          <a:xfrm>
            <a:off x="4048125" y="3573463"/>
            <a:ext cx="1008063" cy="6096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39" name="Oval 7"/>
          <p:cNvSpPr>
            <a:spLocks noChangeArrowheads="1"/>
          </p:cNvSpPr>
          <p:nvPr/>
        </p:nvSpPr>
        <p:spPr bwMode="auto">
          <a:xfrm>
            <a:off x="2916238" y="3573463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40" name="Oval 8"/>
          <p:cNvSpPr>
            <a:spLocks noChangeArrowheads="1"/>
          </p:cNvSpPr>
          <p:nvPr/>
        </p:nvSpPr>
        <p:spPr bwMode="auto">
          <a:xfrm>
            <a:off x="323850" y="1273175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42" name="Oval 10"/>
          <p:cNvSpPr>
            <a:spLocks noChangeArrowheads="1"/>
          </p:cNvSpPr>
          <p:nvPr/>
        </p:nvSpPr>
        <p:spPr bwMode="auto">
          <a:xfrm>
            <a:off x="933450" y="1273175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44" name="Oval 12"/>
          <p:cNvSpPr>
            <a:spLocks noChangeArrowheads="1"/>
          </p:cNvSpPr>
          <p:nvPr/>
        </p:nvSpPr>
        <p:spPr bwMode="auto">
          <a:xfrm>
            <a:off x="1543050" y="1273175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46" name="Oval 14"/>
          <p:cNvSpPr>
            <a:spLocks noChangeArrowheads="1"/>
          </p:cNvSpPr>
          <p:nvPr/>
        </p:nvSpPr>
        <p:spPr bwMode="auto">
          <a:xfrm>
            <a:off x="2152650" y="1273175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47" name="Oval 15"/>
          <p:cNvSpPr>
            <a:spLocks noChangeArrowheads="1"/>
          </p:cNvSpPr>
          <p:nvPr/>
        </p:nvSpPr>
        <p:spPr bwMode="auto">
          <a:xfrm>
            <a:off x="2762250" y="1273175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48" name="Oval 16"/>
          <p:cNvSpPr>
            <a:spLocks noChangeArrowheads="1"/>
          </p:cNvSpPr>
          <p:nvPr/>
        </p:nvSpPr>
        <p:spPr bwMode="auto">
          <a:xfrm>
            <a:off x="3943350" y="1273175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49" name="Oval 17"/>
          <p:cNvSpPr>
            <a:spLocks noChangeArrowheads="1"/>
          </p:cNvSpPr>
          <p:nvPr/>
        </p:nvSpPr>
        <p:spPr bwMode="auto">
          <a:xfrm>
            <a:off x="3348038" y="1273175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323850" y="1882775"/>
            <a:ext cx="4229100" cy="609600"/>
            <a:chOff x="204" y="1186"/>
            <a:chExt cx="2664" cy="384"/>
          </a:xfrm>
        </p:grpSpPr>
        <p:sp>
          <p:nvSpPr>
            <p:cNvPr id="146441" name="Oval 9"/>
            <p:cNvSpPr>
              <a:spLocks noChangeArrowheads="1"/>
            </p:cNvSpPr>
            <p:nvPr/>
          </p:nvSpPr>
          <p:spPr bwMode="auto">
            <a:xfrm>
              <a:off x="204" y="1186"/>
              <a:ext cx="384" cy="384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6443" name="Oval 11"/>
            <p:cNvSpPr>
              <a:spLocks noChangeArrowheads="1"/>
            </p:cNvSpPr>
            <p:nvPr/>
          </p:nvSpPr>
          <p:spPr bwMode="auto">
            <a:xfrm>
              <a:off x="588" y="1186"/>
              <a:ext cx="384" cy="384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6445" name="Oval 13"/>
            <p:cNvSpPr>
              <a:spLocks noChangeArrowheads="1"/>
            </p:cNvSpPr>
            <p:nvPr/>
          </p:nvSpPr>
          <p:spPr bwMode="auto">
            <a:xfrm>
              <a:off x="972" y="1186"/>
              <a:ext cx="384" cy="384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6450" name="Oval 18"/>
            <p:cNvSpPr>
              <a:spLocks noChangeArrowheads="1"/>
            </p:cNvSpPr>
            <p:nvPr/>
          </p:nvSpPr>
          <p:spPr bwMode="auto">
            <a:xfrm>
              <a:off x="1356" y="1186"/>
              <a:ext cx="384" cy="384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6451" name="Oval 19"/>
            <p:cNvSpPr>
              <a:spLocks noChangeArrowheads="1"/>
            </p:cNvSpPr>
            <p:nvPr/>
          </p:nvSpPr>
          <p:spPr bwMode="auto">
            <a:xfrm>
              <a:off x="1740" y="1186"/>
              <a:ext cx="384" cy="384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6452" name="Oval 20"/>
            <p:cNvSpPr>
              <a:spLocks noChangeArrowheads="1"/>
            </p:cNvSpPr>
            <p:nvPr/>
          </p:nvSpPr>
          <p:spPr bwMode="auto">
            <a:xfrm>
              <a:off x="2109" y="1186"/>
              <a:ext cx="384" cy="384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6453" name="Oval 21"/>
            <p:cNvSpPr>
              <a:spLocks noChangeArrowheads="1"/>
            </p:cNvSpPr>
            <p:nvPr/>
          </p:nvSpPr>
          <p:spPr bwMode="auto">
            <a:xfrm>
              <a:off x="2484" y="1186"/>
              <a:ext cx="384" cy="384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5286380" y="703339"/>
            <a:ext cx="3048000" cy="1828800"/>
          </a:xfrm>
          <a:prstGeom prst="rect">
            <a:avLst/>
          </a:prstGeom>
          <a:solidFill>
            <a:srgbClr val="0066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Oval 7"/>
          <p:cNvSpPr>
            <a:spLocks noChangeArrowheads="1"/>
          </p:cNvSpPr>
          <p:nvPr/>
        </p:nvSpPr>
        <p:spPr bwMode="auto">
          <a:xfrm>
            <a:off x="5292352" y="719692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Oval 7"/>
          <p:cNvSpPr>
            <a:spLocks noChangeArrowheads="1"/>
          </p:cNvSpPr>
          <p:nvPr/>
        </p:nvSpPr>
        <p:spPr bwMode="auto">
          <a:xfrm>
            <a:off x="5286671" y="1319202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Oval 7"/>
          <p:cNvSpPr>
            <a:spLocks noChangeArrowheads="1"/>
          </p:cNvSpPr>
          <p:nvPr/>
        </p:nvSpPr>
        <p:spPr bwMode="auto">
          <a:xfrm>
            <a:off x="5292352" y="1928802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Oval 7"/>
          <p:cNvSpPr>
            <a:spLocks noChangeArrowheads="1"/>
          </p:cNvSpPr>
          <p:nvPr/>
        </p:nvSpPr>
        <p:spPr bwMode="auto">
          <a:xfrm>
            <a:off x="5891226" y="714356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Oval 7"/>
          <p:cNvSpPr>
            <a:spLocks noChangeArrowheads="1"/>
          </p:cNvSpPr>
          <p:nvPr/>
        </p:nvSpPr>
        <p:spPr bwMode="auto">
          <a:xfrm>
            <a:off x="5885545" y="1313866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Oval 7"/>
          <p:cNvSpPr>
            <a:spLocks noChangeArrowheads="1"/>
          </p:cNvSpPr>
          <p:nvPr/>
        </p:nvSpPr>
        <p:spPr bwMode="auto">
          <a:xfrm>
            <a:off x="5891226" y="1923466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Oval 7"/>
          <p:cNvSpPr>
            <a:spLocks noChangeArrowheads="1"/>
          </p:cNvSpPr>
          <p:nvPr/>
        </p:nvSpPr>
        <p:spPr bwMode="auto">
          <a:xfrm>
            <a:off x="6484764" y="709020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Oval 7"/>
          <p:cNvSpPr>
            <a:spLocks noChangeArrowheads="1"/>
          </p:cNvSpPr>
          <p:nvPr/>
        </p:nvSpPr>
        <p:spPr bwMode="auto">
          <a:xfrm>
            <a:off x="6479083" y="1308530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Oval 7"/>
          <p:cNvSpPr>
            <a:spLocks noChangeArrowheads="1"/>
          </p:cNvSpPr>
          <p:nvPr/>
        </p:nvSpPr>
        <p:spPr bwMode="auto">
          <a:xfrm>
            <a:off x="6484764" y="1918130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Oval 7"/>
          <p:cNvSpPr>
            <a:spLocks noChangeArrowheads="1"/>
          </p:cNvSpPr>
          <p:nvPr/>
        </p:nvSpPr>
        <p:spPr bwMode="auto">
          <a:xfrm>
            <a:off x="7105672" y="714356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Oval 7"/>
          <p:cNvSpPr>
            <a:spLocks noChangeArrowheads="1"/>
          </p:cNvSpPr>
          <p:nvPr/>
        </p:nvSpPr>
        <p:spPr bwMode="auto">
          <a:xfrm>
            <a:off x="7099991" y="1313866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Oval 7"/>
          <p:cNvSpPr>
            <a:spLocks noChangeArrowheads="1"/>
          </p:cNvSpPr>
          <p:nvPr/>
        </p:nvSpPr>
        <p:spPr bwMode="auto">
          <a:xfrm>
            <a:off x="7105672" y="1923466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Oval 7"/>
          <p:cNvSpPr>
            <a:spLocks noChangeArrowheads="1"/>
          </p:cNvSpPr>
          <p:nvPr/>
        </p:nvSpPr>
        <p:spPr bwMode="auto">
          <a:xfrm>
            <a:off x="7710227" y="714356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" name="Oval 7"/>
          <p:cNvSpPr>
            <a:spLocks noChangeArrowheads="1"/>
          </p:cNvSpPr>
          <p:nvPr/>
        </p:nvSpPr>
        <p:spPr bwMode="auto">
          <a:xfrm>
            <a:off x="7704546" y="1313866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" name="Oval 7"/>
          <p:cNvSpPr>
            <a:spLocks noChangeArrowheads="1"/>
          </p:cNvSpPr>
          <p:nvPr/>
        </p:nvSpPr>
        <p:spPr bwMode="auto">
          <a:xfrm>
            <a:off x="7710227" y="1923466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6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6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6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6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6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6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6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6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40" grpId="0" animBg="1"/>
      <p:bldP spid="146442" grpId="0" animBg="1"/>
      <p:bldP spid="146444" grpId="0" animBg="1"/>
      <p:bldP spid="146446" grpId="0" animBg="1"/>
      <p:bldP spid="146447" grpId="0" animBg="1"/>
      <p:bldP spid="146448" grpId="0" animBg="1"/>
      <p:bldP spid="146449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err="1"/>
              <a:t>绿色圃中小学教育网http</a:t>
            </a:r>
            <a:r>
              <a:rPr lang="en-US" altLang="zh-CN" dirty="0"/>
              <a:t>://</a:t>
            </a:r>
            <a:r>
              <a:rPr lang="en-US" altLang="zh-CN" dirty="0" err="1" smtClean="0"/>
              <a:t>www.spjy.com</a:t>
            </a:r>
            <a:endParaRPr lang="en-US" altLang="zh-CN" dirty="0"/>
          </a:p>
        </p:txBody>
      </p:sp>
      <p:sp>
        <p:nvSpPr>
          <p:cNvPr id="147458" name="Rectangle 2"/>
          <p:cNvSpPr>
            <a:spLocks noChangeArrowheads="1"/>
          </p:cNvSpPr>
          <p:nvPr/>
        </p:nvSpPr>
        <p:spPr bwMode="auto">
          <a:xfrm>
            <a:off x="5292725" y="685800"/>
            <a:ext cx="3048000" cy="1828800"/>
          </a:xfrm>
          <a:prstGeom prst="rect">
            <a:avLst/>
          </a:prstGeom>
          <a:solidFill>
            <a:srgbClr val="0066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59" name="Rectangle 3"/>
          <p:cNvSpPr>
            <a:spLocks noChangeArrowheads="1"/>
          </p:cNvSpPr>
          <p:nvPr/>
        </p:nvSpPr>
        <p:spPr bwMode="auto">
          <a:xfrm>
            <a:off x="323850" y="1273175"/>
            <a:ext cx="4032250" cy="1219200"/>
          </a:xfrm>
          <a:prstGeom prst="rect">
            <a:avLst/>
          </a:prstGeom>
          <a:solidFill>
            <a:srgbClr val="FFFF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61" name="Rectangle 5"/>
          <p:cNvSpPr>
            <a:spLocks noChangeArrowheads="1"/>
          </p:cNvSpPr>
          <p:nvPr/>
        </p:nvSpPr>
        <p:spPr bwMode="auto">
          <a:xfrm>
            <a:off x="5580063" y="3573463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62" name="Rectangle 6"/>
          <p:cNvSpPr>
            <a:spLocks noChangeArrowheads="1"/>
          </p:cNvSpPr>
          <p:nvPr/>
        </p:nvSpPr>
        <p:spPr bwMode="auto">
          <a:xfrm>
            <a:off x="4048125" y="3573463"/>
            <a:ext cx="1008063" cy="6096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63" name="Oval 7"/>
          <p:cNvSpPr>
            <a:spLocks noChangeArrowheads="1"/>
          </p:cNvSpPr>
          <p:nvPr/>
        </p:nvSpPr>
        <p:spPr bwMode="auto">
          <a:xfrm>
            <a:off x="2916238" y="3573463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64" name="Rectangle 8"/>
          <p:cNvSpPr>
            <a:spLocks noChangeArrowheads="1"/>
          </p:cNvSpPr>
          <p:nvPr/>
        </p:nvSpPr>
        <p:spPr bwMode="auto">
          <a:xfrm>
            <a:off x="323850" y="1273175"/>
            <a:ext cx="1008063" cy="6096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65" name="Rectangle 9"/>
          <p:cNvSpPr>
            <a:spLocks noChangeArrowheads="1"/>
          </p:cNvSpPr>
          <p:nvPr/>
        </p:nvSpPr>
        <p:spPr bwMode="auto">
          <a:xfrm>
            <a:off x="323850" y="1892527"/>
            <a:ext cx="1008063" cy="6096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66" name="Rectangle 10"/>
          <p:cNvSpPr>
            <a:spLocks noChangeArrowheads="1"/>
          </p:cNvSpPr>
          <p:nvPr/>
        </p:nvSpPr>
        <p:spPr bwMode="auto">
          <a:xfrm>
            <a:off x="1331913" y="1282927"/>
            <a:ext cx="1008062" cy="6096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67" name="Rectangle 11"/>
          <p:cNvSpPr>
            <a:spLocks noChangeArrowheads="1"/>
          </p:cNvSpPr>
          <p:nvPr/>
        </p:nvSpPr>
        <p:spPr bwMode="auto">
          <a:xfrm>
            <a:off x="2339975" y="1282927"/>
            <a:ext cx="1008063" cy="6096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68" name="Rectangle 12"/>
          <p:cNvSpPr>
            <a:spLocks noChangeArrowheads="1"/>
          </p:cNvSpPr>
          <p:nvPr/>
        </p:nvSpPr>
        <p:spPr bwMode="auto">
          <a:xfrm>
            <a:off x="3348038" y="1282927"/>
            <a:ext cx="1008062" cy="6096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69" name="Rectangle 13"/>
          <p:cNvSpPr>
            <a:spLocks noChangeArrowheads="1"/>
          </p:cNvSpPr>
          <p:nvPr/>
        </p:nvSpPr>
        <p:spPr bwMode="auto">
          <a:xfrm>
            <a:off x="5296222" y="685800"/>
            <a:ext cx="1008063" cy="6096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70" name="Rectangle 14"/>
          <p:cNvSpPr>
            <a:spLocks noChangeArrowheads="1"/>
          </p:cNvSpPr>
          <p:nvPr/>
        </p:nvSpPr>
        <p:spPr bwMode="auto">
          <a:xfrm>
            <a:off x="5297397" y="1302558"/>
            <a:ext cx="1008063" cy="6096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71" name="Rectangle 15"/>
          <p:cNvSpPr>
            <a:spLocks noChangeArrowheads="1"/>
          </p:cNvSpPr>
          <p:nvPr/>
        </p:nvSpPr>
        <p:spPr bwMode="auto">
          <a:xfrm>
            <a:off x="5296222" y="1901599"/>
            <a:ext cx="1008063" cy="6096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72" name="Rectangle 16"/>
          <p:cNvSpPr>
            <a:spLocks noChangeArrowheads="1"/>
          </p:cNvSpPr>
          <p:nvPr/>
        </p:nvSpPr>
        <p:spPr bwMode="auto">
          <a:xfrm>
            <a:off x="6315302" y="685800"/>
            <a:ext cx="1008062" cy="6096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73" name="Rectangle 17"/>
          <p:cNvSpPr>
            <a:spLocks noChangeArrowheads="1"/>
          </p:cNvSpPr>
          <p:nvPr/>
        </p:nvSpPr>
        <p:spPr bwMode="auto">
          <a:xfrm>
            <a:off x="7334381" y="685800"/>
            <a:ext cx="1008063" cy="6096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74" name="Rectangle 18"/>
          <p:cNvSpPr>
            <a:spLocks noChangeArrowheads="1"/>
          </p:cNvSpPr>
          <p:nvPr/>
        </p:nvSpPr>
        <p:spPr bwMode="auto">
          <a:xfrm>
            <a:off x="1331913" y="1892527"/>
            <a:ext cx="1008062" cy="6096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75" name="Rectangle 19"/>
          <p:cNvSpPr>
            <a:spLocks noChangeArrowheads="1"/>
          </p:cNvSpPr>
          <p:nvPr/>
        </p:nvSpPr>
        <p:spPr bwMode="auto">
          <a:xfrm>
            <a:off x="2339975" y="1892527"/>
            <a:ext cx="1008063" cy="6096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76" name="Rectangle 20"/>
          <p:cNvSpPr>
            <a:spLocks noChangeArrowheads="1"/>
          </p:cNvSpPr>
          <p:nvPr/>
        </p:nvSpPr>
        <p:spPr bwMode="auto">
          <a:xfrm>
            <a:off x="3348038" y="1882775"/>
            <a:ext cx="1008062" cy="6096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77" name="Rectangle 21"/>
          <p:cNvSpPr>
            <a:spLocks noChangeArrowheads="1"/>
          </p:cNvSpPr>
          <p:nvPr/>
        </p:nvSpPr>
        <p:spPr bwMode="auto">
          <a:xfrm>
            <a:off x="6315302" y="1295400"/>
            <a:ext cx="1008062" cy="6096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78" name="Rectangle 22"/>
          <p:cNvSpPr>
            <a:spLocks noChangeArrowheads="1"/>
          </p:cNvSpPr>
          <p:nvPr/>
        </p:nvSpPr>
        <p:spPr bwMode="auto">
          <a:xfrm>
            <a:off x="7334381" y="1291999"/>
            <a:ext cx="1008063" cy="6096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79" name="Rectangle 23"/>
          <p:cNvSpPr>
            <a:spLocks noChangeArrowheads="1"/>
          </p:cNvSpPr>
          <p:nvPr/>
        </p:nvSpPr>
        <p:spPr bwMode="auto">
          <a:xfrm>
            <a:off x="6310086" y="1905000"/>
            <a:ext cx="1008063" cy="6096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80" name="Rectangle 24"/>
          <p:cNvSpPr>
            <a:spLocks noChangeArrowheads="1"/>
          </p:cNvSpPr>
          <p:nvPr/>
        </p:nvSpPr>
        <p:spPr bwMode="auto">
          <a:xfrm>
            <a:off x="7332663" y="1901599"/>
            <a:ext cx="1008062" cy="6096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82" name="Text Box 26"/>
          <p:cNvSpPr txBox="1">
            <a:spLocks noChangeArrowheads="1"/>
          </p:cNvSpPr>
          <p:nvPr/>
        </p:nvSpPr>
        <p:spPr bwMode="auto">
          <a:xfrm>
            <a:off x="6732588" y="2781300"/>
            <a:ext cx="10080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0000"/>
                </a:solidFill>
                <a:ea typeface="楷体_GB2312" pitchFamily="49" charset="-122"/>
              </a:rPr>
              <a:t>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7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7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7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7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7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7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7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7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7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7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7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7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7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7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7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7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7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7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7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7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7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7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9" dur="500"/>
                                        <p:tgtEl>
                                          <p:spTgt spid="147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4" grpId="0" animBg="1"/>
      <p:bldP spid="147465" grpId="0" animBg="1"/>
      <p:bldP spid="147466" grpId="0" animBg="1"/>
      <p:bldP spid="147467" grpId="0" animBg="1"/>
      <p:bldP spid="147468" grpId="0" animBg="1"/>
      <p:bldP spid="147469" grpId="0" animBg="1"/>
      <p:bldP spid="147470" grpId="0" animBg="1"/>
      <p:bldP spid="147471" grpId="0" animBg="1"/>
      <p:bldP spid="147472" grpId="0" animBg="1"/>
      <p:bldP spid="147473" grpId="0" animBg="1"/>
      <p:bldP spid="147474" grpId="0" animBg="1"/>
      <p:bldP spid="147475" grpId="0" animBg="1"/>
      <p:bldP spid="147476" grpId="0" animBg="1"/>
      <p:bldP spid="147477" grpId="0" animBg="1"/>
      <p:bldP spid="147478" grpId="0" animBg="1"/>
      <p:bldP spid="147479" grpId="0" animBg="1"/>
      <p:bldP spid="14748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5292725" y="685800"/>
            <a:ext cx="3048000" cy="1828800"/>
          </a:xfrm>
          <a:prstGeom prst="rect">
            <a:avLst/>
          </a:prstGeom>
          <a:solidFill>
            <a:srgbClr val="0066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11" name="Rectangle 3"/>
          <p:cNvSpPr>
            <a:spLocks noChangeArrowheads="1"/>
          </p:cNvSpPr>
          <p:nvPr/>
        </p:nvSpPr>
        <p:spPr bwMode="auto">
          <a:xfrm>
            <a:off x="323850" y="1273175"/>
            <a:ext cx="4267200" cy="1219200"/>
          </a:xfrm>
          <a:prstGeom prst="rect">
            <a:avLst/>
          </a:prstGeom>
          <a:solidFill>
            <a:srgbClr val="FFFF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323850" y="1273175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13" name="Rectangle 5"/>
          <p:cNvSpPr>
            <a:spLocks noChangeArrowheads="1"/>
          </p:cNvSpPr>
          <p:nvPr/>
        </p:nvSpPr>
        <p:spPr bwMode="auto">
          <a:xfrm>
            <a:off x="933450" y="1273175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1543050" y="1273175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15" name="Rectangle 7"/>
          <p:cNvSpPr>
            <a:spLocks noChangeArrowheads="1"/>
          </p:cNvSpPr>
          <p:nvPr/>
        </p:nvSpPr>
        <p:spPr bwMode="auto">
          <a:xfrm>
            <a:off x="2152650" y="1273175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2762250" y="1273175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17" name="Rectangle 9"/>
          <p:cNvSpPr>
            <a:spLocks noChangeArrowheads="1"/>
          </p:cNvSpPr>
          <p:nvPr/>
        </p:nvSpPr>
        <p:spPr bwMode="auto">
          <a:xfrm>
            <a:off x="3371850" y="1282927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3981450" y="1282927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19" name="Rectangle 11"/>
          <p:cNvSpPr>
            <a:spLocks noChangeArrowheads="1"/>
          </p:cNvSpPr>
          <p:nvPr/>
        </p:nvSpPr>
        <p:spPr bwMode="auto">
          <a:xfrm>
            <a:off x="323850" y="1882775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20" name="Rectangle 12"/>
          <p:cNvSpPr>
            <a:spLocks noChangeArrowheads="1"/>
          </p:cNvSpPr>
          <p:nvPr/>
        </p:nvSpPr>
        <p:spPr bwMode="auto">
          <a:xfrm>
            <a:off x="933450" y="1882775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21" name="Rectangle 13"/>
          <p:cNvSpPr>
            <a:spLocks noChangeArrowheads="1"/>
          </p:cNvSpPr>
          <p:nvPr/>
        </p:nvSpPr>
        <p:spPr bwMode="auto">
          <a:xfrm>
            <a:off x="1543050" y="1882775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2152650" y="1882775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23" name="Rectangle 15"/>
          <p:cNvSpPr>
            <a:spLocks noChangeArrowheads="1"/>
          </p:cNvSpPr>
          <p:nvPr/>
        </p:nvSpPr>
        <p:spPr bwMode="auto">
          <a:xfrm>
            <a:off x="2762250" y="1882775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24" name="Rectangle 16"/>
          <p:cNvSpPr>
            <a:spLocks noChangeArrowheads="1"/>
          </p:cNvSpPr>
          <p:nvPr/>
        </p:nvSpPr>
        <p:spPr bwMode="auto">
          <a:xfrm>
            <a:off x="3371850" y="1882775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25" name="Rectangle 17"/>
          <p:cNvSpPr>
            <a:spLocks noChangeArrowheads="1"/>
          </p:cNvSpPr>
          <p:nvPr/>
        </p:nvSpPr>
        <p:spPr bwMode="auto">
          <a:xfrm>
            <a:off x="3981450" y="1882775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27" name="Rectangle 19"/>
          <p:cNvSpPr>
            <a:spLocks noChangeArrowheads="1"/>
          </p:cNvSpPr>
          <p:nvPr/>
        </p:nvSpPr>
        <p:spPr bwMode="auto">
          <a:xfrm>
            <a:off x="5580063" y="3573463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28" name="Rectangle 20"/>
          <p:cNvSpPr>
            <a:spLocks noChangeArrowheads="1"/>
          </p:cNvSpPr>
          <p:nvPr/>
        </p:nvSpPr>
        <p:spPr bwMode="auto">
          <a:xfrm>
            <a:off x="4048125" y="3573463"/>
            <a:ext cx="1008063" cy="6096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29" name="Oval 21"/>
          <p:cNvSpPr>
            <a:spLocks noChangeArrowheads="1"/>
          </p:cNvSpPr>
          <p:nvPr/>
        </p:nvSpPr>
        <p:spPr bwMode="auto">
          <a:xfrm>
            <a:off x="2819400" y="3573463"/>
            <a:ext cx="609600" cy="609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30" name="Rectangle 22"/>
          <p:cNvSpPr>
            <a:spLocks noChangeArrowheads="1"/>
          </p:cNvSpPr>
          <p:nvPr/>
        </p:nvSpPr>
        <p:spPr bwMode="auto">
          <a:xfrm>
            <a:off x="5292725" y="685800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31" name="Rectangle 23"/>
          <p:cNvSpPr>
            <a:spLocks noChangeArrowheads="1"/>
          </p:cNvSpPr>
          <p:nvPr/>
        </p:nvSpPr>
        <p:spPr bwMode="auto">
          <a:xfrm>
            <a:off x="5292725" y="1295400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32" name="Rectangle 24"/>
          <p:cNvSpPr>
            <a:spLocks noChangeArrowheads="1"/>
          </p:cNvSpPr>
          <p:nvPr/>
        </p:nvSpPr>
        <p:spPr bwMode="auto">
          <a:xfrm>
            <a:off x="5304291" y="1901599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33" name="Rectangle 25"/>
          <p:cNvSpPr>
            <a:spLocks noChangeArrowheads="1"/>
          </p:cNvSpPr>
          <p:nvPr/>
        </p:nvSpPr>
        <p:spPr bwMode="auto">
          <a:xfrm>
            <a:off x="5902325" y="685800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34" name="Rectangle 26"/>
          <p:cNvSpPr>
            <a:spLocks noChangeArrowheads="1"/>
          </p:cNvSpPr>
          <p:nvPr/>
        </p:nvSpPr>
        <p:spPr bwMode="auto">
          <a:xfrm>
            <a:off x="6511925" y="685800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35" name="Rectangle 27"/>
          <p:cNvSpPr>
            <a:spLocks noChangeArrowheads="1"/>
          </p:cNvSpPr>
          <p:nvPr/>
        </p:nvSpPr>
        <p:spPr bwMode="auto">
          <a:xfrm>
            <a:off x="7121525" y="685800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36" name="Rectangle 28"/>
          <p:cNvSpPr>
            <a:spLocks noChangeArrowheads="1"/>
          </p:cNvSpPr>
          <p:nvPr/>
        </p:nvSpPr>
        <p:spPr bwMode="auto">
          <a:xfrm>
            <a:off x="7731125" y="685800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37" name="Rectangle 29"/>
          <p:cNvSpPr>
            <a:spLocks noChangeArrowheads="1"/>
          </p:cNvSpPr>
          <p:nvPr/>
        </p:nvSpPr>
        <p:spPr bwMode="auto">
          <a:xfrm>
            <a:off x="5902325" y="1295400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38" name="Rectangle 30"/>
          <p:cNvSpPr>
            <a:spLocks noChangeArrowheads="1"/>
          </p:cNvSpPr>
          <p:nvPr/>
        </p:nvSpPr>
        <p:spPr bwMode="auto">
          <a:xfrm>
            <a:off x="6511925" y="1295400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39" name="Rectangle 31"/>
          <p:cNvSpPr>
            <a:spLocks noChangeArrowheads="1"/>
          </p:cNvSpPr>
          <p:nvPr/>
        </p:nvSpPr>
        <p:spPr bwMode="auto">
          <a:xfrm>
            <a:off x="7121525" y="1295400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40" name="Rectangle 32"/>
          <p:cNvSpPr>
            <a:spLocks noChangeArrowheads="1"/>
          </p:cNvSpPr>
          <p:nvPr/>
        </p:nvSpPr>
        <p:spPr bwMode="auto">
          <a:xfrm>
            <a:off x="7729627" y="1287689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41" name="Rectangle 33"/>
          <p:cNvSpPr>
            <a:spLocks noChangeArrowheads="1"/>
          </p:cNvSpPr>
          <p:nvPr/>
        </p:nvSpPr>
        <p:spPr bwMode="auto">
          <a:xfrm>
            <a:off x="5902325" y="1901599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42" name="Rectangle 34"/>
          <p:cNvSpPr>
            <a:spLocks noChangeArrowheads="1"/>
          </p:cNvSpPr>
          <p:nvPr/>
        </p:nvSpPr>
        <p:spPr bwMode="auto">
          <a:xfrm>
            <a:off x="6508637" y="1897289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43" name="Rectangle 35"/>
          <p:cNvSpPr>
            <a:spLocks noChangeArrowheads="1"/>
          </p:cNvSpPr>
          <p:nvPr/>
        </p:nvSpPr>
        <p:spPr bwMode="auto">
          <a:xfrm>
            <a:off x="7121525" y="1905000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44" name="Rectangle 36"/>
          <p:cNvSpPr>
            <a:spLocks noChangeArrowheads="1"/>
          </p:cNvSpPr>
          <p:nvPr/>
        </p:nvSpPr>
        <p:spPr bwMode="auto">
          <a:xfrm>
            <a:off x="7731125" y="1901599"/>
            <a:ext cx="609600" cy="609600"/>
          </a:xfrm>
          <a:prstGeom prst="rect">
            <a:avLst/>
          </a:prstGeom>
          <a:solidFill>
            <a:srgbClr val="FF66CC"/>
          </a:solidFill>
          <a:ln w="31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46" name="Text Box 38"/>
          <p:cNvSpPr txBox="1">
            <a:spLocks noChangeArrowheads="1"/>
          </p:cNvSpPr>
          <p:nvPr/>
        </p:nvSpPr>
        <p:spPr bwMode="auto">
          <a:xfrm>
            <a:off x="6732588" y="2781300"/>
            <a:ext cx="10080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ea typeface="楷体_GB2312" pitchFamily="49" charset="-122"/>
              </a:rPr>
              <a:t>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5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5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5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5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5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5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5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5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5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5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5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5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5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5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5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5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45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5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5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5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5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5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45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45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45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45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45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45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45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5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45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45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45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45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45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45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45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45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45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45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45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45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45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145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145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45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1" dur="500"/>
                                        <p:tgtEl>
                                          <p:spTgt spid="145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2" grpId="0" animBg="1"/>
      <p:bldP spid="145413" grpId="0" animBg="1"/>
      <p:bldP spid="145414" grpId="0" animBg="1"/>
      <p:bldP spid="145415" grpId="0" animBg="1"/>
      <p:bldP spid="145416" grpId="0" animBg="1"/>
      <p:bldP spid="145417" grpId="0" animBg="1"/>
      <p:bldP spid="145418" grpId="0" animBg="1"/>
      <p:bldP spid="145419" grpId="0" animBg="1"/>
      <p:bldP spid="145420" grpId="0" animBg="1"/>
      <p:bldP spid="145421" grpId="0" animBg="1"/>
      <p:bldP spid="145422" grpId="0" animBg="1"/>
      <p:bldP spid="145423" grpId="0" animBg="1"/>
      <p:bldP spid="145424" grpId="0" animBg="1"/>
      <p:bldP spid="145425" grpId="0" animBg="1"/>
      <p:bldP spid="145430" grpId="0" animBg="1"/>
      <p:bldP spid="145431" grpId="0" animBg="1"/>
      <p:bldP spid="145432" grpId="0" animBg="1"/>
      <p:bldP spid="145433" grpId="0" animBg="1"/>
      <p:bldP spid="145434" grpId="0" animBg="1"/>
      <p:bldP spid="145435" grpId="0" animBg="1"/>
      <p:bldP spid="145436" grpId="0" animBg="1"/>
      <p:bldP spid="145437" grpId="0" animBg="1"/>
      <p:bldP spid="145438" grpId="0" animBg="1"/>
      <p:bldP spid="145439" grpId="0" animBg="1"/>
      <p:bldP spid="145440" grpId="0" animBg="1"/>
      <p:bldP spid="145441" grpId="0" animBg="1"/>
      <p:bldP spid="145442" grpId="0" animBg="1"/>
      <p:bldP spid="145443" grpId="0" animBg="1"/>
      <p:bldP spid="1454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9" name="内容占位符 8"/>
          <p:cNvGraphicFramePr>
            <a:graphicFrameLocks noGrp="1"/>
          </p:cNvGraphicFramePr>
          <p:nvPr>
            <p:ph idx="1"/>
          </p:nvPr>
        </p:nvGraphicFramePr>
        <p:xfrm>
          <a:off x="5000628" y="2923949"/>
          <a:ext cx="2576526" cy="2590200"/>
        </p:xfrm>
        <a:graphic>
          <a:graphicData uri="http://schemas.openxmlformats.org/drawingml/2006/table">
            <a:tbl>
              <a:tblPr/>
              <a:tblGrid>
                <a:gridCol w="429421"/>
                <a:gridCol w="429421"/>
                <a:gridCol w="429421"/>
                <a:gridCol w="429421"/>
                <a:gridCol w="429421"/>
                <a:gridCol w="429421"/>
              </a:tblGrid>
              <a:tr h="4317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7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7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7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7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7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5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64167" marR="164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内容占位符 8"/>
          <p:cNvGraphicFramePr>
            <a:graphicFrameLocks/>
          </p:cNvGraphicFramePr>
          <p:nvPr/>
        </p:nvGraphicFramePr>
        <p:xfrm>
          <a:off x="428598" y="1430022"/>
          <a:ext cx="4143402" cy="4165542"/>
        </p:xfrm>
        <a:graphic>
          <a:graphicData uri="http://schemas.openxmlformats.org/drawingml/2006/table">
            <a:tbl>
              <a:tblPr/>
              <a:tblGrid>
                <a:gridCol w="690567"/>
                <a:gridCol w="690567"/>
                <a:gridCol w="690567"/>
                <a:gridCol w="690567"/>
                <a:gridCol w="690567"/>
                <a:gridCol w="690567"/>
              </a:tblGrid>
              <a:tr h="6942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2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2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100" dirty="0"/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2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2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2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2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5634" marR="145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5075238" y="2500313"/>
            <a:ext cx="3241675" cy="64135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　</a:t>
            </a: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214313" y="549275"/>
            <a:ext cx="81915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/>
              <a:t>１．边长为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厘米的正方形面积是</a:t>
            </a:r>
            <a:r>
              <a:rPr lang="zh-CN" altLang="en-US" sz="4000" b="1" dirty="0" smtClean="0"/>
              <a:t>（ </a:t>
            </a:r>
            <a:r>
              <a:rPr lang="zh-CN" altLang="en-US" sz="4000" b="1" dirty="0"/>
              <a:t>　　　　）。</a:t>
            </a:r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684213" y="1158875"/>
            <a:ext cx="26638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FF"/>
                </a:solidFill>
              </a:rPr>
              <a:t>1</a:t>
            </a:r>
            <a:r>
              <a:rPr lang="zh-CN" altLang="en-US" sz="4000" b="1" dirty="0" smtClean="0">
                <a:solidFill>
                  <a:srgbClr val="FF00FF"/>
                </a:solidFill>
              </a:rPr>
              <a:t>平方厘米</a:t>
            </a:r>
            <a:endParaRPr lang="zh-CN" altLang="en-US" sz="4000" b="1" dirty="0">
              <a:solidFill>
                <a:srgbClr val="FF00FF"/>
              </a:solidFill>
            </a:endParaRPr>
          </a:p>
        </p:txBody>
      </p:sp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214313" y="2060575"/>
            <a:ext cx="78501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</a:rPr>
              <a:t>２．面积是</a:t>
            </a:r>
            <a:r>
              <a:rPr lang="en-US" altLang="zh-CN" sz="4000" b="1">
                <a:solidFill>
                  <a:srgbClr val="000000"/>
                </a:solidFill>
              </a:rPr>
              <a:t>1</a:t>
            </a:r>
            <a:r>
              <a:rPr lang="zh-CN" altLang="en-US" sz="4000" b="1">
                <a:solidFill>
                  <a:srgbClr val="000000"/>
                </a:solidFill>
              </a:rPr>
              <a:t>平方分米的正方形边长是（　　　）。</a:t>
            </a:r>
          </a:p>
        </p:txBody>
      </p:sp>
      <p:sp>
        <p:nvSpPr>
          <p:cNvPr id="59401" name="Text Box 9"/>
          <p:cNvSpPr txBox="1">
            <a:spLocks noChangeArrowheads="1"/>
          </p:cNvSpPr>
          <p:nvPr/>
        </p:nvSpPr>
        <p:spPr bwMode="auto">
          <a:xfrm>
            <a:off x="1765300" y="2670175"/>
            <a:ext cx="23749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CC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4000" b="1">
                <a:solidFill>
                  <a:srgbClr val="FF33CC"/>
                </a:solidFill>
                <a:latin typeface="黑体" pitchFamily="2" charset="-122"/>
                <a:ea typeface="黑体" pitchFamily="2" charset="-122"/>
              </a:rPr>
              <a:t>分米</a:t>
            </a:r>
          </a:p>
        </p:txBody>
      </p:sp>
      <p:sp>
        <p:nvSpPr>
          <p:cNvPr id="59402" name="Text Box 10"/>
          <p:cNvSpPr txBox="1">
            <a:spLocks noChangeArrowheads="1"/>
          </p:cNvSpPr>
          <p:nvPr/>
        </p:nvSpPr>
        <p:spPr bwMode="auto">
          <a:xfrm>
            <a:off x="125413" y="3860800"/>
            <a:ext cx="81915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３．边长为</a:t>
            </a:r>
            <a:r>
              <a:rPr lang="en-US" altLang="zh-CN" sz="4000" b="1"/>
              <a:t>1</a:t>
            </a:r>
            <a:r>
              <a:rPr lang="zh-CN" altLang="en-US" sz="4000" b="1"/>
              <a:t>米的正方形面积是（　　　　）。</a:t>
            </a:r>
          </a:p>
        </p:txBody>
      </p:sp>
      <p:sp>
        <p:nvSpPr>
          <p:cNvPr id="59403" name="Text Box 11"/>
          <p:cNvSpPr txBox="1">
            <a:spLocks noChangeArrowheads="1"/>
          </p:cNvSpPr>
          <p:nvPr/>
        </p:nvSpPr>
        <p:spPr bwMode="auto">
          <a:xfrm>
            <a:off x="684213" y="4470400"/>
            <a:ext cx="26638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FF"/>
                </a:solidFill>
              </a:rPr>
              <a:t>1</a:t>
            </a:r>
            <a:r>
              <a:rPr lang="zh-CN" altLang="en-US" sz="4000" b="1">
                <a:solidFill>
                  <a:srgbClr val="FF00FF"/>
                </a:solidFill>
              </a:rPr>
              <a:t>平方米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8" grpId="0"/>
      <p:bldP spid="59399" grpId="0"/>
      <p:bldP spid="59400" grpId="0"/>
      <p:bldP spid="59401" grpId="0"/>
      <p:bldP spid="59402" grpId="0"/>
      <p:bldP spid="5940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3419475" y="3357563"/>
            <a:ext cx="2879725" cy="64135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/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1403350" y="3068638"/>
            <a:ext cx="2447925" cy="7016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 b="1">
              <a:cs typeface="Arial" pitchFamily="34" charset="0"/>
            </a:endParaRPr>
          </a:p>
        </p:txBody>
      </p:sp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3348038" y="3519488"/>
            <a:ext cx="720725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FF"/>
                </a:solidFill>
                <a:ea typeface="黑体" pitchFamily="2" charset="-122"/>
              </a:rPr>
              <a:t>米</a:t>
            </a:r>
            <a:r>
              <a:rPr lang="zh-CN" altLang="en-US" sz="4000" b="1">
                <a:solidFill>
                  <a:srgbClr val="FF00FF"/>
                </a:solidFill>
              </a:rPr>
              <a:t>  </a:t>
            </a:r>
          </a:p>
        </p:txBody>
      </p:sp>
      <p:sp>
        <p:nvSpPr>
          <p:cNvPr id="64526" name="Text Box 14"/>
          <p:cNvSpPr txBox="1">
            <a:spLocks noChangeArrowheads="1"/>
          </p:cNvSpPr>
          <p:nvPr/>
        </p:nvSpPr>
        <p:spPr bwMode="auto">
          <a:xfrm>
            <a:off x="4427538" y="4443413"/>
            <a:ext cx="2232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CC"/>
                </a:solidFill>
                <a:ea typeface="黑体" pitchFamily="2" charset="-122"/>
              </a:rPr>
              <a:t>平方分米</a:t>
            </a: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34925" y="3573463"/>
            <a:ext cx="5616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新宋体" pitchFamily="49" charset="-122"/>
                <a:ea typeface="新宋体" pitchFamily="49" charset="-122"/>
              </a:rPr>
              <a:t>４</a:t>
            </a:r>
            <a:r>
              <a:rPr lang="en-US" altLang="zh-CN" sz="3200" b="1">
                <a:latin typeface="新宋体" pitchFamily="49" charset="-122"/>
                <a:ea typeface="新宋体" pitchFamily="49" charset="-122"/>
              </a:rPr>
              <a:t>.</a:t>
            </a:r>
            <a:r>
              <a:rPr lang="zh-CN" altLang="en-US" sz="3200" b="1">
                <a:latin typeface="新宋体" pitchFamily="49" charset="-122"/>
                <a:ea typeface="新宋体" pitchFamily="49" charset="-122"/>
              </a:rPr>
              <a:t>黑板的长是</a:t>
            </a:r>
            <a:r>
              <a:rPr lang="en-US" altLang="zh-CN" sz="3200" b="1">
                <a:latin typeface="新宋体" pitchFamily="49" charset="-122"/>
                <a:ea typeface="新宋体" pitchFamily="49" charset="-122"/>
              </a:rPr>
              <a:t>4</a:t>
            </a:r>
            <a:r>
              <a:rPr lang="zh-CN" altLang="en-US" sz="3200" b="1">
                <a:latin typeface="新宋体" pitchFamily="49" charset="-122"/>
                <a:ea typeface="新宋体" pitchFamily="49" charset="-122"/>
              </a:rPr>
              <a:t>（</a:t>
            </a:r>
            <a:r>
              <a:rPr lang="zh-CN" altLang="en-US" sz="3200" b="1">
                <a:solidFill>
                  <a:srgbClr val="6666FF"/>
                </a:solidFill>
                <a:latin typeface="新宋体" pitchFamily="49" charset="-122"/>
                <a:ea typeface="新宋体" pitchFamily="49" charset="-122"/>
              </a:rPr>
              <a:t>  　</a:t>
            </a:r>
            <a:r>
              <a:rPr lang="zh-CN" altLang="en-US" sz="3200" b="1">
                <a:latin typeface="新宋体" pitchFamily="49" charset="-122"/>
                <a:ea typeface="新宋体" pitchFamily="49" charset="-122"/>
              </a:rPr>
              <a:t>）。</a:t>
            </a:r>
          </a:p>
        </p:txBody>
      </p:sp>
      <p:sp>
        <p:nvSpPr>
          <p:cNvPr id="64525" name="Rectangle 13"/>
          <p:cNvSpPr>
            <a:spLocks noChangeArrowheads="1"/>
          </p:cNvSpPr>
          <p:nvPr/>
        </p:nvSpPr>
        <p:spPr bwMode="auto">
          <a:xfrm>
            <a:off x="34925" y="4505325"/>
            <a:ext cx="73965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新宋体" pitchFamily="49" charset="-122"/>
                <a:ea typeface="新宋体" pitchFamily="49" charset="-122"/>
              </a:rPr>
              <a:t>５</a:t>
            </a:r>
            <a:r>
              <a:rPr lang="en-US" altLang="zh-CN" sz="3200" b="1" dirty="0">
                <a:latin typeface="新宋体" pitchFamily="49" charset="-122"/>
                <a:ea typeface="新宋体" pitchFamily="49" charset="-122"/>
              </a:rPr>
              <a:t>.</a:t>
            </a:r>
            <a:r>
              <a:rPr lang="zh-CN" altLang="en-US" sz="3200" b="1" dirty="0">
                <a:latin typeface="新宋体" pitchFamily="49" charset="-122"/>
                <a:ea typeface="新宋体" pitchFamily="49" charset="-122"/>
              </a:rPr>
              <a:t>一块手帕的面积是</a:t>
            </a:r>
            <a:r>
              <a:rPr lang="en-US" altLang="zh-CN" sz="3200" b="1" dirty="0">
                <a:latin typeface="新宋体" pitchFamily="49" charset="-122"/>
                <a:ea typeface="新宋体" pitchFamily="49" charset="-122"/>
              </a:rPr>
              <a:t>4</a:t>
            </a:r>
            <a:r>
              <a:rPr lang="zh-CN" altLang="en-US" sz="3200" b="1" dirty="0">
                <a:latin typeface="新宋体" pitchFamily="49" charset="-122"/>
                <a:ea typeface="新宋体" pitchFamily="49" charset="-122"/>
              </a:rPr>
              <a:t>（　</a:t>
            </a:r>
            <a:r>
              <a:rPr lang="zh-CN" altLang="en-US" sz="3200" b="1">
                <a:latin typeface="新宋体" pitchFamily="49" charset="-122"/>
                <a:ea typeface="新宋体" pitchFamily="49" charset="-122"/>
              </a:rPr>
              <a:t>　</a:t>
            </a:r>
            <a:r>
              <a:rPr lang="zh-CN" altLang="en-US" sz="3200" b="1" smtClean="0">
                <a:latin typeface="新宋体" pitchFamily="49" charset="-122"/>
                <a:ea typeface="新宋体" pitchFamily="49" charset="-122"/>
              </a:rPr>
              <a:t> </a:t>
            </a:r>
            <a:r>
              <a:rPr lang="zh-CN" altLang="en-US" sz="3200" b="1" dirty="0">
                <a:latin typeface="新宋体" pitchFamily="49" charset="-122"/>
                <a:ea typeface="新宋体" pitchFamily="49" charset="-122"/>
              </a:rPr>
              <a:t>　　）。</a:t>
            </a:r>
          </a:p>
        </p:txBody>
      </p:sp>
      <p:sp>
        <p:nvSpPr>
          <p:cNvPr id="64527" name="Rectangle 15"/>
          <p:cNvSpPr>
            <a:spLocks noChangeArrowheads="1"/>
          </p:cNvSpPr>
          <p:nvPr/>
        </p:nvSpPr>
        <p:spPr bwMode="auto">
          <a:xfrm>
            <a:off x="34925" y="5441950"/>
            <a:ext cx="82184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新宋体" pitchFamily="49" charset="-122"/>
                <a:ea typeface="新宋体" pitchFamily="49" charset="-122"/>
              </a:rPr>
              <a:t>６</a:t>
            </a:r>
            <a:r>
              <a:rPr lang="en-US" altLang="zh-CN" sz="3200" b="1" dirty="0">
                <a:solidFill>
                  <a:srgbClr val="000000"/>
                </a:solidFill>
                <a:latin typeface="新宋体" pitchFamily="49" charset="-122"/>
                <a:ea typeface="新宋体" pitchFamily="49" charset="-122"/>
              </a:rPr>
              <a:t>.</a:t>
            </a:r>
            <a:r>
              <a:rPr lang="zh-CN" altLang="en-US" sz="3200" b="1" dirty="0">
                <a:solidFill>
                  <a:srgbClr val="000000"/>
                </a:solidFill>
                <a:latin typeface="新宋体" pitchFamily="49" charset="-122"/>
                <a:ea typeface="新宋体" pitchFamily="49" charset="-122"/>
              </a:rPr>
              <a:t>一枚邮票的面积是</a:t>
            </a:r>
            <a:r>
              <a:rPr lang="en-US" altLang="zh-CN" sz="3200" b="1" dirty="0">
                <a:solidFill>
                  <a:srgbClr val="000000"/>
                </a:solidFill>
                <a:latin typeface="新宋体" pitchFamily="49" charset="-122"/>
                <a:ea typeface="新宋体" pitchFamily="49" charset="-122"/>
              </a:rPr>
              <a:t>4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itchFamily="49" charset="-122"/>
                <a:ea typeface="新宋体" pitchFamily="49" charset="-122"/>
              </a:rPr>
              <a:t>（ </a:t>
            </a:r>
            <a:r>
              <a:rPr lang="zh-CN" altLang="en-US" sz="3200" b="1" dirty="0">
                <a:solidFill>
                  <a:srgbClr val="000000"/>
                </a:solidFill>
                <a:latin typeface="新宋体" pitchFamily="49" charset="-122"/>
                <a:ea typeface="新宋体" pitchFamily="49" charset="-122"/>
              </a:rPr>
              <a:t>　　　　）。</a:t>
            </a:r>
          </a:p>
        </p:txBody>
      </p:sp>
      <p:sp>
        <p:nvSpPr>
          <p:cNvPr id="64528" name="Rectangle 16"/>
          <p:cNvSpPr>
            <a:spLocks noChangeArrowheads="1"/>
          </p:cNvSpPr>
          <p:nvPr/>
        </p:nvSpPr>
        <p:spPr bwMode="auto">
          <a:xfrm>
            <a:off x="4500563" y="5380038"/>
            <a:ext cx="22431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CC"/>
                </a:solidFill>
                <a:ea typeface="黑体" pitchFamily="2" charset="-122"/>
              </a:rPr>
              <a:t>平方厘米</a:t>
            </a:r>
            <a:endParaRPr lang="zh-CN" altLang="en-US" sz="3600" b="1" dirty="0">
              <a:solidFill>
                <a:srgbClr val="FF33CC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4530" name="Text Box 18"/>
          <p:cNvSpPr txBox="1">
            <a:spLocks noChangeArrowheads="1"/>
          </p:cNvSpPr>
          <p:nvPr/>
        </p:nvSpPr>
        <p:spPr bwMode="auto">
          <a:xfrm>
            <a:off x="0" y="941388"/>
            <a:ext cx="10260013" cy="1335087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</a:pPr>
            <a:r>
              <a:rPr lang="zh-CN" altLang="en-US" sz="3200" b="1"/>
              <a:t>１．小明的大拇指的指甲盖大约是１（　　　　）。</a:t>
            </a:r>
          </a:p>
          <a:p>
            <a:pPr>
              <a:spcBef>
                <a:spcPct val="50000"/>
              </a:spcBef>
            </a:pPr>
            <a:endParaRPr lang="en-US" altLang="zh-CN" sz="3200" b="1">
              <a:cs typeface="Arial" pitchFamily="34" charset="0"/>
            </a:endParaRPr>
          </a:p>
        </p:txBody>
      </p:sp>
      <p:sp>
        <p:nvSpPr>
          <p:cNvPr id="64531" name="Text Box 19"/>
          <p:cNvSpPr txBox="1">
            <a:spLocks noChangeArrowheads="1"/>
          </p:cNvSpPr>
          <p:nvPr/>
        </p:nvSpPr>
        <p:spPr bwMode="auto">
          <a:xfrm>
            <a:off x="6840538" y="977900"/>
            <a:ext cx="22685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  <a:ea typeface="黑体" pitchFamily="2" charset="-122"/>
              </a:rPr>
              <a:t>平方厘米</a:t>
            </a:r>
          </a:p>
        </p:txBody>
      </p:sp>
      <p:sp>
        <p:nvSpPr>
          <p:cNvPr id="64532" name="Text Box 20"/>
          <p:cNvSpPr txBox="1">
            <a:spLocks noChangeArrowheads="1"/>
          </p:cNvSpPr>
          <p:nvPr/>
        </p:nvSpPr>
        <p:spPr bwMode="auto">
          <a:xfrm>
            <a:off x="34925" y="1697038"/>
            <a:ext cx="8216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２．数学课本的封面大约是</a:t>
            </a:r>
            <a:r>
              <a:rPr lang="en-US" altLang="zh-CN" sz="3200" b="1"/>
              <a:t>2</a:t>
            </a:r>
            <a:r>
              <a:rPr lang="zh-CN" altLang="en-US" sz="3200" b="1"/>
              <a:t>（　　　　）。</a:t>
            </a:r>
          </a:p>
        </p:txBody>
      </p:sp>
      <p:sp>
        <p:nvSpPr>
          <p:cNvPr id="64533" name="Rectangle 21"/>
          <p:cNvSpPr>
            <a:spLocks noChangeArrowheads="1"/>
          </p:cNvSpPr>
          <p:nvPr/>
        </p:nvSpPr>
        <p:spPr bwMode="auto">
          <a:xfrm>
            <a:off x="34925" y="2633663"/>
            <a:ext cx="86407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>
                <a:latin typeface="黑体" pitchFamily="2" charset="-122"/>
                <a:ea typeface="黑体" pitchFamily="2" charset="-122"/>
              </a:rPr>
              <a:t>３．一个学校的面积大约是</a:t>
            </a:r>
            <a:r>
              <a:rPr lang="en-US" altLang="zh-CN" sz="3200">
                <a:latin typeface="黑体" pitchFamily="2" charset="-122"/>
                <a:ea typeface="黑体" pitchFamily="2" charset="-122"/>
              </a:rPr>
              <a:t>800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（      ）。</a:t>
            </a:r>
          </a:p>
        </p:txBody>
      </p:sp>
      <p:sp>
        <p:nvSpPr>
          <p:cNvPr id="64534" name="Text Box 22"/>
          <p:cNvSpPr txBox="1">
            <a:spLocks noChangeArrowheads="1"/>
          </p:cNvSpPr>
          <p:nvPr/>
        </p:nvSpPr>
        <p:spPr bwMode="auto">
          <a:xfrm>
            <a:off x="5580063" y="1697038"/>
            <a:ext cx="27368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CC"/>
                </a:solidFill>
                <a:ea typeface="黑体" pitchFamily="2" charset="-122"/>
              </a:rPr>
              <a:t>平方分米</a:t>
            </a:r>
          </a:p>
        </p:txBody>
      </p:sp>
      <p:sp>
        <p:nvSpPr>
          <p:cNvPr id="64535" name="Text Box 23"/>
          <p:cNvSpPr txBox="1">
            <a:spLocks noChangeArrowheads="1"/>
          </p:cNvSpPr>
          <p:nvPr/>
        </p:nvSpPr>
        <p:spPr bwMode="auto">
          <a:xfrm>
            <a:off x="5867400" y="2633663"/>
            <a:ext cx="1752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CC"/>
                </a:solidFill>
                <a:ea typeface="黑体" pitchFamily="2" charset="-122"/>
              </a:rPr>
              <a:t>平方米</a:t>
            </a:r>
          </a:p>
        </p:txBody>
      </p:sp>
      <p:sp>
        <p:nvSpPr>
          <p:cNvPr id="64536" name="Text Box 24"/>
          <p:cNvSpPr txBox="1">
            <a:spLocks noChangeArrowheads="1"/>
          </p:cNvSpPr>
          <p:nvPr/>
        </p:nvSpPr>
        <p:spPr bwMode="auto">
          <a:xfrm>
            <a:off x="250825" y="115888"/>
            <a:ext cx="41767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填上适当的单位：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4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4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45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4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0" grpId="0" animBg="1"/>
      <p:bldP spid="64526" grpId="0"/>
      <p:bldP spid="64528" grpId="0"/>
      <p:bldP spid="64531" grpId="0"/>
      <p:bldP spid="64534" grpId="0"/>
      <p:bldP spid="645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5" name="Text Box 3"/>
          <p:cNvSpPr txBox="1">
            <a:spLocks noChangeArrowheads="1"/>
          </p:cNvSpPr>
          <p:nvPr/>
        </p:nvSpPr>
        <p:spPr bwMode="auto">
          <a:xfrm>
            <a:off x="828675" y="5516563"/>
            <a:ext cx="79200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i="1">
                <a:latin typeface="楷体_GB2312" pitchFamily="49" charset="-122"/>
                <a:ea typeface="楷体_GB2312" pitchFamily="49" charset="-122"/>
              </a:rPr>
              <a:t>阅读上面的资料，说说你有什么感想？</a:t>
            </a:r>
          </a:p>
        </p:txBody>
      </p:sp>
      <p:graphicFrame>
        <p:nvGraphicFramePr>
          <p:cNvPr id="151617" name="Group 65"/>
          <p:cNvGraphicFramePr>
            <a:graphicFrameLocks noGrp="1"/>
          </p:cNvGraphicFramePr>
          <p:nvPr/>
        </p:nvGraphicFramePr>
        <p:xfrm>
          <a:off x="684213" y="1125538"/>
          <a:ext cx="7848600" cy="4021138"/>
        </p:xfrm>
        <a:graphic>
          <a:graphicData uri="http://schemas.openxmlformats.org/drawingml/2006/table">
            <a:tbl>
              <a:tblPr/>
              <a:tblGrid>
                <a:gridCol w="1800225"/>
                <a:gridCol w="1871662"/>
                <a:gridCol w="4176713"/>
              </a:tblGrid>
              <a:tr h="796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宋体" pitchFamily="49" charset="-122"/>
                          <a:ea typeface="新宋体" pitchFamily="49" charset="-122"/>
                        </a:rPr>
                        <a:t>国家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宋体" pitchFamily="49" charset="-122"/>
                          <a:ea typeface="新宋体" pitchFamily="49" charset="-122"/>
                        </a:rPr>
                        <a:t>首都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人均绿地面积约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/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平方米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5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宋体" pitchFamily="49" charset="-122"/>
                          <a:ea typeface="新宋体" pitchFamily="49" charset="-122"/>
                        </a:rPr>
                        <a:t>美国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宋体" pitchFamily="49" charset="-122"/>
                          <a:ea typeface="新宋体" pitchFamily="49" charset="-122"/>
                        </a:rPr>
                        <a:t>华盛顿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  </a:t>
                      </a: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４６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宋体" pitchFamily="49" charset="-122"/>
                          <a:ea typeface="新宋体" pitchFamily="49" charset="-122"/>
                        </a:rPr>
                        <a:t>法国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宋体" pitchFamily="49" charset="-122"/>
                          <a:ea typeface="新宋体" pitchFamily="49" charset="-122"/>
                        </a:rPr>
                        <a:t>巴黎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  </a:t>
                      </a: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２５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宋体" pitchFamily="49" charset="-122"/>
                          <a:ea typeface="新宋体" pitchFamily="49" charset="-122"/>
                        </a:rPr>
                        <a:t>德国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宋体" pitchFamily="49" charset="-122"/>
                          <a:ea typeface="新宋体" pitchFamily="49" charset="-122"/>
                        </a:rPr>
                        <a:t>柏林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  </a:t>
                      </a: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５０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宋体" pitchFamily="49" charset="-122"/>
                          <a:ea typeface="新宋体" pitchFamily="49" charset="-122"/>
                        </a:rPr>
                        <a:t>中国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宋体" pitchFamily="49" charset="-122"/>
                          <a:ea typeface="新宋体" pitchFamily="49" charset="-122"/>
                        </a:rPr>
                        <a:t>北京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　        ８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1608" name="Rectangle 56"/>
          <p:cNvSpPr>
            <a:spLocks noChangeArrowheads="1"/>
          </p:cNvSpPr>
          <p:nvPr/>
        </p:nvSpPr>
        <p:spPr bwMode="auto">
          <a:xfrm>
            <a:off x="1116013" y="293688"/>
            <a:ext cx="71199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6600"/>
                </a:solidFill>
                <a:ea typeface="楷体_GB2312" pitchFamily="49" charset="-122"/>
              </a:rPr>
              <a:t>世界一些国家首都人均绿地面积如下：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176</Words>
  <PresentationFormat>全屏显示(4:3)</PresentationFormat>
  <Paragraphs>47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User</cp:lastModifiedBy>
  <cp:revision>4</cp:revision>
  <dcterms:modified xsi:type="dcterms:W3CDTF">2011-05-09T15:36:04Z</dcterms:modified>
</cp:coreProperties>
</file>