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5" r:id="rId4"/>
    <p:sldId id="257" r:id="rId5"/>
    <p:sldId id="306" r:id="rId6"/>
    <p:sldId id="265" r:id="rId7"/>
    <p:sldId id="264" r:id="rId8"/>
    <p:sldId id="267" r:id="rId9"/>
    <p:sldId id="304" r:id="rId10"/>
    <p:sldId id="266" r:id="rId11"/>
    <p:sldId id="271" r:id="rId12"/>
    <p:sldId id="307" r:id="rId13"/>
    <p:sldId id="268" r:id="rId14"/>
    <p:sldId id="308" r:id="rId15"/>
    <p:sldId id="269" r:id="rId16"/>
    <p:sldId id="272" r:id="rId17"/>
    <p:sldId id="259" r:id="rId18"/>
    <p:sldId id="273" r:id="rId19"/>
    <p:sldId id="270" r:id="rId20"/>
    <p:sldId id="274" r:id="rId21"/>
    <p:sldId id="275" r:id="rId22"/>
    <p:sldId id="276" r:id="rId23"/>
    <p:sldId id="277" r:id="rId24"/>
    <p:sldId id="278" r:id="rId25"/>
    <p:sldId id="282" r:id="rId26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66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https://ss0.bdstatic.com/70cFuHSh_Q1YnxGkpoWK1HF6hhy/it/u=2307261229,3380591317&amp;fm=2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2"/>
          <p:cNvSpPr/>
          <p:nvPr/>
        </p:nvSpPr>
        <p:spPr>
          <a:xfrm>
            <a:off x="1143000" y="1676400"/>
            <a:ext cx="67818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寓言二则</a:t>
            </a:r>
            <a:endParaRPr lang="en-US" altLang="zh-CN" sz="88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endParaRPr lang="en-US" altLang="zh-CN" sz="72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zh-CN" altLang="en-US" sz="72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揠苗助长</a:t>
            </a:r>
            <a:endParaRPr lang="zh-CN" altLang="en-US" sz="72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88377" y="-848360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68935" y="810260"/>
            <a:ext cx="8510905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</a:rPr>
              <a:t>这农夫种下禾苗之后是什么心情？</a:t>
            </a:r>
            <a:r>
              <a:rPr lang="zh-CN" altLang="en-US" sz="6000" b="1"/>
              <a:t>        </a:t>
            </a:r>
            <a:endParaRPr lang="zh-CN" altLang="en-US" sz="6000" b="1"/>
          </a:p>
          <a:p>
            <a:endParaRPr lang="zh-CN" altLang="en-US" sz="4800" b="1"/>
          </a:p>
          <a:p>
            <a:r>
              <a:rPr lang="zh-CN" altLang="en-US" sz="4800" b="1"/>
              <a:t>             </a:t>
            </a:r>
            <a:r>
              <a:rPr lang="zh-CN" altLang="en-US" sz="4800" b="1">
                <a:sym typeface="+mn-ea"/>
              </a:rPr>
              <a:t>高兴</a:t>
            </a:r>
            <a:r>
              <a:rPr lang="zh-CN" altLang="en-US" sz="4800" b="1"/>
              <a:t>   又</a:t>
            </a:r>
            <a:r>
              <a:rPr lang="zh-CN" altLang="en-US" sz="4800" b="1"/>
              <a:t>焦急    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</a:t>
            </a:r>
            <a:endParaRPr lang="zh-CN" altLang="en-US" sz="4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8153400" cy="6496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88377" y="-848360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3205" y="767715"/>
            <a:ext cx="9240520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</a:t>
            </a:r>
            <a:r>
              <a:rPr lang="en-US" altLang="zh-CN" sz="3600" b="1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 </a:t>
            </a:r>
            <a:r>
              <a:rPr lang="zh-CN" altLang="en-US" sz="3600" b="1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巴望”能换个词吗？</a:t>
            </a:r>
            <a:r>
              <a:rPr lang="zh-CN" altLang="en-US" sz="3200">
                <a:solidFill>
                  <a:srgbClr val="FF33CC"/>
                </a:solidFill>
              </a:rPr>
              <a:t>      （希望、盼望）</a:t>
            </a:r>
            <a:endParaRPr lang="zh-CN" altLang="en-US" sz="3200">
              <a:solidFill>
                <a:srgbClr val="FF33CC"/>
              </a:solidFill>
            </a:endParaRPr>
          </a:p>
          <a:p>
            <a:endParaRPr lang="zh-CN" altLang="en-US" sz="3200"/>
          </a:p>
          <a:p>
            <a:r>
              <a:rPr lang="zh-CN" altLang="en-US" sz="3200">
                <a:latin typeface="华文琥珀" panose="02010800040101010101" charset="-122"/>
                <a:ea typeface="华文琥珀" panose="02010800040101010101" charset="-122"/>
              </a:rPr>
              <a:t>他天天到田边去看，瞧，</a:t>
            </a:r>
            <a:endParaRPr lang="zh-CN" altLang="en-US" sz="3200">
              <a:latin typeface="华文琥珀" panose="02010800040101010101" charset="-122"/>
              <a:ea typeface="华文琥珀" panose="02010800040101010101" charset="-122"/>
            </a:endParaRPr>
          </a:p>
          <a:p>
            <a:r>
              <a:rPr lang="zh-CN" altLang="en-US" sz="2800"/>
              <a:t>那天天刚蒙蒙亮，他就</a:t>
            </a:r>
            <a:r>
              <a:rPr lang="zh-CN" altLang="en-US" sz="3200"/>
              <a:t> ——————                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2800"/>
              <a:t>第二天，天下着毛毛细雨，他还是——————-                      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第三天，他起得更早了， ————————                          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3200">
                <a:solidFill>
                  <a:srgbClr val="FF33CC"/>
                </a:solidFill>
              </a:rPr>
              <a:t>他每天都早早地到田里，望着禾苗，希望禾苗快快长大，这样的心情就叫——巴望  </a:t>
            </a:r>
            <a:r>
              <a:rPr lang="zh-CN" altLang="en-US">
                <a:solidFill>
                  <a:srgbClr val="FF33CC"/>
                </a:solidFill>
              </a:rPr>
              <a:t>  </a:t>
            </a:r>
            <a:endParaRPr lang="zh-CN" altLang="en-US">
              <a:solidFill>
                <a:srgbClr val="FF33CC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381000"/>
            <a:ext cx="9448800" cy="6800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4"/>
          <p:cNvSpPr txBox="1"/>
          <p:nvPr/>
        </p:nvSpPr>
        <p:spPr>
          <a:xfrm>
            <a:off x="685800" y="2667000"/>
            <a:ext cx="84582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默读课文，种田人想了一个什么办法帮它们长？请用横线画出来。</a:t>
            </a:r>
            <a:endParaRPr lang="zh-CN" altLang="en-US" sz="48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4"/>
          <p:cNvSpPr txBox="1"/>
          <p:nvPr/>
        </p:nvSpPr>
        <p:spPr>
          <a:xfrm>
            <a:off x="0" y="838200"/>
            <a:ext cx="9144000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4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一天，他终于想出了办法，就急忙跑到田里。将禾苗一棵一棵往高里拔。从中午一直忙到太阳落山，弄得</a:t>
            </a:r>
            <a:r>
              <a:rPr lang="zh-CN" altLang="en-US" sz="44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筋疲力尽。</a:t>
            </a:r>
            <a:endParaRPr lang="zh-CN" altLang="en-US" sz="44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" name="云形 6"/>
          <p:cNvSpPr/>
          <p:nvPr/>
        </p:nvSpPr>
        <p:spPr bwMode="auto">
          <a:xfrm>
            <a:off x="381000" y="3657600"/>
            <a:ext cx="2514600" cy="228600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341" name="TextBox 7"/>
          <p:cNvSpPr txBox="1"/>
          <p:nvPr/>
        </p:nvSpPr>
        <p:spPr>
          <a:xfrm>
            <a:off x="990600" y="4038600"/>
            <a:ext cx="13716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非常疲劳，一点劲也没有</a:t>
            </a:r>
            <a:r>
              <a:rPr lang="zh-CN" altLang="en-US" sz="2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14400" y="-685800"/>
            <a:ext cx="10914063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2"/>
          <p:cNvSpPr txBox="1"/>
          <p:nvPr/>
        </p:nvSpPr>
        <p:spPr>
          <a:xfrm>
            <a:off x="0" y="1371600"/>
            <a:ext cx="9372600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6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哲理感悟：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>不论做任何事情都不能急于求成，要稳扎稳打才能一步一步成功。</a:t>
            </a:r>
            <a:endParaRPr lang="en-US" altLang="zh-CN" sz="4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2"/>
          <p:cNvSpPr/>
          <p:nvPr/>
        </p:nvSpPr>
        <p:spPr>
          <a:xfrm>
            <a:off x="838200" y="949325"/>
            <a:ext cx="70104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400" dirty="0">
                <a:solidFill>
                  <a:srgbClr val="FF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情景再现：</a:t>
            </a:r>
            <a:endParaRPr lang="zh-CN" altLang="en-US" sz="54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endParaRPr lang="zh-CN" altLang="en-US" sz="5400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sz="5400" dirty="0">
                <a:latin typeface="Arial" panose="020B0604020202020204" pitchFamily="34" charset="0"/>
              </a:rPr>
              <a:t>能用自己的话复述这个故事。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椭圆 2"/>
          <p:cNvSpPr/>
          <p:nvPr/>
        </p:nvSpPr>
        <p:spPr>
          <a:xfrm>
            <a:off x="685800" y="1295400"/>
            <a:ext cx="3352800" cy="1219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4" name="TextBox 4"/>
          <p:cNvSpPr txBox="1"/>
          <p:nvPr/>
        </p:nvSpPr>
        <p:spPr>
          <a:xfrm>
            <a:off x="1295400" y="1524000"/>
            <a:ext cx="2667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联系生活</a:t>
            </a:r>
            <a:endParaRPr lang="zh-CN" altLang="en-US" sz="40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0485" name="TextBox 5"/>
          <p:cNvSpPr txBox="1"/>
          <p:nvPr/>
        </p:nvSpPr>
        <p:spPr>
          <a:xfrm>
            <a:off x="304800" y="2971800"/>
            <a:ext cx="8839200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400" dirty="0">
                <a:solidFill>
                  <a:srgbClr val="0070C0"/>
                </a:solidFill>
                <a:latin typeface="Arial" panose="020B0604020202020204" pitchFamily="34" charset="0"/>
              </a:rPr>
              <a:t>我们身边有类似于“揠苗助长”的人和事吗？</a:t>
            </a:r>
            <a:endParaRPr lang="en-US" altLang="zh-CN" sz="4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4400" dirty="0">
                <a:solidFill>
                  <a:srgbClr val="0070C0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6000" dirty="0">
                <a:solidFill>
                  <a:srgbClr val="FF33CC"/>
                </a:solidFill>
                <a:latin typeface="Arial" panose="020B0604020202020204" pitchFamily="34" charset="0"/>
              </a:rPr>
              <a:t>欲速则不达</a:t>
            </a:r>
            <a:endParaRPr lang="en-US" altLang="zh-CN" sz="60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sz="6000" dirty="0">
                <a:solidFill>
                  <a:srgbClr val="FF33CC"/>
                </a:solidFill>
                <a:latin typeface="Arial" panose="020B0604020202020204" pitchFamily="34" charset="0"/>
              </a:rPr>
              <a:t>       心急吃不了热豆腐</a:t>
            </a:r>
            <a:endParaRPr lang="zh-CN" altLang="en-US" sz="6000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88377" y="-848360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2580" y="890270"/>
            <a:ext cx="86734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33CC"/>
                </a:solidFill>
              </a:rPr>
              <a:t>孟子简介：</a:t>
            </a:r>
            <a:endParaRPr lang="zh-CN" altLang="en-US" sz="4400"/>
          </a:p>
          <a:p>
            <a:r>
              <a:rPr lang="zh-CN" altLang="en-US" sz="4000"/>
              <a:t>（约公元前372年—公元前289年），名轲，邹国（今山东邹城）人。战国时期哲学家、思想家、政治家、教育家，儒家学派的代表人物之一，地位仅次于孔子，与孔子并称“孔孟”。</a:t>
            </a:r>
            <a:endParaRPr lang="zh-CN" altLang="en-US" sz="4000"/>
          </a:p>
          <a:p>
            <a:r>
              <a:rPr lang="zh-CN" altLang="en-US" sz="4000"/>
              <a:t>孟子宣扬“仁政”，被尊称为“亚圣”。</a:t>
            </a:r>
            <a:endParaRPr lang="zh-CN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https://ss0.bdstatic.com/70cFuHSh_Q1YnxGkpoWK1HF6hhy/it/u=2307261229,3380591317&amp;fm=2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2"/>
          <p:cNvSpPr/>
          <p:nvPr/>
        </p:nvSpPr>
        <p:spPr>
          <a:xfrm>
            <a:off x="1447800" y="1447800"/>
            <a:ext cx="6553200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寓言：</a:t>
            </a:r>
            <a:endParaRPr lang="en-US" altLang="zh-CN" sz="48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4800" dirty="0">
                <a:solidFill>
                  <a:srgbClr val="FF33C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800" dirty="0">
                <a:solidFill>
                  <a:srgbClr val="FF33CC"/>
                </a:solidFill>
                <a:latin typeface="Arial" panose="020B0604020202020204" pitchFamily="34" charset="0"/>
              </a:rPr>
              <a:t>寓</a:t>
            </a:r>
            <a:r>
              <a:rPr lang="en-US" altLang="zh-CN" sz="4800" dirty="0">
                <a:solidFill>
                  <a:srgbClr val="FF33CC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800" dirty="0">
                <a:solidFill>
                  <a:srgbClr val="FF33CC"/>
                </a:solidFill>
                <a:latin typeface="Arial" panose="020B0604020202020204" pitchFamily="34" charset="0"/>
              </a:rPr>
              <a:t>是寄托的意思。</a:t>
            </a:r>
            <a:r>
              <a:rPr lang="en-US" altLang="zh-CN" sz="4800" dirty="0">
                <a:solidFill>
                  <a:srgbClr val="FF33C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800" dirty="0">
                <a:solidFill>
                  <a:srgbClr val="FF33CC"/>
                </a:solidFill>
                <a:latin typeface="Arial" panose="020B0604020202020204" pitchFamily="34" charset="0"/>
              </a:rPr>
              <a:t>言</a:t>
            </a:r>
            <a:r>
              <a:rPr lang="en-US" altLang="zh-CN" sz="4800" dirty="0">
                <a:solidFill>
                  <a:srgbClr val="FF33CC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800" dirty="0">
                <a:solidFill>
                  <a:srgbClr val="FF33CC"/>
                </a:solidFill>
                <a:latin typeface="Arial" panose="020B0604020202020204" pitchFamily="34" charset="0"/>
              </a:rPr>
              <a:t>，讲道理。寓言就是通过一个生动有趣的小故事，告诉人们一个深刻的大道理的文学作品。</a:t>
            </a:r>
            <a:endParaRPr lang="zh-CN" altLang="en-US" sz="4800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https://ss0.bdstatic.com/70cFuHSh_Q1YnxGkpoWK1HF6hhy/it/u=2307261229,3380591317&amp;fm=2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2"/>
          <p:cNvSpPr/>
          <p:nvPr/>
        </p:nvSpPr>
        <p:spPr>
          <a:xfrm>
            <a:off x="1143000" y="1143000"/>
            <a:ext cx="6781800" cy="446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4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教学目标：</a:t>
            </a:r>
            <a:endParaRPr lang="en-US" altLang="zh-CN" sz="44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4000" dirty="0">
                <a:solidFill>
                  <a:srgbClr val="0070C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</a:rPr>
              <a:t>、会认</a:t>
            </a:r>
            <a:r>
              <a:rPr lang="en-US" altLang="zh-CN" sz="4000" dirty="0">
                <a:solidFill>
                  <a:srgbClr val="0070C0"/>
                </a:solidFill>
                <a:latin typeface="Arial" panose="020B0604020202020204" pitchFamily="34" charset="0"/>
              </a:rPr>
              <a:t>10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</a:rPr>
              <a:t>个生字</a:t>
            </a:r>
            <a:r>
              <a:rPr lang="en-US" altLang="zh-CN" sz="4000" dirty="0">
                <a:solidFill>
                  <a:srgbClr val="0070C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</a:rPr>
              <a:t>会写焦、费、望、算四个字。</a:t>
            </a:r>
            <a:endParaRPr lang="en-US" altLang="zh-CN" sz="40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rgbClr val="0070C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</a:rPr>
              <a:t>、理解“巴望”“自言自语”“筋疲力尽”等词语的意思。</a:t>
            </a:r>
            <a:endParaRPr lang="en-US" altLang="zh-CN" sz="40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4000" dirty="0">
                <a:solidFill>
                  <a:srgbClr val="0070C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</a:rPr>
              <a:t>、熟读课文</a:t>
            </a:r>
            <a:r>
              <a:rPr lang="en-US" altLang="zh-CN" sz="4000" dirty="0">
                <a:solidFill>
                  <a:srgbClr val="0070C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</a:rPr>
              <a:t>能在熟读中悟出故事所含的道理。</a:t>
            </a:r>
            <a:endParaRPr lang="zh-CN" altLang="en-US" sz="40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2"/>
          <p:cNvSpPr/>
          <p:nvPr/>
        </p:nvSpPr>
        <p:spPr>
          <a:xfrm>
            <a:off x="304800" y="1371600"/>
            <a:ext cx="8839200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整体感知：</a:t>
            </a:r>
            <a:endParaRPr lang="zh-CN" altLang="en-US" sz="4800" b="1" dirty="0">
              <a:solidFill>
                <a:srgbClr val="FF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</a:t>
            </a:r>
            <a:r>
              <a:rPr lang="zh-CN" altLang="en-US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、大声读课文，标出课文中要求会认的生字。</a:t>
            </a:r>
            <a:endParaRPr lang="zh-CN" altLang="en-US" sz="40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</a:t>
            </a:r>
            <a:r>
              <a:rPr lang="zh-CN" altLang="en-US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、圈出课文中要求会写的字。</a:t>
            </a:r>
            <a:endParaRPr lang="zh-CN" altLang="en-US" sz="40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3</a:t>
            </a:r>
            <a:r>
              <a:rPr lang="zh-CN" altLang="en-US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、标出自然段序号。</a:t>
            </a:r>
            <a:endParaRPr lang="zh-CN" altLang="en-US" sz="40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4</a:t>
            </a:r>
            <a:r>
              <a:rPr lang="zh-CN" altLang="en-US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、边读边思考，课文讲了一个什么故事。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88377" y="-848360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04825" y="545465"/>
            <a:ext cx="70993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</a:rPr>
              <a:t>这些字你认识吗？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8975" y="2127885"/>
            <a:ext cx="67310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0070C0"/>
                </a:solidFill>
              </a:rPr>
              <a:t>   </a:t>
            </a:r>
            <a:r>
              <a:rPr lang="zh-CN" altLang="en-US" sz="4000">
                <a:solidFill>
                  <a:srgbClr val="00B0F0"/>
                </a:solidFill>
              </a:rPr>
              <a:t>焦急        喘气       一大截  </a:t>
            </a:r>
            <a:endParaRPr lang="zh-CN" altLang="en-US" sz="4000">
              <a:solidFill>
                <a:srgbClr val="00B0F0"/>
              </a:solidFill>
            </a:endParaRPr>
          </a:p>
          <a:p>
            <a:endParaRPr lang="zh-CN" altLang="en-US" sz="4000">
              <a:solidFill>
                <a:srgbClr val="00B0F0"/>
              </a:solidFill>
            </a:endParaRPr>
          </a:p>
          <a:p>
            <a:r>
              <a:rPr lang="zh-CN" altLang="en-US" sz="4000">
                <a:solidFill>
                  <a:srgbClr val="00B0F0"/>
                </a:solidFill>
              </a:rPr>
              <a:t>    精疲力尽       揠苗助长 </a:t>
            </a:r>
            <a:endParaRPr lang="zh-CN" altLang="en-US" sz="4000">
              <a:solidFill>
                <a:srgbClr val="00B0F0"/>
              </a:solidFill>
            </a:endParaRPr>
          </a:p>
          <a:p>
            <a:endParaRPr lang="zh-CN" altLang="en-US" sz="4000">
              <a:solidFill>
                <a:srgbClr val="00B0F0"/>
              </a:solidFill>
            </a:endParaRPr>
          </a:p>
          <a:p>
            <a:r>
              <a:rPr lang="zh-CN" altLang="en-US" sz="4000">
                <a:solidFill>
                  <a:srgbClr val="00B0F0"/>
                </a:solidFill>
              </a:rPr>
              <a:t>   盼望    巴望       自言自语</a:t>
            </a:r>
            <a:r>
              <a:rPr lang="zh-CN" altLang="en-US" sz="4000">
                <a:solidFill>
                  <a:srgbClr val="0070C0"/>
                </a:solidFill>
              </a:rPr>
              <a:t>    </a:t>
            </a:r>
            <a:endParaRPr lang="zh-CN" altLang="en-US" sz="400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835" y="1391920"/>
            <a:ext cx="8911590" cy="5626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8955" y="216535"/>
            <a:ext cx="4752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33CC"/>
                </a:solidFill>
              </a:rPr>
              <a:t>复述故事内容：</a:t>
            </a:r>
            <a:endParaRPr lang="zh-CN" altLang="en-US" sz="4800">
              <a:solidFill>
                <a:srgbClr val="FF33CC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D:\Pictures\图片\2345_image_file_copy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4237" y="-663575"/>
            <a:ext cx="10914062" cy="818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4"/>
          <p:cNvSpPr txBox="1"/>
          <p:nvPr/>
        </p:nvSpPr>
        <p:spPr>
          <a:xfrm>
            <a:off x="0" y="381000"/>
            <a:ext cx="52578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6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课文精读：</a:t>
            </a:r>
            <a:endParaRPr lang="zh-CN" altLang="en-US" sz="60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819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7800"/>
            <a:ext cx="86868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WPS 演示</Application>
  <PresentationFormat>全屏显示(4:3)</PresentationFormat>
  <Paragraphs>77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方正粗黑宋简体</vt:lpstr>
      <vt:lpstr>微软雅黑</vt:lpstr>
      <vt:lpstr>Arial Unicode MS</vt:lpstr>
      <vt:lpstr>华文琥珀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赵德杰</cp:lastModifiedBy>
  <cp:revision>11</cp:revision>
  <dcterms:created xsi:type="dcterms:W3CDTF">2020-04-16T00:59:44Z</dcterms:created>
  <dcterms:modified xsi:type="dcterms:W3CDTF">2020-04-17T04:29:01Z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2052-11.3.0.8775</vt:lpwstr>
  </property>
</Properties>
</file>