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sldIdLst>
    <p:sldId id="256" r:id="rId2"/>
    <p:sldId id="316" r:id="rId3"/>
    <p:sldId id="293" r:id="rId4"/>
    <p:sldId id="431" r:id="rId5"/>
    <p:sldId id="432" r:id="rId6"/>
    <p:sldId id="433" r:id="rId7"/>
    <p:sldId id="294" r:id="rId8"/>
    <p:sldId id="443" r:id="rId9"/>
    <p:sldId id="444" r:id="rId10"/>
    <p:sldId id="445" r:id="rId11"/>
    <p:sldId id="449" r:id="rId12"/>
    <p:sldId id="446" r:id="rId13"/>
    <p:sldId id="447" r:id="rId14"/>
    <p:sldId id="448" r:id="rId15"/>
    <p:sldId id="450" r:id="rId16"/>
    <p:sldId id="259" r:id="rId17"/>
    <p:sldId id="260" r:id="rId18"/>
    <p:sldId id="341" r:id="rId19"/>
    <p:sldId id="364" r:id="rId20"/>
    <p:sldId id="261" r:id="rId21"/>
    <p:sldId id="262" r:id="rId22"/>
    <p:sldId id="343" r:id="rId23"/>
    <p:sldId id="344" r:id="rId24"/>
    <p:sldId id="434" r:id="rId25"/>
    <p:sldId id="435" r:id="rId26"/>
    <p:sldId id="263" r:id="rId27"/>
    <p:sldId id="366" r:id="rId28"/>
    <p:sldId id="345" r:id="rId29"/>
    <p:sldId id="346" r:id="rId30"/>
    <p:sldId id="365" r:id="rId31"/>
    <p:sldId id="376" r:id="rId32"/>
    <p:sldId id="437" r:id="rId33"/>
    <p:sldId id="264" r:id="rId34"/>
    <p:sldId id="367" r:id="rId35"/>
    <p:sldId id="369" r:id="rId36"/>
    <p:sldId id="374" r:id="rId37"/>
    <p:sldId id="438" r:id="rId38"/>
    <p:sldId id="439" r:id="rId39"/>
    <p:sldId id="440" r:id="rId40"/>
    <p:sldId id="441" r:id="rId41"/>
    <p:sldId id="442" r:id="rId42"/>
    <p:sldId id="373" r:id="rId43"/>
    <p:sldId id="371" r:id="rId44"/>
    <p:sldId id="350" r:id="rId45"/>
    <p:sldId id="375" r:id="rId46"/>
    <p:sldId id="452" r:id="rId47"/>
    <p:sldId id="451" r:id="rId48"/>
    <p:sldId id="453" r:id="rId4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xkb1.com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47"/>
        <p:guide pos="2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2016/12/26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99199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90723-DB1F-446F-9FF9-23822702D1CB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6AE4C-2660-4572-895A-72678B094C3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B3BD6-7706-4995-BE81-217258DD6AD4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1B393-655F-4C93-BB21-9C5DB0EAA2AF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55376-B182-4482-B6FE-764FDD2683DC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7CAC-5DAB-4FA2-9E10-6E9093A3F13A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8CF5C-25D6-402E-B843-FA7EBAE0B165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C0D5E6-4399-402C-B69B-4C623C5F0B7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E5ECE-A93D-4F08-8F2C-D2EB53897623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E2DBA6-C3AC-40E8-AF91-82BFA05C4F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51830-FB2C-4D47-AF04-53B2CC3DD364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F2CFFB-E2F5-4CF9-9CD7-C85EC88DBFB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EEE9-6164-4798-A8AF-6D769409ED9D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5AF65C-88ED-4506-8B6E-483F4A9E933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CAF2C-561D-4FE5-B713-514E47E68B6D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F4BE7C-81FB-4657-BB31-3CE98637A36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C3273-1EF1-48FA-B862-037949164860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963718-28C2-4956-95FA-7A0DBFA14A5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986DA-F1C4-482A-A154-A30082B45263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E3FFB-456E-4547-BCDA-3B24C1B3F5E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7B1FF-7C5D-4CB7-808D-06EEC8FA1C18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A1F783-CC9C-4200-AC55-636C68F1BE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4F67E56-8A7F-4576-9244-F95A96C663D3}" type="datetimeFigureOut">
              <a:rPr lang="zh-CN" altLang="en-US"/>
              <a:t>2016/12/26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FF3AC1-ED7B-48C7-945B-E5308783C5BA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95513" y="1628775"/>
            <a:ext cx="4321175" cy="30464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atin typeface="+mn-ea"/>
                <a:ea typeface="+mn-ea"/>
              </a:rPr>
              <a:t>叫花不是花，</a:t>
            </a:r>
            <a:endParaRPr lang="en-US" altLang="zh-CN" sz="4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atin typeface="+mn-ea"/>
                <a:ea typeface="+mn-ea"/>
              </a:rPr>
              <a:t>夏天不见它。</a:t>
            </a:r>
            <a:endParaRPr lang="en-US" altLang="zh-CN" sz="4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atin typeface="+mn-ea"/>
                <a:ea typeface="+mn-ea"/>
              </a:rPr>
              <a:t>寒风吹来时，</a:t>
            </a:r>
            <a:endParaRPr lang="en-US" altLang="zh-CN" sz="48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atin typeface="+mn-ea"/>
                <a:ea typeface="+mn-ea"/>
              </a:rPr>
              <a:t>飘落千万家。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940425" y="4797425"/>
            <a:ext cx="20161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（雪花）</a:t>
            </a:r>
          </a:p>
        </p:txBody>
      </p:sp>
      <p:sp>
        <p:nvSpPr>
          <p:cNvPr id="6" name="矩形 5"/>
          <p:cNvSpPr/>
          <p:nvPr/>
        </p:nvSpPr>
        <p:spPr>
          <a:xfrm>
            <a:off x="539552" y="404664"/>
            <a:ext cx="2271776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猜谜语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96752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794515" y="1282695"/>
            <a:ext cx="3042821" cy="3508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好</a:t>
            </a:r>
            <a:endParaRPr lang="zh-CN" altLang="en-US" sz="22200" dirty="0"/>
          </a:p>
        </p:txBody>
      </p:sp>
      <p:sp>
        <p:nvSpPr>
          <p:cNvPr id="5" name="TextBox 4"/>
          <p:cNvSpPr txBox="1"/>
          <p:nvPr/>
        </p:nvSpPr>
        <p:spPr>
          <a:xfrm>
            <a:off x="6012160" y="1772816"/>
            <a:ext cx="2232248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好多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好像</a:t>
            </a:r>
          </a:p>
          <a:p>
            <a:r>
              <a:rPr lang="zh-CN" altLang="en-US" sz="6000" b="1" dirty="0"/>
              <a:t>美好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644" y="1196752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915816" y="1340768"/>
            <a:ext cx="2736304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放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44992" y="1491779"/>
            <a:ext cx="2232248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放开</a:t>
            </a:r>
            <a:endParaRPr lang="en-US" altLang="zh-CN" sz="6000" b="1" dirty="0" smtClean="0"/>
          </a:p>
          <a:p>
            <a:r>
              <a:rPr lang="zh-CN" altLang="en-US" sz="6000" b="1" dirty="0"/>
              <a:t>放学</a:t>
            </a:r>
          </a:p>
          <a:p>
            <a:r>
              <a:rPr lang="zh-CN" altLang="en-US" sz="6000" b="1" dirty="0"/>
              <a:t>放松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260628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794515" y="1352375"/>
            <a:ext cx="3042821" cy="3508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到</a:t>
            </a:r>
            <a:endParaRPr lang="zh-CN" altLang="en-US" sz="22200" dirty="0"/>
          </a:p>
        </p:txBody>
      </p:sp>
      <p:sp>
        <p:nvSpPr>
          <p:cNvPr id="5" name="TextBox 4"/>
          <p:cNvSpPr txBox="1"/>
          <p:nvPr/>
        </p:nvSpPr>
        <p:spPr>
          <a:xfrm>
            <a:off x="5573004" y="1683290"/>
            <a:ext cx="2232248" cy="2834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到处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到达</a:t>
            </a:r>
          </a:p>
          <a:p>
            <a:r>
              <a:rPr lang="zh-CN" altLang="en-US" sz="6000" b="1" dirty="0"/>
              <a:t>迟到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196752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46443" y="1282695"/>
            <a:ext cx="3042821" cy="3508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多</a:t>
            </a:r>
            <a:endParaRPr lang="zh-CN" altLang="en-US" sz="22200" dirty="0"/>
          </a:p>
        </p:txBody>
      </p:sp>
      <p:sp>
        <p:nvSpPr>
          <p:cNvPr id="5" name="TextBox 4"/>
          <p:cNvSpPr txBox="1"/>
          <p:nvPr/>
        </p:nvSpPr>
        <p:spPr>
          <a:xfrm>
            <a:off x="5045576" y="1196920"/>
            <a:ext cx="3744416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许多</a:t>
            </a:r>
          </a:p>
          <a:p>
            <a:r>
              <a:rPr lang="zh-CN" altLang="en-US" sz="6000" b="1" dirty="0" smtClean="0"/>
              <a:t>多少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多次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多种多样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32" y="1580540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165225" y="1786255"/>
            <a:ext cx="4289425" cy="3474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乐</a:t>
            </a:r>
            <a:endParaRPr lang="zh-CN" altLang="en-US" sz="22200" dirty="0"/>
          </a:p>
        </p:txBody>
      </p:sp>
      <p:sp>
        <p:nvSpPr>
          <p:cNvPr id="5" name="TextBox 4"/>
          <p:cNvSpPr txBox="1"/>
          <p:nvPr/>
        </p:nvSpPr>
        <p:spPr>
          <a:xfrm>
            <a:off x="5454650" y="1580515"/>
            <a:ext cx="3585845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乐学</a:t>
            </a:r>
          </a:p>
          <a:p>
            <a:r>
              <a:rPr lang="zh-CN" altLang="en-US" sz="6000" b="1" dirty="0" smtClean="0"/>
              <a:t>快乐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欢乐</a:t>
            </a:r>
          </a:p>
          <a:p>
            <a:r>
              <a:rPr lang="zh-CN" altLang="en-US" sz="6000" b="1" dirty="0"/>
              <a:t>乐于助人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8120204349562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00990"/>
            <a:ext cx="9087485" cy="74999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3649" y="1109345"/>
            <a:ext cx="676875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err="1"/>
              <a:t>zhī</a:t>
            </a:r>
            <a:r>
              <a:rPr lang="en-US" altLang="zh-CN" sz="4000" b="1" dirty="0"/>
              <a:t> </a:t>
            </a:r>
            <a:r>
              <a:rPr lang="en-US" altLang="zh-CN" sz="4000" b="1" dirty="0" smtClean="0"/>
              <a:t>   </a:t>
            </a:r>
            <a:r>
              <a:rPr lang="en-US" altLang="zh-CN" sz="4000" b="1" dirty="0" err="1"/>
              <a:t>xi</a:t>
            </a:r>
            <a:r>
              <a:rPr lang="en-US" altLang="zh-CN" sz="4000" b="1" dirty="0" err="1">
                <a:latin typeface="+mn-ea"/>
                <a:ea typeface="+mn-ea"/>
              </a:rPr>
              <a:t>à</a:t>
            </a:r>
            <a:r>
              <a:rPr lang="en-US" altLang="zh-CN" sz="4000" b="1" dirty="0" err="1"/>
              <a:t>ng</a:t>
            </a:r>
            <a:r>
              <a:rPr lang="en-US" altLang="zh-CN" sz="4000" b="1" dirty="0"/>
              <a:t>  </a:t>
            </a:r>
            <a:r>
              <a:rPr lang="en-US" altLang="zh-CN" sz="4000" b="1" dirty="0" smtClean="0"/>
              <a:t>   </a:t>
            </a:r>
            <a:r>
              <a:rPr lang="en-US" altLang="zh-CN" sz="4000" b="1" dirty="0" err="1" smtClean="0"/>
              <a:t>lí</a:t>
            </a:r>
            <a:r>
              <a:rPr lang="en-US" altLang="zh-CN" sz="4000" b="1" dirty="0" smtClean="0"/>
              <a:t>    </a:t>
            </a:r>
            <a:r>
              <a:rPr lang="en-US" altLang="zh-CN" sz="4000" b="1" dirty="0" err="1" smtClean="0"/>
              <a:t>mi</a:t>
            </a:r>
            <a:r>
              <a:rPr lang="en-US" altLang="zh-CN" sz="4000" b="1" dirty="0" err="1" smtClean="0">
                <a:latin typeface="+mn-ea"/>
                <a:ea typeface="+mn-ea"/>
              </a:rPr>
              <a:t>á</a:t>
            </a:r>
            <a:r>
              <a:rPr lang="en-US" altLang="zh-CN" sz="4000" b="1" dirty="0" err="1" smtClean="0"/>
              <a:t>o</a:t>
            </a:r>
            <a:endParaRPr lang="en-US" altLang="zh-CN" sz="4000" b="1" dirty="0"/>
          </a:p>
          <a:p>
            <a:endParaRPr lang="zh-CN" altLang="en-US" sz="4000" b="1" dirty="0"/>
          </a:p>
          <a:p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枝   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像   梨  苗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  <a:p>
            <a:endParaRPr lang="en-US" altLang="zh-CN" sz="4000" b="1" dirty="0"/>
          </a:p>
          <a:p>
            <a:r>
              <a:rPr lang="en-US" altLang="zh-CN" sz="4000" b="1" dirty="0" err="1"/>
              <a:t>g</a:t>
            </a:r>
            <a:r>
              <a:rPr lang="en-US" altLang="zh-CN" sz="4000" b="1" dirty="0" err="1">
                <a:latin typeface="+mn-ea"/>
                <a:ea typeface="+mn-ea"/>
              </a:rPr>
              <a:t>à</a:t>
            </a:r>
            <a:r>
              <a:rPr lang="en-US" altLang="zh-CN" sz="4000" b="1" dirty="0" err="1"/>
              <a:t>i</a:t>
            </a:r>
            <a:r>
              <a:rPr lang="en-US" altLang="zh-CN" sz="4000" b="1" dirty="0"/>
              <a:t> </a:t>
            </a:r>
            <a:r>
              <a:rPr lang="en-US" altLang="zh-CN" sz="4000" b="1" dirty="0" smtClean="0"/>
              <a:t>  </a:t>
            </a:r>
            <a:r>
              <a:rPr lang="en-US" altLang="zh-CN" sz="4000" b="1" dirty="0" err="1" smtClean="0"/>
              <a:t>mi</a:t>
            </a:r>
            <a:r>
              <a:rPr lang="en-US" altLang="zh-CN" sz="4000" b="1" dirty="0" err="1" smtClean="0">
                <a:latin typeface="+mn-ea"/>
                <a:ea typeface="+mn-ea"/>
              </a:rPr>
              <a:t>á</a:t>
            </a:r>
            <a:r>
              <a:rPr lang="en-US" altLang="zh-CN" sz="4000" b="1" dirty="0" err="1" smtClean="0"/>
              <a:t>n</a:t>
            </a:r>
            <a:r>
              <a:rPr lang="en-US" altLang="zh-CN" sz="4000" b="1" dirty="0" smtClean="0"/>
              <a:t>    </a:t>
            </a:r>
            <a:r>
              <a:rPr lang="en-US" altLang="zh-CN" sz="4000" b="1" dirty="0" err="1" smtClean="0"/>
              <a:t>bèi</a:t>
            </a:r>
            <a:r>
              <a:rPr lang="en-US" altLang="zh-CN" sz="4000" b="1" dirty="0" smtClean="0"/>
              <a:t>    </a:t>
            </a:r>
            <a:r>
              <a:rPr lang="en-US" altLang="zh-CN" sz="4000" b="1" dirty="0" err="1" smtClean="0"/>
              <a:t>mèng</a:t>
            </a:r>
            <a:endParaRPr lang="en-US" altLang="zh-CN" sz="4000" b="1" dirty="0"/>
          </a:p>
          <a:p>
            <a:endParaRPr lang="zh-CN" altLang="en-US" sz="4000" b="1" dirty="0"/>
          </a:p>
          <a:p>
            <a:r>
              <a:rPr lang="zh-CN" altLang="en-US" sz="4800" b="1" dirty="0">
                <a:latin typeface="楷体" pitchFamily="49" charset="-122"/>
                <a:ea typeface="楷体" pitchFamily="49" charset="-122"/>
              </a:rPr>
              <a:t>盖   </a:t>
            </a:r>
            <a:r>
              <a:rPr lang="zh-CN" altLang="en-US" sz="4800" b="1" dirty="0" smtClean="0">
                <a:latin typeface="楷体" pitchFamily="49" charset="-122"/>
                <a:ea typeface="楷体" pitchFamily="49" charset="-122"/>
              </a:rPr>
              <a:t>棉   被  梦</a:t>
            </a:r>
            <a:endParaRPr lang="zh-CN" altLang="en-US" sz="4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8313" y="790575"/>
            <a:ext cx="7920037" cy="4781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4400" b="1">
                <a:latin typeface="宋体" panose="02010600030101010101" pitchFamily="2" charset="-122"/>
              </a:rPr>
              <a:t>梨花   麦  苗    棉 被 </a:t>
            </a:r>
          </a:p>
          <a:p>
            <a:endParaRPr lang="zh-CN" altLang="en-US" sz="4400" b="1">
              <a:latin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枝 头   落 到    盖 上</a:t>
            </a:r>
          </a:p>
          <a:p>
            <a:endParaRPr lang="zh-CN" altLang="en-US" sz="4400" b="1">
              <a:latin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开 放     好 像</a:t>
            </a:r>
            <a:endParaRPr lang="en-US" altLang="zh-CN" sz="4400" b="1">
              <a:latin typeface="宋体" panose="02010600030101010101" pitchFamily="2" charset="-122"/>
            </a:endParaRPr>
          </a:p>
          <a:p>
            <a:endParaRPr lang="en-US" altLang="zh-CN" sz="4400" b="1">
              <a:latin typeface="宋体" panose="02010600030101010101" pitchFamily="2" charset="-122"/>
            </a:endParaRPr>
          </a:p>
          <a:p>
            <a:r>
              <a:rPr lang="zh-CN" altLang="en-US" sz="4400" b="1">
                <a:latin typeface="宋体" panose="02010600030101010101" pitchFamily="2" charset="-122"/>
              </a:rPr>
              <a:t>快乐的梦     越 开 越多</a:t>
            </a:r>
            <a:endParaRPr lang="en-US" altLang="zh-CN" sz="4400" b="1">
              <a:latin typeface="宋体" panose="02010600030101010101" pitchFamily="2" charset="-122"/>
            </a:endParaRPr>
          </a:p>
        </p:txBody>
      </p:sp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468313" y="333375"/>
            <a:ext cx="295116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r>
              <a:rPr lang="en-US" altLang="zh-CN" sz="3600" dirty="0" err="1">
                <a:latin typeface="Calibri" panose="020F0502020204030204" pitchFamily="34" charset="0"/>
              </a:rPr>
              <a:t>lí</a:t>
            </a:r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r>
              <a:rPr lang="en-US" altLang="zh-CN" sz="3600" dirty="0" err="1">
                <a:latin typeface="Calibri" panose="020F0502020204030204" pitchFamily="34" charset="0"/>
              </a:rPr>
              <a:t>hu</a:t>
            </a:r>
            <a:r>
              <a:rPr lang="en-US" altLang="zh-CN" sz="3600" dirty="0" err="1">
                <a:latin typeface="+mn-ea"/>
                <a:ea typeface="+mn-ea"/>
              </a:rPr>
              <a:t>ā</a:t>
            </a:r>
            <a:endParaRPr lang="zh-CN" altLang="en-US" sz="3600" dirty="0">
              <a:latin typeface="+mn-ea"/>
              <a:ea typeface="+mn-ea"/>
            </a:endParaRPr>
          </a:p>
        </p:txBody>
      </p:sp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1714500" y="404813"/>
            <a:ext cx="509746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     </a:t>
            </a:r>
            <a:r>
              <a:rPr lang="en-US" altLang="zh-CN" sz="3600" dirty="0" err="1">
                <a:latin typeface="Calibri" panose="020F0502020204030204" pitchFamily="34" charset="0"/>
              </a:rPr>
              <a:t>m</a:t>
            </a:r>
            <a:r>
              <a:rPr lang="en-US" altLang="zh-CN" sz="3600" dirty="0" err="1">
                <a:latin typeface="+mn-ea"/>
                <a:ea typeface="+mn-ea"/>
              </a:rPr>
              <a:t>à</a:t>
            </a:r>
            <a:r>
              <a:rPr lang="en-US" altLang="zh-CN" sz="3600" dirty="0" err="1">
                <a:latin typeface="Calibri" panose="020F0502020204030204" pitchFamily="34" charset="0"/>
              </a:rPr>
              <a:t>i</a:t>
            </a:r>
            <a:r>
              <a:rPr lang="en-US" altLang="zh-CN" sz="3600" dirty="0">
                <a:latin typeface="Calibri" panose="020F0502020204030204" pitchFamily="34" charset="0"/>
              </a:rPr>
              <a:t>  </a:t>
            </a:r>
            <a:r>
              <a:rPr lang="en-US" altLang="zh-CN" sz="3600" dirty="0" err="1">
                <a:latin typeface="Calibri" panose="020F0502020204030204" pitchFamily="34" charset="0"/>
              </a:rPr>
              <a:t>mi</a:t>
            </a:r>
            <a:r>
              <a:rPr lang="en-US" altLang="zh-CN" sz="3600" dirty="0" err="1">
                <a:latin typeface="+mn-ea"/>
                <a:ea typeface="+mn-ea"/>
              </a:rPr>
              <a:t>á</a:t>
            </a:r>
            <a:r>
              <a:rPr lang="en-US" altLang="zh-CN" sz="3600" dirty="0" err="1">
                <a:latin typeface="Calibri" panose="020F0502020204030204" pitchFamily="34" charset="0"/>
              </a:rPr>
              <a:t>o</a:t>
            </a:r>
            <a:r>
              <a:rPr lang="en-US" altLang="zh-CN" sz="3600" dirty="0">
                <a:latin typeface="Calibri" panose="020F0502020204030204" pitchFamily="34" charset="0"/>
              </a:rPr>
              <a:t>  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09" name="TextBox 5"/>
          <p:cNvSpPr txBox="1">
            <a:spLocks noChangeArrowheads="1"/>
          </p:cNvSpPr>
          <p:nvPr/>
        </p:nvSpPr>
        <p:spPr bwMode="auto">
          <a:xfrm>
            <a:off x="4799013" y="404813"/>
            <a:ext cx="34448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   </a:t>
            </a:r>
            <a:r>
              <a:rPr lang="en-US" altLang="zh-CN" sz="3600" dirty="0" err="1">
                <a:latin typeface="Calibri" panose="020F0502020204030204" pitchFamily="34" charset="0"/>
              </a:rPr>
              <a:t>mi</a:t>
            </a:r>
            <a:r>
              <a:rPr lang="en-US" altLang="zh-CN" sz="3600" dirty="0" err="1">
                <a:latin typeface="+mn-ea"/>
                <a:ea typeface="+mn-ea"/>
              </a:rPr>
              <a:t>á</a:t>
            </a:r>
            <a:r>
              <a:rPr lang="en-US" altLang="zh-CN" sz="3600" dirty="0" err="1">
                <a:latin typeface="Calibri" panose="020F0502020204030204" pitchFamily="34" charset="0"/>
              </a:rPr>
              <a:t>n</a:t>
            </a:r>
            <a:r>
              <a:rPr lang="en-US" altLang="zh-CN" sz="3600" dirty="0">
                <a:latin typeface="Calibri" panose="020F0502020204030204" pitchFamily="34" charset="0"/>
              </a:rPr>
              <a:t> </a:t>
            </a:r>
            <a:r>
              <a:rPr lang="en-US" altLang="zh-CN" sz="3600" dirty="0" err="1">
                <a:latin typeface="Calibri" panose="020F0502020204030204" pitchFamily="34" charset="0"/>
              </a:rPr>
              <a:t>bèi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10" name="TextBox 6"/>
          <p:cNvSpPr txBox="1">
            <a:spLocks noChangeArrowheads="1"/>
          </p:cNvSpPr>
          <p:nvPr/>
        </p:nvSpPr>
        <p:spPr bwMode="auto">
          <a:xfrm>
            <a:off x="466725" y="1590675"/>
            <a:ext cx="23955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zhī  tóu</a:t>
            </a:r>
            <a:endParaRPr lang="zh-CN" altLang="en-US" sz="3600">
              <a:latin typeface="Calibri" panose="020F0502020204030204" pitchFamily="34" charset="0"/>
            </a:endParaRPr>
          </a:p>
        </p:txBody>
      </p:sp>
      <p:sp>
        <p:nvSpPr>
          <p:cNvPr id="21511" name="TextBox 7"/>
          <p:cNvSpPr txBox="1">
            <a:spLocks noChangeArrowheads="1"/>
          </p:cNvSpPr>
          <p:nvPr/>
        </p:nvSpPr>
        <p:spPr bwMode="auto">
          <a:xfrm>
            <a:off x="2657475" y="1590675"/>
            <a:ext cx="3095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 err="1">
                <a:latin typeface="Calibri" panose="020F0502020204030204" pitchFamily="34" charset="0"/>
              </a:rPr>
              <a:t>luò</a:t>
            </a:r>
            <a:r>
              <a:rPr lang="en-US" altLang="zh-CN" sz="3600" dirty="0">
                <a:latin typeface="Calibri" panose="020F0502020204030204" pitchFamily="34" charset="0"/>
              </a:rPr>
              <a:t>   </a:t>
            </a:r>
            <a:r>
              <a:rPr lang="en-US" altLang="zh-CN" sz="3600" dirty="0" err="1">
                <a:latin typeface="Calibri" panose="020F0502020204030204" pitchFamily="34" charset="0"/>
              </a:rPr>
              <a:t>d</a:t>
            </a:r>
            <a:r>
              <a:rPr lang="en-US" altLang="zh-CN" sz="3600" dirty="0" err="1">
                <a:latin typeface="+mn-ea"/>
                <a:ea typeface="+mn-ea"/>
              </a:rPr>
              <a:t>à</a:t>
            </a:r>
            <a:r>
              <a:rPr lang="en-US" altLang="zh-CN" sz="3600" dirty="0" err="1">
                <a:latin typeface="Calibri" panose="020F0502020204030204" pitchFamily="34" charset="0"/>
              </a:rPr>
              <a:t>o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12" name="TextBox 8"/>
          <p:cNvSpPr txBox="1">
            <a:spLocks noChangeArrowheads="1"/>
          </p:cNvSpPr>
          <p:nvPr/>
        </p:nvSpPr>
        <p:spPr bwMode="auto">
          <a:xfrm>
            <a:off x="4565650" y="1590675"/>
            <a:ext cx="449262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     </a:t>
            </a:r>
            <a:r>
              <a:rPr lang="en-US" altLang="zh-CN" sz="3600" dirty="0" err="1" smtClean="0">
                <a:latin typeface="+mn-ea"/>
                <a:ea typeface="+mn-ea"/>
              </a:rPr>
              <a:t>ɡà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i</a:t>
            </a:r>
            <a:r>
              <a:rPr lang="en-US" altLang="zh-CN" sz="3600" dirty="0" smtClean="0">
                <a:latin typeface="Calibri" panose="020F0502020204030204" pitchFamily="34" charset="0"/>
              </a:rPr>
              <a:t>  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sh</a:t>
            </a:r>
            <a:r>
              <a:rPr lang="en-US" altLang="zh-CN" sz="3600" dirty="0" err="1" smtClean="0">
                <a:latin typeface="+mn-ea"/>
                <a:ea typeface="+mn-ea"/>
              </a:rPr>
              <a:t>à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nɡ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13" name="TextBox 9"/>
          <p:cNvSpPr txBox="1">
            <a:spLocks noChangeArrowheads="1"/>
          </p:cNvSpPr>
          <p:nvPr/>
        </p:nvSpPr>
        <p:spPr bwMode="auto">
          <a:xfrm>
            <a:off x="466725" y="2860675"/>
            <a:ext cx="374491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 err="1">
                <a:latin typeface="Calibri" panose="020F0502020204030204" pitchFamily="34" charset="0"/>
              </a:rPr>
              <a:t>k</a:t>
            </a:r>
            <a:r>
              <a:rPr lang="en-US" altLang="zh-CN" sz="3600" dirty="0" err="1">
                <a:latin typeface="+mn-ea"/>
                <a:ea typeface="+mn-ea"/>
              </a:rPr>
              <a:t>ā</a:t>
            </a:r>
            <a:r>
              <a:rPr lang="en-US" altLang="zh-CN" sz="3600" dirty="0" err="1">
                <a:latin typeface="Calibri" panose="020F0502020204030204" pitchFamily="34" charset="0"/>
              </a:rPr>
              <a:t>i</a:t>
            </a:r>
            <a:r>
              <a:rPr lang="en-US" altLang="zh-CN" sz="3600" dirty="0">
                <a:latin typeface="Calibri" panose="020F0502020204030204" pitchFamily="34" charset="0"/>
              </a:rPr>
              <a:t>  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f</a:t>
            </a:r>
            <a:r>
              <a:rPr lang="en-US" altLang="zh-CN" sz="3600" dirty="0" err="1" smtClean="0">
                <a:latin typeface="+mn-ea"/>
                <a:ea typeface="+mn-ea"/>
              </a:rPr>
              <a:t>à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nɡ</a:t>
            </a:r>
            <a:r>
              <a:rPr lang="en-US" altLang="zh-CN" sz="3600" dirty="0" smtClean="0">
                <a:latin typeface="Calibri" panose="020F0502020204030204" pitchFamily="34" charset="0"/>
              </a:rPr>
              <a:t>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14" name="TextBox 10"/>
          <p:cNvSpPr txBox="1">
            <a:spLocks noChangeArrowheads="1"/>
          </p:cNvSpPr>
          <p:nvPr/>
        </p:nvSpPr>
        <p:spPr bwMode="auto">
          <a:xfrm>
            <a:off x="2757488" y="2860675"/>
            <a:ext cx="405447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   </a:t>
            </a:r>
            <a:r>
              <a:rPr lang="en-US" altLang="zh-CN" sz="3600" dirty="0" err="1">
                <a:latin typeface="Calibri" panose="020F0502020204030204" pitchFamily="34" charset="0"/>
              </a:rPr>
              <a:t>h</a:t>
            </a:r>
            <a:r>
              <a:rPr lang="en-US" altLang="zh-CN" sz="3600" dirty="0" err="1">
                <a:latin typeface="+mn-ea"/>
                <a:ea typeface="+mn-ea"/>
              </a:rPr>
              <a:t>ǎ</a:t>
            </a:r>
            <a:r>
              <a:rPr lang="en-US" altLang="zh-CN" sz="3600" dirty="0" err="1">
                <a:latin typeface="Calibri" panose="020F0502020204030204" pitchFamily="34" charset="0"/>
              </a:rPr>
              <a:t>o</a:t>
            </a:r>
            <a:r>
              <a:rPr lang="en-US" altLang="zh-CN" sz="3600" dirty="0">
                <a:latin typeface="Calibri" panose="020F0502020204030204" pitchFamily="34" charset="0"/>
              </a:rPr>
              <a:t>  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xi</a:t>
            </a:r>
            <a:r>
              <a:rPr lang="en-US" altLang="zh-CN" sz="3600" dirty="0" err="1" smtClean="0">
                <a:latin typeface="+mn-ea"/>
                <a:ea typeface="+mn-ea"/>
              </a:rPr>
              <a:t>à</a:t>
            </a:r>
            <a:r>
              <a:rPr lang="en-US" altLang="zh-CN" sz="3600" dirty="0" err="1" smtClean="0">
                <a:latin typeface="Calibri" panose="020F0502020204030204" pitchFamily="34" charset="0"/>
              </a:rPr>
              <a:t>nɡ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15" name="TextBox 11"/>
          <p:cNvSpPr txBox="1">
            <a:spLocks noChangeArrowheads="1"/>
          </p:cNvSpPr>
          <p:nvPr/>
        </p:nvSpPr>
        <p:spPr bwMode="auto">
          <a:xfrm>
            <a:off x="466725" y="4203700"/>
            <a:ext cx="6481763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dirty="0" err="1">
                <a:latin typeface="Calibri" panose="020F0502020204030204" pitchFamily="34" charset="0"/>
              </a:rPr>
              <a:t>ku</a:t>
            </a:r>
            <a:r>
              <a:rPr lang="en-US" altLang="zh-CN" sz="3200" dirty="0" err="1">
                <a:latin typeface="+mn-ea"/>
                <a:ea typeface="+mn-ea"/>
              </a:rPr>
              <a:t>à</a:t>
            </a:r>
            <a:r>
              <a:rPr lang="en-US" altLang="zh-CN" sz="3200" dirty="0" err="1">
                <a:latin typeface="Calibri" panose="020F0502020204030204" pitchFamily="34" charset="0"/>
              </a:rPr>
              <a:t>i</a:t>
            </a:r>
            <a:r>
              <a:rPr lang="en-US" altLang="zh-CN" sz="3200" dirty="0">
                <a:latin typeface="Calibri" panose="020F0502020204030204" pitchFamily="34" charset="0"/>
              </a:rPr>
              <a:t> </a:t>
            </a:r>
            <a:r>
              <a:rPr lang="en-US" altLang="zh-CN" sz="3200" dirty="0" err="1">
                <a:latin typeface="Calibri" panose="020F0502020204030204" pitchFamily="34" charset="0"/>
              </a:rPr>
              <a:t>lè</a:t>
            </a:r>
            <a:r>
              <a:rPr lang="en-US" altLang="zh-CN" sz="3200" dirty="0">
                <a:latin typeface="Calibri" panose="020F0502020204030204" pitchFamily="34" charset="0"/>
              </a:rPr>
              <a:t>     </a:t>
            </a:r>
            <a:r>
              <a:rPr lang="en-US" altLang="zh-CN" sz="3200" dirty="0" err="1" smtClean="0">
                <a:latin typeface="Calibri" panose="020F0502020204030204" pitchFamily="34" charset="0"/>
              </a:rPr>
              <a:t>mènɡ</a:t>
            </a:r>
            <a:r>
              <a:rPr lang="en-US" altLang="zh-CN" sz="3200" dirty="0" smtClean="0">
                <a:latin typeface="Calibri" panose="020F0502020204030204" pitchFamily="34" charset="0"/>
              </a:rPr>
              <a:t>  </a:t>
            </a:r>
            <a:r>
              <a:rPr lang="en-US" altLang="zh-CN" sz="3600" dirty="0" smtClean="0">
                <a:latin typeface="Calibri" panose="020F0502020204030204" pitchFamily="34" charset="0"/>
              </a:rPr>
              <a:t>      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21516" name="TextBox 12"/>
          <p:cNvSpPr txBox="1">
            <a:spLocks noChangeArrowheads="1"/>
          </p:cNvSpPr>
          <p:nvPr/>
        </p:nvSpPr>
        <p:spPr bwMode="auto">
          <a:xfrm>
            <a:off x="4211638" y="4203700"/>
            <a:ext cx="1068387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yuè</a:t>
            </a:r>
          </a:p>
        </p:txBody>
      </p:sp>
      <p:sp>
        <p:nvSpPr>
          <p:cNvPr id="21517" name="TextBox 13"/>
          <p:cNvSpPr txBox="1">
            <a:spLocks noChangeArrowheads="1"/>
          </p:cNvSpPr>
          <p:nvPr/>
        </p:nvSpPr>
        <p:spPr bwMode="auto">
          <a:xfrm>
            <a:off x="6321425" y="4203700"/>
            <a:ext cx="107950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duō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8313" y="765175"/>
            <a:ext cx="7920037" cy="4708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atin typeface="+mn-ea"/>
                <a:ea typeface="+mn-ea"/>
              </a:rPr>
              <a:t>梨花 麦苗  棉被 枝头</a:t>
            </a:r>
            <a:endParaRPr lang="en-US" altLang="zh-CN" sz="60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0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atin typeface="+mn-ea"/>
                <a:ea typeface="+mn-ea"/>
              </a:rPr>
              <a:t>落到 盖上  开放 好像</a:t>
            </a:r>
            <a:endParaRPr lang="en-US" altLang="zh-CN" sz="60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6000" b="1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dirty="0">
                <a:latin typeface="+mn-ea"/>
                <a:ea typeface="+mn-ea"/>
              </a:rPr>
              <a:t>快乐的梦  </a:t>
            </a:r>
            <a:r>
              <a:rPr lang="en-US" altLang="zh-CN" sz="6000" b="1" dirty="0">
                <a:latin typeface="+mn-ea"/>
                <a:ea typeface="+mn-ea"/>
              </a:rPr>
              <a:t> </a:t>
            </a:r>
            <a:r>
              <a:rPr lang="zh-CN" altLang="en-US" sz="6000" b="1" dirty="0">
                <a:latin typeface="+mn-ea"/>
                <a:ea typeface="+mn-ea"/>
              </a:rPr>
              <a:t>越开越多</a:t>
            </a:r>
            <a:endParaRPr lang="en-US" altLang="zh-CN" sz="6000" b="1" dirty="0">
              <a:latin typeface="+mn-ea"/>
              <a:ea typeface="+mn-ea"/>
            </a:endParaRPr>
          </a:p>
        </p:txBody>
      </p:sp>
      <p:sp>
        <p:nvSpPr>
          <p:cNvPr id="22531" name="TextBox 11"/>
          <p:cNvSpPr txBox="1">
            <a:spLocks noChangeArrowheads="1"/>
          </p:cNvSpPr>
          <p:nvPr/>
        </p:nvSpPr>
        <p:spPr bwMode="auto">
          <a:xfrm>
            <a:off x="395288" y="3933825"/>
            <a:ext cx="4176712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600">
                <a:latin typeface="Calibri" panose="020F0502020204030204" pitchFamily="34" charset="0"/>
              </a:rPr>
              <a:t>        </a:t>
            </a:r>
            <a:endParaRPr lang="zh-CN" altLang="en-US" sz="360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psb (28)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1275" y="12700"/>
            <a:ext cx="9180513" cy="685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500063" y="601663"/>
            <a:ext cx="7904162" cy="5098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小雪花飘呀飘呀，飘落在枝头，好像梨花开放了;飘落到田野，好像给麦苗盖上了棉被。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3e1284df26ca3cf880f9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-12700"/>
            <a:ext cx="919480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1"/>
          <p:cNvSpPr txBox="1">
            <a:spLocks noChangeArrowheads="1"/>
          </p:cNvSpPr>
          <p:nvPr/>
        </p:nvSpPr>
        <p:spPr bwMode="auto">
          <a:xfrm>
            <a:off x="1619250" y="2492375"/>
            <a:ext cx="5473700" cy="3841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小雪花飘呀飘呀，</a:t>
            </a:r>
          </a:p>
          <a:p>
            <a:endParaRPr lang="zh-CN" altLang="en-US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4800" b="1">
                <a:latin typeface="楷体" panose="02010609060101010101" pitchFamily="49" charset="-122"/>
                <a:ea typeface="楷体" panose="02010609060101010101" pitchFamily="49" charset="-122"/>
              </a:rPr>
              <a:t>飘到哪了？分别是什么样子？</a:t>
            </a:r>
            <a:endParaRPr lang="en-US" altLang="zh-CN" sz="4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5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333500" y="3117850"/>
            <a:ext cx="16319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枝头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249738" y="3117850"/>
            <a:ext cx="2500312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梨花开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6688" y="3771900"/>
            <a:ext cx="768350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放</a:t>
            </a:r>
            <a:endParaRPr lang="zh-CN" altLang="en-US" sz="4400" b="1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 descr="6283f59ctd85d514cd98e&amp;69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" y="4763"/>
            <a:ext cx="9217025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90500" y="446088"/>
            <a:ext cx="3452813" cy="700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pitchFamily="34" charset="0"/>
              </a:rPr>
              <a:t>飘落在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枝头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2" descr="6612583_222629143000_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-41275"/>
            <a:ext cx="9266238" cy="692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870450" y="120650"/>
            <a:ext cx="3903663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anose="020F0502020204030204" pitchFamily="34" charset="0"/>
              </a:rPr>
              <a:t>好像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梨花开放了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://bpic.ooopic.com/15/82/78/15827855-713fd2b982a61ece961b6553c96531f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287" y="0"/>
            <a:ext cx="97536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16013" y="620713"/>
            <a:ext cx="655161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6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107504" y="2241446"/>
            <a:ext cx="6264696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ea typeface="楷体_GB2312" panose="02010609030101010101" charset="-122"/>
              </a:rPr>
              <a:t>       小雪花飘呀飘呀，飘落在枝头，</a:t>
            </a:r>
            <a:r>
              <a:rPr lang="zh-CN" altLang="en-US" sz="4400" b="1" dirty="0" smtClean="0">
                <a:solidFill>
                  <a:srgbClr val="FF0000"/>
                </a:solidFill>
                <a:ea typeface="楷体_GB2312" panose="02010609030101010101" charset="-122"/>
              </a:rPr>
              <a:t>好像</a:t>
            </a:r>
            <a:r>
              <a:rPr lang="zh-CN" altLang="en-US" sz="4400" b="1" dirty="0" smtClean="0">
                <a:ea typeface="楷体_GB2312" panose="02010609030101010101" charset="-122"/>
              </a:rPr>
              <a:t>梨花开放了；</a:t>
            </a:r>
            <a:endParaRPr lang="zh-CN" altLang="en-US" sz="4400" b="1" dirty="0">
              <a:ea typeface="楷体_GB2312" panose="02010609030101010101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67444" y="4437112"/>
            <a:ext cx="72009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70C0"/>
                </a:solidFill>
                <a:ea typeface="楷体_GB2312" panose="02010609030101010101" charset="-122"/>
              </a:rPr>
              <a:t>比喻</a:t>
            </a:r>
            <a:r>
              <a:rPr lang="zh-CN" altLang="en-US" sz="4400" b="1" dirty="0" smtClean="0">
                <a:solidFill>
                  <a:srgbClr val="0070C0"/>
                </a:solidFill>
                <a:ea typeface="楷体_GB2312" panose="02010609030101010101" charset="-122"/>
              </a:rPr>
              <a:t>句：把雪花比作梨花。</a:t>
            </a:r>
            <a:endParaRPr lang="zh-CN" altLang="en-US" sz="4400" b="1" dirty="0">
              <a:solidFill>
                <a:srgbClr val="0070C0"/>
              </a:solidFill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s14.sinaimg.cn/mw690/573f368ftd85cbea217cd&amp;69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0"/>
            <a:ext cx="957249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1692275" y="1268413"/>
            <a:ext cx="6192838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anose="020F0502020204030204" pitchFamily="34" charset="0"/>
              </a:rPr>
              <a:t>      </a:t>
            </a:r>
            <a:r>
              <a:rPr lang="zh-CN" altLang="en-US" sz="4000" b="1">
                <a:latin typeface="Calibri" panose="020F0502020204030204" pitchFamily="34" charset="0"/>
              </a:rPr>
              <a:t>飘落到田野，好像给麦苗盖上了棉被。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692275" y="1268413"/>
            <a:ext cx="6192838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anose="020F0502020204030204" pitchFamily="34" charset="0"/>
              </a:rPr>
              <a:t>      </a:t>
            </a:r>
            <a:r>
              <a:rPr lang="zh-CN" altLang="en-US" sz="4000" b="1">
                <a:latin typeface="Calibri" panose="020F0502020204030204" pitchFamily="34" charset="0"/>
              </a:rPr>
              <a:t>飘落到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田野</a:t>
            </a:r>
            <a:r>
              <a:rPr lang="zh-CN" altLang="en-US" sz="4000" b="1">
                <a:latin typeface="Calibri" panose="020F0502020204030204" pitchFamily="34" charset="0"/>
              </a:rPr>
              <a:t>，好像给麦苗盖上了</a:t>
            </a:r>
            <a:r>
              <a:rPr lang="zh-CN" altLang="en-US" sz="4000" b="1">
                <a:solidFill>
                  <a:schemeClr val="tx1"/>
                </a:solidFill>
                <a:latin typeface="Calibri" panose="020F0502020204030204" pitchFamily="34" charset="0"/>
              </a:rPr>
              <a:t>棉被</a:t>
            </a:r>
            <a:r>
              <a:rPr lang="zh-CN" altLang="en-US" sz="4000" b="1">
                <a:latin typeface="Calibri" panose="020F050202020403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 descr="324653238138155519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8738" y="4763"/>
            <a:ext cx="9540876" cy="708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290888" y="409575"/>
            <a:ext cx="5422900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anose="020F0502020204030204" pitchFamily="34" charset="0"/>
                <a:sym typeface="+mn-ea"/>
              </a:rPr>
              <a:t>飘落到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田野</a:t>
            </a:r>
            <a:endParaRPr lang="zh-CN" altLang="en-US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 descr="d20a810a19d8bc3ef44a9b96808ba61ea9d345b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163" y="-26988"/>
            <a:ext cx="9752013" cy="6956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-30163" y="-26988"/>
            <a:ext cx="6772276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>
                <a:latin typeface="Calibri" panose="020F0502020204030204" pitchFamily="34" charset="0"/>
                <a:sym typeface="+mn-ea"/>
              </a:rPr>
              <a:t>好像给麦苗盖上了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  <a:sym typeface="+mn-ea"/>
              </a:rPr>
              <a:t>棉被</a:t>
            </a:r>
            <a:r>
              <a:rPr lang="zh-CN" altLang="en-US" sz="4000" b="1">
                <a:latin typeface="Calibri" panose="020F0502020204030204" pitchFamily="34" charset="0"/>
                <a:sym typeface="+mn-ea"/>
              </a:rPr>
              <a:t>。</a:t>
            </a:r>
            <a:endParaRPr lang="zh-CN" altLang="en-US" sz="400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18434" name="内容占位符 3" descr="untitled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525" y="44450"/>
            <a:ext cx="9151938" cy="6858000"/>
          </a:xfr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1692275" y="1268413"/>
            <a:ext cx="6192838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anose="020F0502020204030204" pitchFamily="34" charset="0"/>
              </a:rPr>
              <a:t>      </a:t>
            </a:r>
            <a:r>
              <a:rPr lang="zh-CN" altLang="en-US" sz="4000" b="1">
                <a:latin typeface="Calibri" panose="020F0502020204030204" pitchFamily="34" charset="0"/>
              </a:rPr>
              <a:t>飘落到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田野</a:t>
            </a:r>
            <a:r>
              <a:rPr lang="zh-CN" altLang="en-US" sz="4000" b="1">
                <a:latin typeface="Calibri" panose="020F0502020204030204" pitchFamily="34" charset="0"/>
              </a:rPr>
              <a:t>，好像给麦苗盖上了</a:t>
            </a:r>
            <a:r>
              <a:rPr lang="zh-CN" altLang="en-US" sz="4000" b="1">
                <a:solidFill>
                  <a:srgbClr val="FF0000"/>
                </a:solidFill>
                <a:latin typeface="Calibri" panose="020F0502020204030204" pitchFamily="34" charset="0"/>
              </a:rPr>
              <a:t>棉被</a:t>
            </a:r>
            <a:r>
              <a:rPr lang="zh-CN" altLang="en-US" sz="4000" b="1">
                <a:latin typeface="Calibri" panose="020F0502020204030204" pitchFamily="34" charset="0"/>
              </a:rPr>
              <a:t>。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1"/>
          <p:cNvSpPr txBox="1">
            <a:spLocks noChangeArrowheads="1"/>
          </p:cNvSpPr>
          <p:nvPr/>
        </p:nvSpPr>
        <p:spPr bwMode="auto">
          <a:xfrm>
            <a:off x="1692275" y="1268413"/>
            <a:ext cx="6192838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Calibri" panose="020F0502020204030204" pitchFamily="34" charset="0"/>
              </a:rPr>
              <a:t>      </a:t>
            </a:r>
            <a:r>
              <a:rPr lang="zh-CN" altLang="en-US" sz="4000" b="1">
                <a:latin typeface="Calibri" panose="020F0502020204030204" pitchFamily="34" charset="0"/>
              </a:rPr>
              <a:t>飘落到田野，好像给麦苗盖上了棉被。</a:t>
            </a:r>
          </a:p>
        </p:txBody>
      </p:sp>
      <p:sp>
        <p:nvSpPr>
          <p:cNvPr id="28675" name="TextBox 2"/>
          <p:cNvSpPr txBox="1">
            <a:spLocks noChangeArrowheads="1"/>
          </p:cNvSpPr>
          <p:nvPr/>
        </p:nvSpPr>
        <p:spPr bwMode="auto">
          <a:xfrm>
            <a:off x="1835150" y="3429000"/>
            <a:ext cx="655320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Calibri" panose="020F0502020204030204" pitchFamily="34" charset="0"/>
              </a:rPr>
              <a:t>为什么说“好像给麦苗盖上了棉被”？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.shu163.com/uploadfiles/sc/2010/7/20100710143338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8906"/>
            <a:ext cx="9252520" cy="809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611560" y="764704"/>
            <a:ext cx="76328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          冬天</a:t>
            </a:r>
            <a:r>
              <a:rPr lang="zh-CN" altLang="en-US" sz="3600" b="1" dirty="0"/>
              <a:t>到了，小雪花漫天飞舞，给麦苗盖上了棉被</a:t>
            </a:r>
            <a:r>
              <a:rPr lang="zh-CN" altLang="en-US" sz="3600" b="1" dirty="0" smtClean="0"/>
              <a:t>，</a:t>
            </a:r>
            <a:r>
              <a:rPr lang="zh-CN" altLang="en-US" sz="3600" b="1" dirty="0"/>
              <a:t>你读到</a:t>
            </a:r>
            <a:r>
              <a:rPr lang="zh-CN" altLang="en-US" sz="3600" b="1" dirty="0" smtClean="0"/>
              <a:t>了什么样的小雪花？</a:t>
            </a:r>
            <a:endParaRPr lang="zh-CN" altLang="en-US" sz="36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259632" y="3356992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</a:rPr>
              <a:t>活泼可爱、热心</a:t>
            </a:r>
            <a:r>
              <a:rPr lang="zh-CN" altLang="en-US" sz="4800" b="1" dirty="0" smtClean="0">
                <a:solidFill>
                  <a:srgbClr val="0070C0"/>
                </a:solidFill>
              </a:rPr>
              <a:t>助人</a:t>
            </a:r>
            <a:endParaRPr lang="zh-CN" altLang="en-US" sz="4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874395" y="601980"/>
            <a:ext cx="8020050" cy="5098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小雪花飘呀飘呀，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飘落在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，好像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;  飘落到</a:t>
            </a:r>
            <a:r>
              <a:rPr lang="zh-CN" altLang="en-US" sz="4400" b="1" u="sng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，好像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9695" y="167005"/>
            <a:ext cx="341503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背一背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-17145" y="601980"/>
            <a:ext cx="10331450" cy="5098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</a:t>
            </a:r>
          </a:p>
          <a:p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小雪花飘落在</a:t>
            </a:r>
            <a:r>
              <a:rPr lang="zh-CN" altLang="en-US" sz="4400" b="1" u="sng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，好像</a:t>
            </a:r>
            <a:r>
              <a:rPr lang="zh-CN" altLang="en-US" sz="4400" b="1" u="sng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     </a:t>
            </a:r>
            <a:r>
              <a:rPr lang="zh-CN" altLang="en-US" sz="44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</a:p>
          <a:p>
            <a:endParaRPr lang="zh-CN" altLang="en-US" sz="4400" b="1">
              <a:solidFill>
                <a:srgbClr val="FF0000"/>
              </a:solidFill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1130" y="179705"/>
            <a:ext cx="341503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练一练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03530" y="1277620"/>
            <a:ext cx="849566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小雪花真是个活泼可爱的小精灵，她到处飞舞，她还会落到什么地方呢？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1066800" y="2020888"/>
            <a:ext cx="7337425" cy="2773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自由读第二自然段，小组内互相学习，你们知道了什么？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31800" y="580390"/>
            <a:ext cx="273113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小组互学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.taopic.com/uploads/allimg/140328/235043-14032Q04638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235" y="-2514858"/>
            <a:ext cx="9525000" cy="952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3568" y="847259"/>
            <a:ext cx="7525395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ea typeface="楷体_GB2312" panose="02010609030101010101" charset="-122"/>
              </a:rPr>
              <a:t>       小雪花飘呀飘呀，枝头的梨花</a:t>
            </a:r>
            <a:r>
              <a:rPr lang="zh-CN" altLang="en-US" sz="4400" b="1" dirty="0" smtClean="0">
                <a:solidFill>
                  <a:srgbClr val="FF0000"/>
                </a:solidFill>
                <a:ea typeface="楷体_GB2312" panose="02010609030101010101" charset="-122"/>
              </a:rPr>
              <a:t>越来越多</a:t>
            </a:r>
            <a:r>
              <a:rPr lang="zh-CN" altLang="en-US" sz="4400" b="1" dirty="0" smtClean="0">
                <a:ea typeface="楷体_GB2312" panose="02010609030101010101" charset="-122"/>
              </a:rPr>
              <a:t>，麦苗的棉被</a:t>
            </a:r>
            <a:r>
              <a:rPr lang="zh-CN" altLang="en-US" sz="4400" b="1" dirty="0" smtClean="0">
                <a:solidFill>
                  <a:srgbClr val="FF0000"/>
                </a:solidFill>
                <a:ea typeface="楷体_GB2312" panose="02010609030101010101" charset="-122"/>
              </a:rPr>
              <a:t>越盖越厚。</a:t>
            </a:r>
            <a:endParaRPr lang="zh-CN" altLang="en-US" sz="4400" b="1" dirty="0">
              <a:solidFill>
                <a:srgbClr val="FF0000"/>
              </a:solidFill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g02.tooopen.com/images/20151223/tooopen_sy_1525140284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-171400"/>
            <a:ext cx="9753600" cy="720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img.bimg.126.net/photo/FTCLwDo-QS8pLN_97HjCYQ==/289834783520643234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5"/>
            <a:ext cx="9144000" cy="688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http://img.51ztzj.com/upload/image/20130615/dn201306152015_670x4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7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287338" y="2511425"/>
            <a:ext cx="867727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89682" y="620713"/>
            <a:ext cx="655161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6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95288" y="3933825"/>
            <a:ext cx="8426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417042" y="400547"/>
            <a:ext cx="72009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ea typeface="楷体_GB2312" panose="02010609030101010101" charset="-122"/>
              </a:rPr>
              <a:t>雪花的形成</a:t>
            </a:r>
            <a:endParaRPr lang="zh-CN" altLang="en-US" sz="4400" b="1" dirty="0">
              <a:ea typeface="楷体_GB2312" panose="02010609030101010101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67544" y="1751325"/>
            <a:ext cx="8136904" cy="3477875"/>
          </a:xfrm>
          <a:prstGeom prst="rect">
            <a:avLst/>
          </a:prstGeom>
          <a:solidFill>
            <a:srgbClr val="FFFFFF">
              <a:alpha val="70980"/>
            </a:srgb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/>
              <a:t>        在零摄氏度以下，空中的水蒸汽遇冷凝结成的冰晶。细小的冰晶会吸引更多的水蒸气，逐渐形成更大的冰晶，当很多冰晶凝结在一起，便形成了雪花。</a:t>
            </a:r>
            <a:endParaRPr lang="zh-CN" altLang="en-US" sz="4400" b="1" dirty="0"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.shu163.com/uploadfiles/sc/2010/7/20100710143338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8906"/>
            <a:ext cx="9252520" cy="809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3568" y="847259"/>
            <a:ext cx="7525395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ea typeface="楷体_GB2312" panose="02010609030101010101" charset="-122"/>
              </a:rPr>
              <a:t>        小树和麦苗都睡着了，他们正做着</a:t>
            </a:r>
            <a:r>
              <a:rPr lang="zh-CN" altLang="en-US" sz="4400" b="1" dirty="0" smtClean="0">
                <a:solidFill>
                  <a:srgbClr val="FF0000"/>
                </a:solidFill>
                <a:ea typeface="楷体_GB2312" panose="02010609030101010101" charset="-122"/>
              </a:rPr>
              <a:t>快乐</a:t>
            </a:r>
            <a:r>
              <a:rPr lang="zh-CN" altLang="en-US" sz="4400" b="1" dirty="0" smtClean="0">
                <a:ea typeface="楷体_GB2312" panose="02010609030101010101" charset="-122"/>
              </a:rPr>
              <a:t>的梦。</a:t>
            </a:r>
            <a:endParaRPr lang="zh-CN" altLang="en-US" sz="4400" b="1" dirty="0"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img.shu163.com/uploadfiles/sc/2010/7/20100710143338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48906"/>
            <a:ext cx="9252520" cy="809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3568" y="847259"/>
            <a:ext cx="7525395" cy="28007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 smtClean="0">
                <a:ea typeface="楷体_GB2312" panose="02010609030101010101" charset="-122"/>
              </a:rPr>
              <a:t>       小雪花飘呀飘呀，枝头的梨花越来越多，麦苗的棉被越盖越厚。小树和麦苗都睡着了，他们正做着快乐的梦。</a:t>
            </a:r>
            <a:endParaRPr lang="zh-CN" altLang="en-US" sz="4400" b="1" dirty="0">
              <a:ea typeface="楷体_GB2312" panose="0201060903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1066800" y="2020888"/>
            <a:ext cx="7337425" cy="27736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小雪花飘呀飘呀，枝头的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梨花</a:t>
            </a:r>
            <a:r>
              <a:rPr lang="zh-CN" altLang="en-US" sz="44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越开越多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，麦苗的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棉被</a:t>
            </a:r>
            <a:r>
              <a:rPr lang="zh-CN" altLang="en-US" sz="44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越盖越厚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。小树和麦苗都睡着了，他们正做着</a:t>
            </a:r>
            <a:r>
              <a:rPr lang="zh-CN" altLang="en-US" sz="44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快乐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的梦。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266065" y="1986280"/>
            <a:ext cx="9004935" cy="2103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小雪花飘呀飘呀，枝头的梨花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</a:t>
            </a:r>
            <a:r>
              <a:rPr lang="zh-CN" altLang="en-US" sz="44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，麦苗的棉被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小树和麦苗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，他们正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94615" y="128905"/>
            <a:ext cx="223837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solidFill>
                  <a:srgbClr val="FFFF00"/>
                </a:solidFill>
                <a:latin typeface="楷体_GB2312" panose="02010609030101010101" charset="-122"/>
                <a:ea typeface="楷体_GB2312" panose="02010609030101010101" charset="-122"/>
              </a:rPr>
              <a:t>背一背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500063" y="601663"/>
            <a:ext cx="7904162" cy="5768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小雪花飘呀飘呀，飘落在枝头，好像梨花开放了;飘落到田野，好像给麦苗盖上了棉被。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  小雪花飘呀飘呀，枝头的梨花越开越多，麦苗的棉被越盖越厚。小树和麦苗都睡着了，他们正做着快乐的梦。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Box 1"/>
          <p:cNvSpPr txBox="1">
            <a:spLocks noChangeArrowheads="1"/>
          </p:cNvSpPr>
          <p:nvPr/>
        </p:nvSpPr>
        <p:spPr bwMode="auto">
          <a:xfrm>
            <a:off x="187325" y="601980"/>
            <a:ext cx="8815705" cy="50984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>
                <a:latin typeface="Calibri" panose="020F0502020204030204" pitchFamily="34" charset="0"/>
              </a:rPr>
              <a:t>            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小雪花飘呀飘呀，</a:t>
            </a: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飘落在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，好像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;  飘落到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，好像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  <a:sym typeface="+mn-ea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 </a:t>
            </a:r>
            <a:r>
              <a:rPr lang="zh-CN" altLang="en-US" sz="4400">
                <a:latin typeface="Calibri" panose="020F0502020204030204" pitchFamily="34" charset="0"/>
                <a:sym typeface="+mn-ea"/>
              </a:rPr>
              <a:t>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小雪花飘呀飘呀，枝头的梨花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</a:t>
            </a:r>
            <a:r>
              <a:rPr lang="zh-CN" altLang="en-US" sz="4400" b="1">
                <a:solidFill>
                  <a:srgbClr val="C00000"/>
                </a:solidFill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，麦苗的棉被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endParaRPr lang="zh-CN" altLang="en-US" sz="4400" b="1">
              <a:latin typeface="楷体_GB2312" panose="02010609030101010101" charset="-122"/>
              <a:ea typeface="楷体_GB2312" panose="02010609030101010101" charset="-122"/>
              <a:cs typeface="楷体_GB2312" panose="02010609030101010101" charset="-122"/>
            </a:endParaRPr>
          </a:p>
          <a:p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小树和麦苗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，他们正</a:t>
            </a:r>
            <a:r>
              <a:rPr lang="zh-CN" altLang="en-US" sz="4400" b="1" u="sng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   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  <a:sym typeface="+mn-ea"/>
              </a:rPr>
              <a:t>。</a:t>
            </a:r>
            <a:r>
              <a:rPr lang="zh-CN" altLang="en-US" sz="4400" b="1">
                <a:latin typeface="楷体_GB2312" panose="02010609030101010101" charset="-122"/>
                <a:ea typeface="楷体_GB2312" panose="02010609030101010101" charset="-122"/>
                <a:cs typeface="楷体_GB2312" panose="02010609030101010101" charset="-122"/>
              </a:rPr>
              <a:t>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 descr="QQ截图20161121151748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4251325" y="4336415"/>
            <a:ext cx="2079625" cy="5791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飞呀飞呀</a:t>
            </a:r>
          </a:p>
        </p:txBody>
      </p:sp>
      <p:sp>
        <p:nvSpPr>
          <p:cNvPr id="3" name="矩形 2"/>
          <p:cNvSpPr/>
          <p:nvPr/>
        </p:nvSpPr>
        <p:spPr>
          <a:xfrm>
            <a:off x="3206115" y="4915535"/>
            <a:ext cx="1816100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流呀流呀</a:t>
            </a:r>
          </a:p>
        </p:txBody>
      </p:sp>
      <p:sp>
        <p:nvSpPr>
          <p:cNvPr id="4" name="矩形 3"/>
          <p:cNvSpPr/>
          <p:nvPr/>
        </p:nvSpPr>
        <p:spPr>
          <a:xfrm>
            <a:off x="1056005" y="2077085"/>
            <a:ext cx="852805" cy="5791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跑</a:t>
            </a:r>
          </a:p>
        </p:txBody>
      </p:sp>
      <p:sp>
        <p:nvSpPr>
          <p:cNvPr id="5" name="矩形 4"/>
          <p:cNvSpPr/>
          <p:nvPr/>
        </p:nvSpPr>
        <p:spPr>
          <a:xfrm>
            <a:off x="2447608" y="2077085"/>
            <a:ext cx="59118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远</a:t>
            </a:r>
          </a:p>
        </p:txBody>
      </p:sp>
      <p:sp>
        <p:nvSpPr>
          <p:cNvPr id="6" name="矩形 5"/>
          <p:cNvSpPr/>
          <p:nvPr/>
        </p:nvSpPr>
        <p:spPr>
          <a:xfrm>
            <a:off x="1186498" y="2656205"/>
            <a:ext cx="59118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飞</a:t>
            </a:r>
          </a:p>
        </p:txBody>
      </p:sp>
      <p:sp>
        <p:nvSpPr>
          <p:cNvPr id="7" name="矩形 6"/>
          <p:cNvSpPr/>
          <p:nvPr/>
        </p:nvSpPr>
        <p:spPr>
          <a:xfrm>
            <a:off x="2343468" y="2656205"/>
            <a:ext cx="591185" cy="5791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2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567d280b8c31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640" y="12065"/>
            <a:ext cx="9218930" cy="6853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85520" y="443230"/>
            <a:ext cx="7226935" cy="90246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zh-CN" altLang="en-US"/>
          </a:p>
          <a:p>
            <a:r>
              <a:rPr lang="zh-CN" altLang="en-US" sz="3200">
                <a:solidFill>
                  <a:srgbClr val="FF0000"/>
                </a:solidFill>
              </a:rPr>
              <a:t>多音字</a:t>
            </a:r>
          </a:p>
          <a:p>
            <a:r>
              <a:rPr lang="zh-CN" altLang="en-US"/>
              <a:t>                         </a:t>
            </a:r>
            <a:r>
              <a:rPr lang="en-US" altLang="zh-CN" sz="4000"/>
              <a:t>lè    </a:t>
            </a:r>
            <a:r>
              <a:rPr lang="zh-CN" altLang="en-US" sz="4000" b="1"/>
              <a:t>快乐                </a:t>
            </a:r>
            <a:r>
              <a:rPr lang="en-US" altLang="zh-CN" sz="4000" b="1"/>
              <a:t>hǎo </a:t>
            </a:r>
            <a:r>
              <a:rPr lang="zh-CN" altLang="en-US" sz="4000" b="1"/>
              <a:t>美好</a:t>
            </a:r>
          </a:p>
          <a:p>
            <a:r>
              <a:rPr lang="zh-CN" altLang="en-US" sz="4000"/>
              <a:t>乐      </a:t>
            </a:r>
            <a:r>
              <a:rPr lang="en-US" altLang="zh-CN" sz="4000"/>
              <a:t>yuè</a:t>
            </a:r>
            <a:r>
              <a:rPr lang="zh-CN" altLang="en-US" sz="4000"/>
              <a:t> </a:t>
            </a:r>
            <a:r>
              <a:rPr lang="zh-CN" altLang="en-US" sz="4000" b="1"/>
              <a:t>音乐     好</a:t>
            </a:r>
            <a:r>
              <a:rPr lang="zh-CN" altLang="en-US" sz="4000"/>
              <a:t>      </a:t>
            </a:r>
            <a:r>
              <a:rPr lang="zh-CN" altLang="en-US" sz="4000" b="1"/>
              <a:t> </a:t>
            </a:r>
            <a:r>
              <a:rPr lang="en-US" altLang="zh-CN" sz="4000" b="1"/>
              <a:t>hào </a:t>
            </a:r>
            <a:r>
              <a:rPr lang="zh-CN" altLang="en-US" sz="4000" b="1"/>
              <a:t>爱好</a:t>
            </a:r>
            <a:r>
              <a:rPr lang="zh-CN" altLang="en-US" sz="4000"/>
              <a:t> </a:t>
            </a:r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>
              <a:solidFill>
                <a:srgbClr val="FF0000"/>
              </a:solidFill>
            </a:endParaRPr>
          </a:p>
          <a:p>
            <a:r>
              <a:rPr lang="zh-CN" altLang="en-US"/>
              <a:t>                         </a:t>
            </a:r>
            <a:r>
              <a:rPr lang="zh-CN" altLang="en-US" sz="4000"/>
              <a:t> </a:t>
            </a:r>
            <a:r>
              <a:rPr lang="en-US" altLang="zh-CN" sz="4000"/>
              <a:t>zháo </a:t>
            </a:r>
            <a:r>
              <a:rPr lang="zh-CN" altLang="en-US" sz="4000" b="1"/>
              <a:t>着急</a:t>
            </a:r>
          </a:p>
          <a:p>
            <a:r>
              <a:rPr lang="zh-CN" altLang="en-US" sz="4000"/>
              <a:t>着        </a:t>
            </a:r>
            <a:r>
              <a:rPr lang="en-US" altLang="zh-CN" sz="4000"/>
              <a:t>zhe   </a:t>
            </a:r>
            <a:r>
              <a:rPr lang="zh-CN" altLang="en-US" sz="4000" b="1"/>
              <a:t>看着</a:t>
            </a:r>
            <a:r>
              <a:rPr lang="en-US" altLang="zh-CN" sz="4000"/>
              <a:t>     </a:t>
            </a:r>
          </a:p>
          <a:p>
            <a:r>
              <a:rPr lang="en-US" altLang="zh-CN" sz="4000"/>
              <a:t>            zhuó </a:t>
            </a:r>
            <a:r>
              <a:rPr lang="zh-CN" altLang="en-US" sz="4000" b="1"/>
              <a:t>衣着</a:t>
            </a:r>
          </a:p>
          <a:p>
            <a:r>
              <a:rPr lang="en-US" altLang="zh-CN" sz="4000"/>
              <a:t>            zhāo  </a:t>
            </a:r>
            <a:r>
              <a:rPr lang="zh-CN" altLang="en-US" sz="4000" b="1"/>
              <a:t>高着</a:t>
            </a:r>
          </a:p>
          <a:p>
            <a:endParaRPr lang="zh-CN" altLang="en-US" sz="4000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3" name="左大括号 2"/>
          <p:cNvSpPr/>
          <p:nvPr/>
        </p:nvSpPr>
        <p:spPr>
          <a:xfrm>
            <a:off x="1541145" y="1687830"/>
            <a:ext cx="574040" cy="118427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左大括号 3"/>
          <p:cNvSpPr/>
          <p:nvPr/>
        </p:nvSpPr>
        <p:spPr>
          <a:xfrm>
            <a:off x="5436235" y="1687830"/>
            <a:ext cx="535305" cy="118364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左大括号 4"/>
          <p:cNvSpPr/>
          <p:nvPr/>
        </p:nvSpPr>
        <p:spPr>
          <a:xfrm>
            <a:off x="1619885" y="3573145"/>
            <a:ext cx="784225" cy="202120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567d280b8c31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20" y="10795"/>
            <a:ext cx="9685655" cy="68510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260475" y="743585"/>
            <a:ext cx="719963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近义词</a:t>
            </a:r>
          </a:p>
          <a:p>
            <a:endParaRPr lang="zh-CN" altLang="en-US" sz="4000"/>
          </a:p>
          <a:p>
            <a:r>
              <a:rPr lang="zh-CN" altLang="en-US" sz="4000" b="1"/>
              <a:t>好像</a:t>
            </a:r>
            <a:r>
              <a:rPr lang="en-US" altLang="zh-CN" sz="4000" b="1"/>
              <a:t>——</a:t>
            </a:r>
            <a:r>
              <a:rPr lang="zh-CN" altLang="en-US" sz="4000" b="1"/>
              <a:t>仿佛   开放</a:t>
            </a:r>
            <a:r>
              <a:rPr lang="en-US" altLang="zh-CN" sz="4000" b="1"/>
              <a:t>——</a:t>
            </a:r>
            <a:r>
              <a:rPr lang="zh-CN" altLang="en-US" sz="4000" b="1"/>
              <a:t>绽放    飘落</a:t>
            </a:r>
            <a:r>
              <a:rPr lang="en-US" altLang="zh-CN" sz="4000" b="1"/>
              <a:t>——</a:t>
            </a:r>
            <a:r>
              <a:rPr lang="zh-CN" altLang="en-US" sz="4000" b="1"/>
              <a:t>降落</a:t>
            </a:r>
          </a:p>
          <a:p>
            <a:endParaRPr lang="zh-CN" altLang="en-US" sz="4000" b="1"/>
          </a:p>
          <a:p>
            <a:r>
              <a:rPr lang="zh-CN" altLang="en-US" sz="4000">
                <a:solidFill>
                  <a:srgbClr val="FF0000"/>
                </a:solidFill>
              </a:rPr>
              <a:t>反义词</a:t>
            </a:r>
          </a:p>
          <a:p>
            <a:endParaRPr lang="zh-CN" altLang="en-US" sz="4000"/>
          </a:p>
          <a:p>
            <a:r>
              <a:rPr lang="zh-CN" altLang="en-US" sz="4000" b="1"/>
              <a:t>快乐</a:t>
            </a:r>
            <a:r>
              <a:rPr lang="en-US" altLang="zh-CN" sz="4000" b="1"/>
              <a:t>——</a:t>
            </a:r>
            <a:r>
              <a:rPr lang="zh-CN" altLang="en-US" sz="4000" b="1"/>
              <a:t>伤心   厚</a:t>
            </a:r>
            <a:r>
              <a:rPr lang="en-US" altLang="zh-CN" sz="4000" b="1"/>
              <a:t>——</a:t>
            </a:r>
            <a:r>
              <a:rPr lang="zh-CN" altLang="en-US" sz="4000" b="1"/>
              <a:t>薄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cdpx.net/UploadFile/2008-1/2008120204349562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70309"/>
            <a:ext cx="9377919" cy="784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238895"/>
            <a:ext cx="7772400" cy="1470025"/>
          </a:xfrm>
        </p:spPr>
        <p:txBody>
          <a:bodyPr>
            <a:noAutofit/>
          </a:bodyPr>
          <a:lstStyle/>
          <a:p>
            <a:r>
              <a:rPr lang="en-US" altLang="zh-CN" sz="9600" b="1" dirty="0" smtClean="0"/>
              <a:t>10. </a:t>
            </a:r>
            <a:r>
              <a:rPr lang="zh-CN" altLang="en-US" sz="9600" b="1" dirty="0" smtClean="0"/>
              <a:t>小雪花</a:t>
            </a:r>
            <a:endParaRPr lang="zh-CN" altLang="en-US" sz="96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www.websbook.com/sc/upimg/allimg/080224/420886_163501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1116013" y="620713"/>
            <a:ext cx="6551612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66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395288" y="3933825"/>
            <a:ext cx="84264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000" b="1"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899592" y="1412776"/>
            <a:ext cx="7200900" cy="415498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solidFill>
              <a:schemeClr val="tx1"/>
            </a:solidFill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chemeClr val="bg1"/>
                </a:solidFill>
                <a:ea typeface="楷体_GB2312" panose="02010609030101010101" charset="-122"/>
              </a:rPr>
              <a:t>      1.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anose="02010609030101010101" charset="-122"/>
              </a:rPr>
              <a:t>读准字音，读通句子。易读错的字词多读两遍。</a:t>
            </a:r>
            <a:endParaRPr lang="en-US" altLang="zh-CN" sz="4400" b="1" dirty="0" smtClean="0">
              <a:solidFill>
                <a:schemeClr val="bg1"/>
              </a:solidFill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endParaRPr lang="en-US" altLang="zh-CN" sz="4400" b="1" dirty="0" smtClean="0">
              <a:solidFill>
                <a:schemeClr val="bg1"/>
              </a:solidFill>
              <a:ea typeface="楷体_GB2312" panose="0201060903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 b="1" dirty="0" smtClean="0">
                <a:solidFill>
                  <a:schemeClr val="bg1"/>
                </a:solidFill>
                <a:ea typeface="楷体_GB2312" panose="02010609030101010101" charset="-122"/>
              </a:rPr>
              <a:t>    2.</a:t>
            </a:r>
            <a:r>
              <a:rPr lang="zh-CN" altLang="en-US" sz="4400" b="1" dirty="0" smtClean="0">
                <a:solidFill>
                  <a:schemeClr val="bg1"/>
                </a:solidFill>
                <a:ea typeface="楷体_GB2312" panose="02010609030101010101" charset="-122"/>
              </a:rPr>
              <a:t>思考：小雪花飘到了哪 里</a:t>
            </a:r>
            <a:r>
              <a:rPr lang="zh-CN" altLang="en-US" sz="4400" b="1" dirty="0">
                <a:solidFill>
                  <a:schemeClr val="bg1"/>
                </a:solidFill>
                <a:ea typeface="楷体_GB2312" panose="02010609030101010101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5"/>
          <p:cNvGrpSpPr/>
          <p:nvPr/>
        </p:nvGrpSpPr>
        <p:grpSpPr bwMode="auto">
          <a:xfrm>
            <a:off x="468313" y="1268413"/>
            <a:ext cx="2071687" cy="661987"/>
            <a:chOff x="571127" y="1769573"/>
            <a:chExt cx="2071702" cy="661806"/>
          </a:xfrm>
        </p:grpSpPr>
        <p:cxnSp>
          <p:nvCxnSpPr>
            <p:cNvPr id="7" name="直线连接符 21"/>
            <p:cNvCxnSpPr/>
            <p:nvPr/>
          </p:nvCxnSpPr>
          <p:spPr>
            <a:xfrm flipV="1">
              <a:off x="571127" y="2425031"/>
              <a:ext cx="2071702" cy="6348"/>
            </a:xfrm>
            <a:prstGeom prst="line">
              <a:avLst/>
            </a:prstGeom>
            <a:ln w="38100" cmpd="sng">
              <a:solidFill>
                <a:schemeClr val="accent1">
                  <a:lumMod val="60000"/>
                  <a:lumOff val="40000"/>
                </a:schemeClr>
              </a:solidFill>
              <a:prstDash val="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8" name="同侧圆角矩形 7"/>
            <p:cNvSpPr/>
            <p:nvPr/>
          </p:nvSpPr>
          <p:spPr>
            <a:xfrm>
              <a:off x="571127" y="1769573"/>
              <a:ext cx="2000264" cy="515796"/>
            </a:xfrm>
            <a:prstGeom prst="round2SameRect">
              <a:avLst/>
            </a:prstGeom>
            <a:ln>
              <a:noFill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000" b="1" noProof="1">
                <a:latin typeface="华文新魏" pitchFamily="2" charset="-122"/>
                <a:ea typeface="华文新魏" pitchFamily="2" charset="-122"/>
                <a:cs typeface="黑体" panose="02010609060101010101" charset="-122"/>
              </a:endParaRPr>
            </a:p>
          </p:txBody>
        </p:sp>
      </p:grp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noProof="1">
                <a:latin typeface="华文新魏" pitchFamily="2" charset="-122"/>
                <a:ea typeface="华文新魏" pitchFamily="2" charset="-122"/>
                <a:cs typeface="黑体" panose="02010609060101010101" charset="-122"/>
              </a:rPr>
              <a:t>字词乐园</a:t>
            </a:r>
          </a:p>
        </p:txBody>
      </p:sp>
      <p:pic>
        <p:nvPicPr>
          <p:cNvPr id="20483" name="Picture 3" descr="F:\七彩课堂插图板式封面\排版用图标、页眉页脚\标题图（终-排版用）共29个\析字乐园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11863" y="903288"/>
            <a:ext cx="2520950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0"/>
          <p:cNvPicPr>
            <a:picLocks noChangeAspect="1"/>
          </p:cNvPicPr>
          <p:nvPr/>
        </p:nvPicPr>
        <p:blipFill>
          <a:blip r:embed="rId3"/>
          <a:srcRect t="19460" b="23184"/>
          <a:stretch>
            <a:fillRect/>
          </a:stretch>
        </p:blipFill>
        <p:spPr bwMode="auto">
          <a:xfrm>
            <a:off x="250825" y="1916113"/>
            <a:ext cx="785812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00250" y="4429125"/>
            <a:ext cx="4572000" cy="1323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>
                <a:latin typeface="宋体" panose="02010600030101010101" pitchFamily="2" charset="-122"/>
              </a:rPr>
              <a:t>雪  头  好  放</a:t>
            </a:r>
            <a:endParaRPr lang="en-US" altLang="zh-CN" sz="4000">
              <a:latin typeface="宋体" panose="02010600030101010101" pitchFamily="2" charset="-122"/>
            </a:endParaRPr>
          </a:p>
          <a:p>
            <a:r>
              <a:rPr lang="zh-CN" altLang="en-US" sz="4000">
                <a:latin typeface="宋体" panose="02010600030101010101" pitchFamily="2" charset="-122"/>
              </a:rPr>
              <a:t>到  多  乐</a:t>
            </a:r>
            <a:endParaRPr lang="en-US" altLang="zh-CN" sz="40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52" y="1310773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13412" y="1528921"/>
            <a:ext cx="3042821" cy="3508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雪</a:t>
            </a:r>
            <a:endParaRPr lang="zh-CN" altLang="en-US" sz="22200" dirty="0"/>
          </a:p>
        </p:txBody>
      </p:sp>
      <p:sp>
        <p:nvSpPr>
          <p:cNvPr id="5" name="TextBox 4"/>
          <p:cNvSpPr txBox="1"/>
          <p:nvPr/>
        </p:nvSpPr>
        <p:spPr>
          <a:xfrm>
            <a:off x="5185400" y="1408594"/>
            <a:ext cx="360040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飞雪</a:t>
            </a:r>
          </a:p>
          <a:p>
            <a:r>
              <a:rPr lang="zh-CN" altLang="en-US" sz="6000" b="1" dirty="0" smtClean="0"/>
              <a:t>雪花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雪地</a:t>
            </a:r>
            <a:endParaRPr lang="en-US" altLang="zh-CN" sz="6000" b="1" dirty="0" smtClean="0"/>
          </a:p>
          <a:p>
            <a:r>
              <a:rPr lang="zh-CN" altLang="en-US" sz="6000" b="1" dirty="0"/>
              <a:t>雪中送炭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2f.zol-img.com.cn/product/56/457/ce6DmZSew4mJ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-16546"/>
            <a:ext cx="9166060" cy="6874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" descr="C:\Documents and Settings\Administrator\桌面\背景\米字格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52" y="1196752"/>
            <a:ext cx="3680540" cy="3680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1213411" y="1282695"/>
            <a:ext cx="3042821" cy="3508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200" b="1" dirty="0" smtClean="0">
                <a:solidFill>
                  <a:srgbClr val="FF0000"/>
                </a:solidFill>
                <a:ea typeface="楷体_GB2312" panose="02010609030101010101" charset="-122"/>
              </a:rPr>
              <a:t>头</a:t>
            </a:r>
            <a:endParaRPr lang="zh-CN" altLang="en-US" sz="22200" dirty="0"/>
          </a:p>
        </p:txBody>
      </p:sp>
      <p:sp>
        <p:nvSpPr>
          <p:cNvPr id="5" name="TextBox 4"/>
          <p:cNvSpPr txBox="1"/>
          <p:nvPr/>
        </p:nvSpPr>
        <p:spPr>
          <a:xfrm>
            <a:off x="5159112" y="1196871"/>
            <a:ext cx="3456384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开头</a:t>
            </a:r>
          </a:p>
          <a:p>
            <a:r>
              <a:rPr lang="zh-CN" altLang="en-US" sz="6000" b="1" dirty="0" smtClean="0"/>
              <a:t>头顶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头脑</a:t>
            </a:r>
            <a:endParaRPr lang="en-US" altLang="zh-CN" sz="6000" b="1" dirty="0" smtClean="0"/>
          </a:p>
          <a:p>
            <a:r>
              <a:rPr lang="zh-CN" altLang="en-US" sz="6000" b="1" dirty="0"/>
              <a:t>头头是道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798</Words>
  <Application>Microsoft Office PowerPoint</Application>
  <PresentationFormat>全屏显示(4:3)</PresentationFormat>
  <Paragraphs>175</Paragraphs>
  <Slides>48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10. 小雪花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Microsoft</cp:lastModifiedBy>
  <cp:revision>28</cp:revision>
  <dcterms:created xsi:type="dcterms:W3CDTF">2016-11-04T03:02:00Z</dcterms:created>
  <dcterms:modified xsi:type="dcterms:W3CDTF">2016-12-26T09:14:27Z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