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37"/>
  </p:notesMasterIdLst>
  <p:sldIdLst>
    <p:sldId id="256" r:id="rId4"/>
    <p:sldId id="347" r:id="rId5"/>
    <p:sldId id="370" r:id="rId6"/>
    <p:sldId id="371" r:id="rId7"/>
    <p:sldId id="372" r:id="rId8"/>
    <p:sldId id="373" r:id="rId9"/>
    <p:sldId id="257" r:id="rId10"/>
    <p:sldId id="374" r:id="rId11"/>
    <p:sldId id="375" r:id="rId12"/>
    <p:sldId id="376" r:id="rId13"/>
    <p:sldId id="377" r:id="rId14"/>
    <p:sldId id="378" r:id="rId15"/>
    <p:sldId id="379" r:id="rId16"/>
    <p:sldId id="258" r:id="rId17"/>
    <p:sldId id="323" r:id="rId18"/>
    <p:sldId id="380" r:id="rId19"/>
    <p:sldId id="381" r:id="rId20"/>
    <p:sldId id="382" r:id="rId21"/>
    <p:sldId id="387" r:id="rId22"/>
    <p:sldId id="388" r:id="rId23"/>
    <p:sldId id="389" r:id="rId24"/>
    <p:sldId id="325" r:id="rId25"/>
    <p:sldId id="324" r:id="rId26"/>
    <p:sldId id="331" r:id="rId27"/>
    <p:sldId id="332" r:id="rId28"/>
    <p:sldId id="390" r:id="rId29"/>
    <p:sldId id="391" r:id="rId30"/>
    <p:sldId id="392" r:id="rId31"/>
    <p:sldId id="352" r:id="rId32"/>
    <p:sldId id="321" r:id="rId33"/>
    <p:sldId id="393" r:id="rId34"/>
    <p:sldId id="394" r:id="rId35"/>
    <p:sldId id="395" r:id="rId3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9177" autoAdjust="0"/>
  </p:normalViewPr>
  <p:slideViewPr>
    <p:cSldViewPr>
      <p:cViewPr>
        <p:scale>
          <a:sx n="120" d="100"/>
          <a:sy n="120" d="100"/>
        </p:scale>
        <p:origin x="-1374" y="-59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bleStyles" Target="tableStyles.xml"/><Relationship Id="rId4" Type="http://schemas.openxmlformats.org/officeDocument/2006/relationships/slide" Target="slides/slide1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DDB05-2935-4383-8B9C-E71979602E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179E7C-031D-4CC2-9D0B-02DC07FF42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编写用图片\背景图 优\图片31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</a:blip>
          <a:srcRect t="1529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38074"/>
            <a:ext cx="657574" cy="66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  <p:sndAc>
          <p:stSnd>
            <p:snd r:embed="rId2" name="breeze.wav"/>
          </p:stSnd>
        </p:sndAc>
      </p:transition>
    </mc:Choice>
    <mc:Fallback>
      <p:transition spd="slow">
        <p:random/>
        <p:sndAc>
          <p:stSnd>
            <p:snd r:embed="rId2" name="breeze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03960"/>
            <a:ext cx="91440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  <p:sndAc>
          <p:stSnd>
            <p:snd r:embed="rId3" name="breeze.wav"/>
          </p:stSnd>
        </p:sndAc>
      </p:transition>
    </mc:Choice>
    <mc:Fallback>
      <p:transition spd="slow">
        <p:random/>
        <p:sndAc>
          <p:stSnd>
            <p:snd r:embed="rId3" name="breez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编写用图片\背景图 优\图片31.jpg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</a:blip>
          <a:srcRect t="1529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图片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9900" y="0"/>
            <a:ext cx="23241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38074"/>
            <a:ext cx="657574" cy="66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38074"/>
            <a:ext cx="657574" cy="66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F:\PPT上课课件\模板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60432" y="38074"/>
            <a:ext cx="657574" cy="661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B928AF13-36E5-4A42-A38E-7E849DE945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E495BA1D-7B4A-4A82-926B-C81D3F5F30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  <p:sndAc>
          <p:stSnd>
            <p:snd r:embed="rId2" name="breeze.wav"/>
          </p:stSnd>
        </p:sndAc>
      </p:transition>
    </mc:Choice>
    <mc:Fallback>
      <p:transition spd="slow">
        <p:random/>
        <p:sndAc>
          <p:stSnd>
            <p:snd r:embed="rId2" name="breez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/>
        <p:sndAc>
          <p:stSnd>
            <p:snd r:embed="rId2" name="breeze.wav"/>
          </p:stSnd>
        </p:sndAc>
      </p:transition>
    </mc:Choice>
    <mc:Fallback>
      <p:transition spd="slow">
        <p:random/>
        <p:sndAc>
          <p:stSnd>
            <p:snd r:embed="rId2" name="breez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audio" Target="../media/audio5.wav"/><Relationship Id="rId7" Type="http://schemas.openxmlformats.org/officeDocument/2006/relationships/image" Target="../media/image9.jpeg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79435" y="0"/>
            <a:ext cx="2264569" cy="1378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Administrator\Desktop\网店图片\猎豹logo1.jpg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83232" y="5957"/>
            <a:ext cx="454819" cy="4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</p:sldLayoutIdLst>
  <p:transition spd="slow">
    <p:random/>
    <p:sndAc>
      <p:stSnd>
        <p:snd r:embed="rId8" name="breeze.wav"/>
      </p:stSnd>
    </p:sndAc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itchFamily="2" charset="-122"/>
          <a:ea typeface="等线 Light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itchFamily="2" charset="-122"/>
          <a:ea typeface="等线 Light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itchFamily="2" charset="-122"/>
          <a:ea typeface="等线 Light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itchFamily="2" charset="-122"/>
          <a:ea typeface="等线 Light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itchFamily="2" charset="-122"/>
          <a:ea typeface="等线 Light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itchFamily="2" charset="-122"/>
          <a:ea typeface="等线 Light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itchFamily="2" charset="-122"/>
          <a:ea typeface="等线 Light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itchFamily="2" charset="-122"/>
          <a:ea typeface="等线 Light" pitchFamily="2" charset="-122"/>
        </a:defRPr>
      </a:lvl9pPr>
    </p:titleStyle>
    <p:bodyStyle>
      <a:lvl1pPr marL="171450" indent="-171450" algn="l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0.jpe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microsoft.com/office/2007/relationships/hdphoto" Target="../media/image22.wdp"/><Relationship Id="rId2" Type="http://schemas.openxmlformats.org/officeDocument/2006/relationships/image" Target="../media/image21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22.wdp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0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9.png"/><Relationship Id="rId1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audio" Target="../media/audio5.wav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10" b="4098"/>
          <a:stretch>
            <a:fillRect/>
          </a:stretch>
        </p:blipFill>
        <p:spPr bwMode="auto">
          <a:xfrm>
            <a:off x="0" y="0"/>
            <a:ext cx="9144000" cy="5146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图片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71769"/>
            <a:ext cx="9144000" cy="2071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 flipV="1">
            <a:off x="1793712" y="4162811"/>
            <a:ext cx="5586600" cy="18493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63688" y="3507854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第五单元 习作例文</a:t>
            </a:r>
            <a:r>
              <a:rPr lang="en-US" altLang="zh-CN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63888" y="4378835"/>
            <a:ext cx="25202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部编版六年级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" t="8809" r="9064" b="9338"/>
          <a:stretch>
            <a:fillRect/>
          </a:stretch>
        </p:blipFill>
        <p:spPr bwMode="auto">
          <a:xfrm>
            <a:off x="1043608" y="987574"/>
            <a:ext cx="708290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403648" y="1491630"/>
            <a:ext cx="590465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示例：闲不住的奶奶 </a:t>
            </a:r>
            <a:endParaRPr lang="zh-CN" altLang="en-US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事例：①家里闲不住。洗衣做饭，打扫卫生。</a:t>
            </a:r>
            <a:endParaRPr lang="zh-CN" altLang="en-US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②外面闲不住。热心帮助邻居，邻居找她帮忙，随叫随到。</a:t>
            </a:r>
            <a:endParaRPr lang="zh-CN" altLang="en-US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从语言、神态、动作等方面具体写奶奶的闲不住     </a:t>
            </a:r>
            <a:endParaRPr lang="zh-CN" altLang="en-US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745" t="57240" r="11464"/>
          <a:stretch>
            <a:fillRect/>
          </a:stretch>
        </p:blipFill>
        <p:spPr bwMode="auto">
          <a:xfrm>
            <a:off x="7164288" y="2571750"/>
            <a:ext cx="1447913" cy="2326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" t="8809" r="9064" b="9338"/>
          <a:stretch>
            <a:fillRect/>
          </a:stretch>
        </p:blipFill>
        <p:spPr bwMode="auto">
          <a:xfrm>
            <a:off x="755576" y="915566"/>
            <a:ext cx="708290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1763688" y="1149588"/>
            <a:ext cx="53285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欢声笑语满校园</a:t>
            </a:r>
            <a:endParaRPr lang="en-US" altLang="zh-CN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事例：①学习一天天进步笑</a:t>
            </a:r>
            <a:endParaRPr lang="zh-CN" altLang="en-US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②受到表扬笑，获得奖励笑</a:t>
            </a:r>
            <a:endParaRPr lang="zh-CN" altLang="en-US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③学到一样本领笑</a:t>
            </a:r>
            <a:endParaRPr lang="zh-CN" altLang="en-US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④操场上游戏笑</a:t>
            </a:r>
            <a:endParaRPr lang="zh-CN" altLang="en-US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从德智体美等方面具体写欢声笑语满校园</a:t>
            </a:r>
            <a:endParaRPr lang="zh-CN" altLang="en-US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8" name="Picture 2" descr="http://b-ssl.duitang.com/uploads/item/201509/16/20150916155504_ymGPw.thumb.700_0.jp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131" t="8065" r="27410" b="15312"/>
          <a:stretch>
            <a:fillRect/>
          </a:stretch>
        </p:blipFill>
        <p:spPr bwMode="auto">
          <a:xfrm>
            <a:off x="7452320" y="2787774"/>
            <a:ext cx="1538697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" t="8809" r="9064" b="9338"/>
          <a:stretch>
            <a:fillRect/>
          </a:stretch>
        </p:blipFill>
        <p:spPr bwMode="auto">
          <a:xfrm>
            <a:off x="1331640" y="1203598"/>
            <a:ext cx="708290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21" r="14783"/>
          <a:stretch>
            <a:fillRect/>
          </a:stretch>
        </p:blipFill>
        <p:spPr bwMode="auto">
          <a:xfrm>
            <a:off x="7164288" y="2355726"/>
            <a:ext cx="1874810" cy="2530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1619672" y="1544308"/>
            <a:ext cx="6480720" cy="22515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哪些温暖的时光</a:t>
            </a:r>
            <a:endParaRPr lang="zh-CN" altLang="en-US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事例：①父母的爱    ②老师的爱  ③同学之间的有爱</a:t>
            </a:r>
            <a:endParaRPr lang="zh-CN" altLang="en-US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25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从语言、神态、心理活动等方面具体写那些温暖的时光。</a:t>
            </a:r>
            <a:endParaRPr lang="zh-CN" altLang="en-US" sz="2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515456"/>
            <a:ext cx="66967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你能从上面的题目中选一个说说围绕中心怎样选择事例吗？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71588" y="1500188"/>
            <a:ext cx="65992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PPT上课课件\标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123478"/>
            <a:ext cx="1800199" cy="641349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488256" y="267494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交际指导</a:t>
            </a:r>
            <a:endParaRPr lang="zh-CN" altLang="en-US" sz="20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1131590"/>
            <a:ext cx="619268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爸爸的计划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爸爸是一个工厂的计划科科长，擅长订计划。在家里，他也给我们订了计划。妈妈有学习电子技术的计划，外婆有学习烹饪的计划，我有作息计划、复习功课计划，他自己有读书计划、读报计划、做家务计划，每个人还有如何订计划的计划、如何督促各人执行计划的计划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04248" y="2000910"/>
            <a:ext cx="20882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罗列爸爸给每个人订的计划，凸显了爸爸爱订计划。</a:t>
            </a:r>
            <a:endParaRPr lang="zh-CN" altLang="en-US" sz="2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695308"/>
            <a:ext cx="6192688" cy="4036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爸爸执行计划一丝不苟。比如他的家务计划规定，每天早晚开关气窗，他就照章办事，哪怕外面打雷下雨，雨水打湿了床，打湿了写字台上他正在拟定的计划，他也是先关气窗后关门窗；又如计划中规定各人用各人的牙膏，他偶尔用了妈妈的牙膏，第二天他就挤出同样一截，还给妈妈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在爸爸的计划之下，我能有自己的计划吗？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晚上，爸爸的钥匙响过一连串的“交响乐”后，他便对我说：“烽烽，你要放暑假了，我们订一个暑假计划吧！”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04248" y="1635646"/>
            <a:ext cx="2088232" cy="1405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两个典型的小事例，让人印象深刻。</a:t>
            </a:r>
            <a:endParaRPr lang="zh-CN" altLang="en-US" sz="2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11510"/>
            <a:ext cx="6192688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我爸爸一到订计划的时候，爸爸便眉飞色舞。“六时起床，七时做语文作业，八时读外语，九时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他每写上一条，我就像多缠上一道线的陀螺，被搞得晕头转向。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望着那长长的计划，我试探地问：“爸爸，这计划中是不是加一条游泳啊什么的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什么？”爸爸仿佛不认识我似的瞪了我好一会儿，“我订的计划是最最全面的。你看，午睡、吃饭、休息，什么都有了。”于是爸爸又订了一个如何执行计划的计划：作业由他亲自检查，午睡、吃饭由外婆监督。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04248" y="1635646"/>
            <a:ext cx="2088232" cy="1405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订暑假计划这个事例，写得很详细。</a:t>
            </a:r>
            <a:endParaRPr lang="zh-CN" altLang="en-US" sz="2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204759"/>
            <a:ext cx="80648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默读课文。说说作者是怎么写这个爱订计划的爸爸的。</a:t>
            </a:r>
            <a:endParaRPr lang="zh-CN" altLang="en-US" sz="2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899285"/>
            <a:ext cx="5904656" cy="2443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作者从以下几个方面写这个爱订计划的爸爸的：①如何制定计划；②如何执行计划；③如何制定自己的计划。其中用了两个典型的小事例说明我们是如何执行计划，如何制定自己的计划的。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52" b="100000" l="23807" r="599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771" t="31257" r="40423"/>
          <a:stretch>
            <a:fillRect/>
          </a:stretch>
        </p:blipFill>
        <p:spPr bwMode="auto">
          <a:xfrm flipH="1">
            <a:off x="6948264" y="1995686"/>
            <a:ext cx="1723273" cy="2461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987574"/>
            <a:ext cx="84969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小站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这是一个铁路线上的小站，只有慢车才停靠两三分钟。快车转瞬间疾驰而过，旅客们甚至连站名还来不及看清楚。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就在这转瞬间，你也许看到一间红瓦灰墙的小屋，你也许看到一间红瓦灰墙的小屋，月台上个几根漆成淡蓝色的木栅栏，或者还有三五个人影。而这一切又立即消失了，火车两旁依然是逼人而来的山岩和巨石。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23300"/>
            <a:ext cx="8496944" cy="40366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是一个在北方地区常见的小站。月台正面有一张红榜，上面用大字标明二百四十一天无事故的记录，贴着竞赛优胜者的照片。红榜旁边是一块小黑板，上面用白粉笔写着今早的广播的新闻和首都报纸摘要。出站口的两旁贴着一张讲卫生的宣传画。月台上，有两个挑着箩筐的农民，正准备上车进城。几步以外，站上的两名工作人员正在商量着什么。  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月台中间有一个小小的喷水池，显然是经过精心设计的。喷水池中间堆起一座小小的假山，栽者一棵尺把高的小树。喷泉从小树下面的石孔喷出来，水珠四射，把假山上的小宝塔洗的一尘不染。  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月台的两头种了几株杏树，花开的正艳，引来一群蜜蜂。蜜蜂嗡嗡地边歌边舞，点缀着这个宁静的小站。 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85888" y="1138238"/>
            <a:ext cx="6370637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782124"/>
            <a:ext cx="8496944" cy="2790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小站上没有钟，也没有电铃。站长吹一声哨子，刚到站的火车跟着长啸一声，缓缓的离开小站，继续走自己的征途。  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这个小站坐落在山坳里。站在月台上向四周望去，只看到光秃秃的石头山，没有什么秀丽的景色。可就是在着儿，就在这个小站上，却出现了一股活泼的清泉，几棵灿烂的杏花。  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这喷泉，这杏花，给旅客们带来了春意。</a:t>
            </a:r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3788335"/>
            <a:ext cx="8496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通过对比，写在如此荒凉的山坳中有工作人员精心设计的风景，突出小站温暖的春意。</a:t>
            </a:r>
            <a:endParaRPr lang="zh-CN" altLang="en-US" sz="2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204759"/>
            <a:ext cx="80648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课文要表达的中心意思是什么？是怎样一步一步表达出来的？</a:t>
            </a:r>
            <a:endParaRPr lang="zh-CN" altLang="en-US" sz="2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899285"/>
            <a:ext cx="590465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小站</a:t>
            </a:r>
            <a:r>
              <a:rPr lang="en-US" altLang="zh-CN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紧扣小站的“小”，先简写小站是“一间小屋”“三五个人影”，再重点写工作人员对月台进行了精心的布置，先写月台的正面</a:t>
            </a:r>
            <a:r>
              <a:rPr lang="en-US" altLang="zh-CN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0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再介绍月台的中间，最后介绍月台的两头，表现了小站工作人员为旅客服务的高度责任感。</a:t>
            </a:r>
            <a:endParaRPr lang="zh-CN" altLang="en-US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3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52" b="100000" l="35350" r="6964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84" t="26610" r="30847"/>
          <a:stretch>
            <a:fillRect/>
          </a:stretch>
        </p:blipFill>
        <p:spPr bwMode="auto">
          <a:xfrm flipH="1">
            <a:off x="6732240" y="2355726"/>
            <a:ext cx="1937798" cy="2232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95400" y="933450"/>
            <a:ext cx="655161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:\PPT上课课件\标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140714"/>
            <a:ext cx="1800200" cy="630836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88257" y="267494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习作要求</a:t>
            </a:r>
            <a:endParaRPr lang="zh-CN" altLang="en-US" sz="20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83968" y="1347614"/>
            <a:ext cx="44644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每个汉字都有着丰富的文化内涵。选择一个感受最深的汉字写一篇习作，可以从下面的字里选，也可以选其他的字。可以写生活中发生过的事情，也可以写想象故事。想清楚自己要表达的中心意思。</a:t>
            </a:r>
            <a:endParaRPr lang="zh-CN" altLang="en-US" sz="2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8807" y="1753080"/>
            <a:ext cx="3881145" cy="22477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5536" y="843558"/>
            <a:ext cx="8352928" cy="2679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注意围绕中心意思，从不同的方面或选择不同的事例来写。</a:t>
            </a:r>
            <a:endParaRPr lang="zh-CN" altLang="en-US" sz="2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写之前，可以列个提纲，看看选择的材料是不是能够表达中心意思。写完后，请同学读读，看看他能不能找出你写的中心意思。可以用选的这个字作为题目，也可以另外拟一个题目。</a:t>
            </a:r>
            <a:endParaRPr lang="zh-CN" altLang="en-US" sz="2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2" name="Picture 2" descr="F:\图片库\小朋友.png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99040" y="3363838"/>
            <a:ext cx="1544960" cy="1544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F:\PPT上课课件\标3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9449" y="108848"/>
            <a:ext cx="1800200" cy="624316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88256" y="267494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习作指导</a:t>
            </a:r>
            <a:endParaRPr lang="zh-CN" altLang="en-US" sz="2000" b="1" spc="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987574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一、审题</a:t>
            </a:r>
            <a:endParaRPr lang="en-US" altLang="zh-CN" sz="2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此次习作是从下面选择一个感受最深的汉字写一篇习作，可以从下面的字里选，也可以选其他的字。不管是从下面选，还是另选，只选一个字，多选不符合题意。因此，首先要确定好自己选的汉字，比如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544" y="3051463"/>
            <a:ext cx="8352928" cy="1536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“乐”的含义就是幸福快乐，是幸福快乐的家庭生活？是学习上得到的快乐？还是你给别人带去快乐而感到快乐？明确了主题后，再在你搜集的素材中挑选出符合主题的事例。</a:t>
            </a:r>
            <a:endParaRPr lang="zh-CN" altLang="en-US" sz="2200" b="1" dirty="0" smtClean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44408" y="2427734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endParaRPr lang="zh-CN" altLang="en-US" sz="2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843558"/>
            <a:ext cx="8208912" cy="24439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二、选材</a:t>
            </a:r>
            <a:endParaRPr lang="zh-CN" altLang="en-US" sz="2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题目定好后，就要根据选出的汉字来选择材料，怎么选择材料呢？可以选择生活中发生过的事情，也可以选择想象的材料。不管是亲身经历的还是想象的，所选择的材料都要围绕自己要表达的中心意思。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2" descr="F:\PPT上课课件\我会 (1).png"/>
          <p:cNvPicPr>
            <a:picLocks noChangeAspect="1" noChangeArrowheads="1"/>
          </p:cNvPicPr>
          <p:nvPr/>
        </p:nvPicPr>
        <p:blipFill>
          <a:blip r:embed="rId1" cstate="print"/>
          <a:srcRect t="14286" b="7143"/>
          <a:stretch>
            <a:fillRect/>
          </a:stretch>
        </p:blipFill>
        <p:spPr bwMode="auto">
          <a:xfrm>
            <a:off x="7668344" y="3795886"/>
            <a:ext cx="1368152" cy="1074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771550"/>
            <a:ext cx="8208912" cy="3675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三、把过程写具体</a:t>
            </a:r>
            <a:endParaRPr lang="zh-CN" altLang="en-US" sz="20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有的同学说，为什么我的作文总是几句话就写完了。或者只有一个梗概，写不出细致的情节呢？一个重要的原因，就是没有把事情的过程写具体。如果，你们在动笔前，用心想一想这件事是怎么开始的？后来又发生了什么？中间有没有什么波折？最后的结果如何？把这些叙述清楚，事情过程就具体了。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F:\PPT上课课件\标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7504" y="126423"/>
            <a:ext cx="1872208" cy="625501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88258" y="267494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独立习作</a:t>
            </a:r>
            <a:endParaRPr lang="zh-CN" altLang="en-US" sz="20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211342"/>
            <a:ext cx="4176464" cy="3232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5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从右边挑选一个你感受最深的汉字写一篇习作，注意围绕中心写，从不同的方面或选择不同的事例来写。完成习作，认真修改。对字词、语句、标点等要力争正确。写完后，把自己的习作读给同学听。</a:t>
            </a:r>
            <a:endParaRPr lang="en-US" altLang="zh-CN" sz="2000" b="1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99992" y="1427897"/>
            <a:ext cx="4320480" cy="25840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9" y="915566"/>
            <a:ext cx="856895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人生之旅，有太多的陷进和荆棘，老师、家长、同龄人都这么说，于是乎，人生路上多了“保护神”，时刻提醒我们“莫踩雷区”。我们自己呢？会不会冲出保护去实践？于是，我终于有了一次“壮举”。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暑假中的我，天天饱受“折磨”，除了吃喝玩乐，什么都不干。趁着一个星期天，我溜了出来，可正巧遇上同班的他。“怎么样？出去找点活干！”想不到，我的快乐由此而生。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PPT上课课件\标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123478"/>
            <a:ext cx="1800199" cy="641349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88256" y="267494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交流平台</a:t>
            </a:r>
            <a:endParaRPr lang="zh-CN" altLang="en-US" sz="20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" t="8809" r="9064" b="9338"/>
          <a:stretch>
            <a:fillRect/>
          </a:stretch>
        </p:blipFill>
        <p:spPr bwMode="auto">
          <a:xfrm>
            <a:off x="1331640" y="987574"/>
            <a:ext cx="7082908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499742"/>
            <a:ext cx="1390399" cy="249335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93498" y="1779662"/>
            <a:ext cx="6062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围绕中心意思，从不同角度选取不同事例。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5696" y="2571750"/>
            <a:ext cx="6192688" cy="835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文章为什么要围绕中心意思写？怎样围绕要表达的中心意思，从不同的方面或者选取不同的事例来写？</a:t>
            </a:r>
            <a:endParaRPr lang="en-US" altLang="zh-CN" sz="20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9" y="843558"/>
            <a:ext cx="8568951" cy="3713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我跟着他去商厦捧了一叠推销樱花热水器的广告宣传单，商厦经理用不信任的语气对我说：“小姑娘，柔柔弱弱的，能行吗？”哼！太小瞧我了，我一定能成功。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走出商厦，我深吸一口气，瞄准一个中年男士，莽撞地跑过去：“先生，有兴趣看一下产品宣传单吗？”“什么？请再说一遍。”那先生很有礼貌。哟，原来是我的声音太小，像蚊子嗡嗡，真丢人！我鼓足了勇气，又说了一遍。还好，那人是个好脾气，他温文尔雅地笑着：“给我看看。”我小心翼翼地抽出一张虔诚地递过去。哇，真开心呀！      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9" y="628816"/>
            <a:ext cx="8568951" cy="4175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我忙忙碌碌地来往于人群中，突然，一个大腹便便的“上帝”迎面走来，我连忙对他说：“先生，请看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……”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话未说完，手中广告单早已被打飞：“小鬼，不要挡道，什么破玩意还值得看？”我竭力忍住不让咸咸的泪水流出，但是，不争气的眼泪，还是在众目睽睽之下落了下来。我咬紧牙关，自己对自己说：哭什么哭？你不是要冲出保护，学会独立生活吗？要学会独立生活，哪有不摔跤的？我擦干眼泪，继续给来往的行人散发宣传单</a:t>
            </a: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短短的一天过去了，喜和泪一直伴随着我。敢于冲出“保护”闯“雷区”的实践者的泪水何尝不是成长中的快乐呢？ </a:t>
            </a:r>
            <a:endParaRPr lang="zh-CN" altLang="en-US" sz="20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PPT上课课件\标2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536" y="123478"/>
            <a:ext cx="1800199" cy="641349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88256" y="267494"/>
            <a:ext cx="13644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习作评议</a:t>
            </a:r>
            <a:endParaRPr lang="zh-CN" altLang="en-US" sz="2000" b="1" spc="3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987574"/>
            <a:ext cx="8136904" cy="35466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5000"/>
              </a:lnSpc>
            </a:pPr>
            <a:r>
              <a:rPr lang="en-US" altLang="zh-CN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点评</a:t>
            </a:r>
            <a:r>
              <a:rPr lang="en-US" altLang="zh-CN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文章记叙了作者暑假中 “推销樱花热水器的广告宣传单”的“壮举”，反映了作者成长中的快乐。文章重点写了在推销过程中尝到的滋味：推销成功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——“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乐”，面对责备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——“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悲”，同时得到了“敢于冲出“保护”闯“雷区”的实践者的泪水何尝不是成长中的快乐呢？ ”的生活其实。所选事例都是围绕“乐”来表达了自己的真情实感。</a:t>
            </a:r>
            <a:endParaRPr lang="zh-CN" altLang="en-US" sz="2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gradFill rotWithShape="0">
          <a:gsLst>
            <a:gs pos="0">
              <a:srgbClr val="F0CBF7">
                <a:alpha val="37646"/>
              </a:srgbClr>
            </a:gs>
            <a:gs pos="17999">
              <a:srgbClr val="FEE7F2">
                <a:alpha val="48869"/>
              </a:srgbClr>
            </a:gs>
            <a:gs pos="36000">
              <a:srgbClr val="FAC77D">
                <a:alpha val="60094"/>
              </a:srgbClr>
            </a:gs>
            <a:gs pos="61000">
              <a:srgbClr val="FBA97D">
                <a:alpha val="75682"/>
              </a:srgbClr>
            </a:gs>
            <a:gs pos="82001">
              <a:srgbClr val="FBD49C">
                <a:alpha val="88777"/>
              </a:srgbClr>
            </a:gs>
            <a:gs pos="100000">
              <a:srgbClr val="FEE7F2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 descr="C:\Users\Administrator\Desktop\340976167b0138509cdb2c6bc0bb1827.png"/>
          <p:cNvPicPr>
            <a:picLocks noChangeAspect="1" noChangeArrowheads="1"/>
          </p:cNvPicPr>
          <p:nvPr/>
        </p:nvPicPr>
        <p:blipFill>
          <a:blip r:embed="rId1" cstate="print"/>
          <a:srcRect t="21204" b="17764"/>
          <a:stretch>
            <a:fillRect/>
          </a:stretch>
        </p:blipFill>
        <p:spPr bwMode="auto">
          <a:xfrm>
            <a:off x="2393157" y="671512"/>
            <a:ext cx="4986338" cy="304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5" descr="C:\Users\Administrator\Desktop\网店图片\hhh.png"/>
          <p:cNvPicPr>
            <a:picLocks noChangeAspect="1" noChangeArrowheads="1"/>
          </p:cNvPicPr>
          <p:nvPr/>
        </p:nvPicPr>
        <p:blipFill>
          <a:blip r:embed="rId2" cstate="print"/>
          <a:srcRect l="23849" r="19092" b="9117"/>
          <a:stretch>
            <a:fillRect/>
          </a:stretch>
        </p:blipFill>
        <p:spPr bwMode="auto">
          <a:xfrm>
            <a:off x="1321598" y="2686051"/>
            <a:ext cx="1350169" cy="2278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  <p:sndAc>
      <p:stSnd>
        <p:snd r:embed="rId3" name="breeze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1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3568" y="3147814"/>
            <a:ext cx="1126059" cy="1788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835696" y="915566"/>
            <a:ext cx="6552728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注名末清初人魏禧说：“文章之道，必先立本，本丰则丰茂。”意思是写文章必须先确定中心，好像树木一样，它的根深，枝叶也就茂盛了。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763688" y="987574"/>
            <a:ext cx="6984776" cy="1872208"/>
          </a:xfrm>
          <a:prstGeom prst="wedgeRoundRectCallout">
            <a:avLst>
              <a:gd name="adj1" fmla="val -53732"/>
              <a:gd name="adj2" fmla="val 96051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7534"/>
            <a:ext cx="669674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400"/>
              </a:lnSpc>
            </a:pP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围绕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要表达的中心意思，从不同的方面或者选取不同的事例来写，可以使这个意思表达得更全面，更充分。如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夏天里的成长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，为了表现夏天是万物生长的季节，就选择了各种耿阳的事物和成长中的“我们”作为例子，让我们深深感受到了夏日的生机与活力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8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745" t="57240" r="11464"/>
          <a:stretch>
            <a:fillRect/>
          </a:stretch>
        </p:blipFill>
        <p:spPr bwMode="auto">
          <a:xfrm>
            <a:off x="7020272" y="2211710"/>
            <a:ext cx="1572103" cy="2526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987574"/>
            <a:ext cx="8280920" cy="2913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4400"/>
              </a:lnSpc>
            </a:pPr>
            <a:r>
              <a:rPr lang="zh-CN" altLang="en-US" sz="2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围绕一个意思表达时，要将重要的部分写得详细些、具体些，才能给读者留下更深刻的印象。课文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盼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紧扣“盼”字，具体写了“我”放学后好不容易等到了下雨，兴冲冲地跑回家，想借买酱油的机会穿上新买的雨衣，却未能如愿</a:t>
            </a:r>
            <a:r>
              <a:rPr lang="en-US" altLang="zh-CN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2200" b="1" dirty="0">
                <a:latin typeface="黑体" panose="02010609060101010101" pitchFamily="49" charset="-122"/>
                <a:ea typeface="黑体" panose="02010609060101010101" pitchFamily="49" charset="-122"/>
              </a:rPr>
              <a:t>这些具体生动的描写，让我们对“我”“盼”的心情感同身受。</a:t>
            </a:r>
            <a:endParaRPr lang="zh-CN" altLang="en-US" sz="2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F:\PPT上课课件\标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7504" y="126423"/>
            <a:ext cx="1872208" cy="625501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88257" y="267494"/>
            <a:ext cx="13644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初试身手</a:t>
            </a:r>
            <a:endParaRPr lang="zh-CN" altLang="en-US" sz="2000" b="1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5536" y="1196174"/>
            <a:ext cx="8496944" cy="943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下面是一位同学围绕“戏迷爷爷”这个题目选的材料。请你判断一下，哪些材料可以用来表达中心意思，在后面的括号里打“√”。</a:t>
            </a:r>
            <a:r>
              <a:rPr lang="zh-CN" altLang="en-US" sz="20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9552" y="2283718"/>
            <a:ext cx="77768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跑了几十里地区看戏。（   ）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常给我们讲故事。（   ）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在爷爷的倡导下，街道组织了业余戏班子。（   ）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35813" y="247588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88468" y="393990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627534"/>
            <a:ext cx="79928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干活时会哼上两句流行歌曲。（   ）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边炒菜边做戏曲里的动作，把菜炒糊了。（   ）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到文化馆拜师学戏。（   ）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每天看书看到很晚。（   ）</a:t>
            </a:r>
            <a:endParaRPr lang="zh-CN" altLang="en-US" sz="24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◇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一看到戏曲表演就占着电视。（   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    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03887" y="225146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32240" y="149163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28023" y="372342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115134"/>
            <a:ext cx="84969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从下面的题目中选一两个，想象可以选择哪些事例或从哪些方面来写。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763206"/>
            <a:ext cx="7344816" cy="1528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56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好斗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的公鸡    都是淘气惹的祸    闲不住的奶奶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ts val="56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忙碌的早晨    欢声笑语满校园    哪些温暖的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    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4052</Words>
  <Application>WPS 演示</Application>
  <PresentationFormat>全屏显示(16:9)</PresentationFormat>
  <Paragraphs>144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4" baseType="lpstr">
      <vt:lpstr>Arial</vt:lpstr>
      <vt:lpstr>宋体</vt:lpstr>
      <vt:lpstr>Wingdings</vt:lpstr>
      <vt:lpstr>等线 Light</vt:lpstr>
      <vt:lpstr>黑体</vt:lpstr>
      <vt:lpstr>楷体</vt:lpstr>
      <vt:lpstr>微软雅黑</vt:lpstr>
      <vt:lpstr>Arial Unicode MS</vt:lpstr>
      <vt:lpstr>Calibri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145</cp:revision>
  <dcterms:created xsi:type="dcterms:W3CDTF">2019-07-09T05:51:00Z</dcterms:created>
  <dcterms:modified xsi:type="dcterms:W3CDTF">2020-09-07T03:22:42Z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