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9" r:id="rId3"/>
    <p:sldId id="338" r:id="rId4"/>
    <p:sldId id="339" r:id="rId5"/>
    <p:sldId id="343" r:id="rId6"/>
    <p:sldId id="342" r:id="rId7"/>
    <p:sldId id="344" r:id="rId8"/>
    <p:sldId id="345" r:id="rId9"/>
    <p:sldId id="341" r:id="rId10"/>
    <p:sldId id="340" r:id="rId11"/>
    <p:sldId id="295" r:id="rId12"/>
    <p:sldId id="256" r:id="rId13"/>
    <p:sldId id="296" r:id="rId14"/>
    <p:sldId id="282" r:id="rId15"/>
    <p:sldId id="283" r:id="rId16"/>
    <p:sldId id="284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15" r:id="rId26"/>
    <p:sldId id="306" r:id="rId27"/>
    <p:sldId id="305" r:id="rId28"/>
    <p:sldId id="307" r:id="rId29"/>
    <p:sldId id="271" r:id="rId30"/>
    <p:sldId id="310" r:id="rId31"/>
    <p:sldId id="317" r:id="rId32"/>
    <p:sldId id="311" r:id="rId33"/>
    <p:sldId id="319" r:id="rId34"/>
    <p:sldId id="337" r:id="rId35"/>
    <p:sldId id="318" r:id="rId36"/>
    <p:sldId id="312" r:id="rId37"/>
    <p:sldId id="265" r:id="rId38"/>
    <p:sldId id="273" r:id="rId39"/>
    <p:sldId id="313" r:id="rId40"/>
    <p:sldId id="274" r:id="rId41"/>
    <p:sldId id="336" r:id="rId42"/>
    <p:sldId id="320" r:id="rId43"/>
    <p:sldId id="316" r:id="rId44"/>
  </p:sldIdLst>
  <p:sldSz cx="9144000" cy="51435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00"/>
    <a:srgbClr val="FF6600"/>
    <a:srgbClr val="FFFFFF"/>
    <a:srgbClr val="FFFFCC"/>
    <a:srgbClr val="99CC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344"/>
    <p:restoredTop sz="94660"/>
  </p:normalViewPr>
  <p:slideViewPr>
    <p:cSldViewPr snapToGrid="0" showGuides="1">
      <p:cViewPr>
        <p:scale>
          <a:sx n="100" d="100"/>
          <a:sy n="100" d="100"/>
        </p:scale>
        <p:origin x="-786" y="-396"/>
      </p:cViewPr>
      <p:guideLst>
        <p:guide orient="horz" pos="1641"/>
        <p:guide pos="28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138" descr="풍차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52925" y="3316288"/>
            <a:ext cx="4791075" cy="1827212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1.png"/><Relationship Id="rId2" Type="http://schemas.openxmlformats.org/officeDocument/2006/relationships/image" Target="../media/image29.png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21.png"/><Relationship Id="rId2" Type="http://schemas.openxmlformats.org/officeDocument/2006/relationships/image" Target="../media/image33.png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1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1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1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9.png"/><Relationship Id="rId1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3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4.jpeg"/><Relationship Id="rId1" Type="http://schemas.openxmlformats.org/officeDocument/2006/relationships/image" Target="../media/image1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5.png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8.jpeg"/><Relationship Id="rId1" Type="http://schemas.openxmlformats.org/officeDocument/2006/relationships/image" Target="../media/image57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Picture 10" descr="http://www.taopic.com/uploads/allimg/110623/2445-1106231129263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603250"/>
            <a:ext cx="6099175" cy="4081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6" name="Picture 6" descr="http://pic.6188.com/upload_6188s/flashAll/s800/20141107/1415329446ES2Ht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50" y="490538"/>
            <a:ext cx="6800850" cy="425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AutoShape 8" descr="http://img05.jdzj.com/oledit/UploadFile/news2014c/image/20151005/20151005084948504850694923.jpg"/>
          <p:cNvSpPr>
            <a:spLocks noChangeAspect="1"/>
          </p:cNvSpPr>
          <p:nvPr/>
        </p:nvSpPr>
        <p:spPr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6148" name="Picture 8" descr="http://pic.58pic.com/58pic/15/15/56/84d58PIC9D4_10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5" y="373063"/>
            <a:ext cx="7327900" cy="4486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996950" y="157163"/>
            <a:ext cx="3395663" cy="2409825"/>
            <a:chOff x="997221" y="156751"/>
            <a:chExt cx="3395119" cy="2410649"/>
          </a:xfrm>
        </p:grpSpPr>
        <p:pic>
          <p:nvPicPr>
            <p:cNvPr id="8194" name="Picture 5" descr="E:\孙巧灵\2016秋上\上课课件\制作\R一语上\人一语大课堂（正文）\海水.T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97221" y="156751"/>
              <a:ext cx="3395119" cy="24106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5" name="TextBox 8"/>
            <p:cNvSpPr txBox="1"/>
            <p:nvPr/>
          </p:nvSpPr>
          <p:spPr>
            <a:xfrm>
              <a:off x="997221" y="156751"/>
              <a:ext cx="121920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海水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49775" y="157163"/>
            <a:ext cx="3394075" cy="2409825"/>
            <a:chOff x="4549253" y="156750"/>
            <a:chExt cx="3395119" cy="2410649"/>
          </a:xfrm>
        </p:grpSpPr>
        <p:pic>
          <p:nvPicPr>
            <p:cNvPr id="8197" name="Picture 6" descr="E:\孙巧灵\2016秋上\上课课件\制作\R一语上\人一语大课堂（正文）\海滩.T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49253" y="156750"/>
              <a:ext cx="3395119" cy="24106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8" name="TextBox 9"/>
            <p:cNvSpPr txBox="1"/>
            <p:nvPr/>
          </p:nvSpPr>
          <p:spPr>
            <a:xfrm>
              <a:off x="4549253" y="156751"/>
              <a:ext cx="1400175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沙滩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96950" y="2614613"/>
            <a:ext cx="3395663" cy="2411412"/>
            <a:chOff x="997221" y="2615025"/>
            <a:chExt cx="3395119" cy="2410649"/>
          </a:xfrm>
        </p:grpSpPr>
        <p:pic>
          <p:nvPicPr>
            <p:cNvPr id="8200" name="Picture 7" descr="E:\孙巧灵\2016秋上\上课课件\制作\R一语上\人一语大课堂（正文）\海浪.T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7221" y="2615025"/>
              <a:ext cx="3395119" cy="24106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1" name="TextBox 10"/>
            <p:cNvSpPr txBox="1"/>
            <p:nvPr/>
          </p:nvSpPr>
          <p:spPr>
            <a:xfrm>
              <a:off x="997221" y="2624550"/>
              <a:ext cx="133350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海浪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49775" y="2605088"/>
            <a:ext cx="3394075" cy="2420937"/>
            <a:chOff x="4549251" y="2605499"/>
            <a:chExt cx="3395119" cy="2420174"/>
          </a:xfrm>
        </p:grpSpPr>
        <p:pic>
          <p:nvPicPr>
            <p:cNvPr id="8203" name="Picture 8" descr="E:\孙巧灵\2016秋上\上课课件\制作\R一语上\人一语大课堂（正文）\海螺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49251" y="2615024"/>
              <a:ext cx="3395119" cy="24106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4" name="TextBox 11"/>
            <p:cNvSpPr txBox="1"/>
            <p:nvPr/>
          </p:nvSpPr>
          <p:spPr>
            <a:xfrm>
              <a:off x="4549253" y="2605499"/>
              <a:ext cx="1248570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海螺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0" y="1636713"/>
            <a:ext cx="9144000" cy="1443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标题 1"/>
          <p:cNvSpPr txBox="1"/>
          <p:nvPr/>
        </p:nvSpPr>
        <p:spPr bwMode="auto">
          <a:xfrm>
            <a:off x="889000" y="1682750"/>
            <a:ext cx="7364413" cy="7778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11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  项 链</a:t>
            </a:r>
            <a:endParaRPr kumimoji="0" lang="zh-CN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j-cs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971800" y="2463800"/>
            <a:ext cx="3190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" name="组合 2"/>
          <p:cNvGrpSpPr/>
          <p:nvPr/>
        </p:nvGrpSpPr>
        <p:grpSpPr>
          <a:xfrm>
            <a:off x="2027238" y="977900"/>
            <a:ext cx="1887537" cy="1960563"/>
            <a:chOff x="317986" y="1674097"/>
            <a:chExt cx="1887537" cy="1961621"/>
          </a:xfrm>
        </p:grpSpPr>
        <p:pic>
          <p:nvPicPr>
            <p:cNvPr id="921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19" name="TextBox 4"/>
            <p:cNvSpPr txBox="1"/>
            <p:nvPr/>
          </p:nvSpPr>
          <p:spPr>
            <a:xfrm>
              <a:off x="326683" y="1674097"/>
              <a:ext cx="1838325" cy="19399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白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424113" y="260350"/>
            <a:ext cx="11176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bái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703638" y="114300"/>
            <a:ext cx="20828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我会写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9222" name="组合 3"/>
          <p:cNvGrpSpPr/>
          <p:nvPr/>
        </p:nvGrpSpPr>
        <p:grpSpPr>
          <a:xfrm>
            <a:off x="184150" y="263525"/>
            <a:ext cx="2062163" cy="544513"/>
            <a:chOff x="1438698" y="982657"/>
            <a:chExt cx="2498303" cy="616461"/>
          </a:xfrm>
        </p:grpSpPr>
        <p:pic>
          <p:nvPicPr>
            <p:cNvPr id="9223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4" name="文本框 2"/>
            <p:cNvSpPr txBox="1"/>
            <p:nvPr/>
          </p:nvSpPr>
          <p:spPr>
            <a:xfrm>
              <a:off x="1438698" y="982657"/>
              <a:ext cx="2076874" cy="5919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字词学习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9225" name="Picture 16" descr="E:\孙巧灵\2016秋上\上课课件\制作\R一语上\人一语大课堂（正文）\白色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6263" y="827088"/>
            <a:ext cx="2538412" cy="2117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1200150" y="2963863"/>
            <a:ext cx="3867150" cy="358775"/>
            <a:chOff x="1200182" y="3154796"/>
            <a:chExt cx="3866868" cy="357909"/>
          </a:xfrm>
        </p:grpSpPr>
        <p:pic>
          <p:nvPicPr>
            <p:cNvPr id="9227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00182" y="3154796"/>
              <a:ext cx="794397" cy="357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8" name="Picture 17" descr="E:\孙巧灵\2016秋上\上课课件\制作\R一语上\人一语大课堂（正文）\白a.t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151063" y="3180102"/>
              <a:ext cx="2915987" cy="321923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9229" name="Pictur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0150" y="3294063"/>
            <a:ext cx="5926138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3" name="Picture 1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0150" y="3895725"/>
            <a:ext cx="6483350" cy="1181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2560638" y="58738"/>
            <a:ext cx="8064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de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7" name="组合 2"/>
          <p:cNvGrpSpPr/>
          <p:nvPr/>
        </p:nvGrpSpPr>
        <p:grpSpPr>
          <a:xfrm>
            <a:off x="2027238" y="825500"/>
            <a:ext cx="1887537" cy="1960563"/>
            <a:chOff x="317986" y="1674097"/>
            <a:chExt cx="1887537" cy="1961621"/>
          </a:xfrm>
        </p:grpSpPr>
        <p:pic>
          <p:nvPicPr>
            <p:cNvPr id="1024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4" name="TextBox 4"/>
            <p:cNvSpPr txBox="1"/>
            <p:nvPr/>
          </p:nvSpPr>
          <p:spPr>
            <a:xfrm>
              <a:off x="326683" y="1674097"/>
              <a:ext cx="1838325" cy="19399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的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10245" name="Picture 12" descr="E:\孙巧灵\2016秋上\上课课件\制作\R一语上\人一语大课堂（正文）\的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13" y="655638"/>
            <a:ext cx="2643187" cy="2200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200150" y="2878138"/>
            <a:ext cx="4824413" cy="363537"/>
            <a:chOff x="1200184" y="3002396"/>
            <a:chExt cx="4824022" cy="363446"/>
          </a:xfrm>
        </p:grpSpPr>
        <p:pic>
          <p:nvPicPr>
            <p:cNvPr id="10247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0184" y="3002396"/>
              <a:ext cx="794422" cy="357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48" name="Picture 13" descr="E:\孙巧灵\2016秋上\上课课件\制作\R一语上\人一语大课堂（正文）\的a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38719" y="3028950"/>
              <a:ext cx="3885487" cy="33689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2302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5550" y="3255963"/>
            <a:ext cx="5889625" cy="550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3" name="Picture 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5550" y="3816350"/>
            <a:ext cx="6427788" cy="1181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2386013" y="134938"/>
            <a:ext cx="11176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yòu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6" name="组合 2"/>
          <p:cNvGrpSpPr/>
          <p:nvPr/>
        </p:nvGrpSpPr>
        <p:grpSpPr>
          <a:xfrm>
            <a:off x="2027238" y="892175"/>
            <a:ext cx="1887537" cy="1960563"/>
            <a:chOff x="317986" y="1674097"/>
            <a:chExt cx="1887537" cy="1961621"/>
          </a:xfrm>
        </p:grpSpPr>
        <p:pic>
          <p:nvPicPr>
            <p:cNvPr id="1126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8" name="TextBox 4"/>
            <p:cNvSpPr txBox="1"/>
            <p:nvPr/>
          </p:nvSpPr>
          <p:spPr>
            <a:xfrm>
              <a:off x="326683" y="1674097"/>
              <a:ext cx="1838325" cy="19399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又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11269" name="Picture 12" descr="E:\孙巧灵\2016秋上\上课课件\制作\R一语上\人一语大课堂（正文）\又要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7850" y="731838"/>
            <a:ext cx="2805113" cy="23352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160463" y="2955925"/>
            <a:ext cx="2155825" cy="393700"/>
            <a:chOff x="1160463" y="3051175"/>
            <a:chExt cx="2156155" cy="393700"/>
          </a:xfrm>
        </p:grpSpPr>
        <p:pic>
          <p:nvPicPr>
            <p:cNvPr id="11271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0463" y="3051175"/>
              <a:ext cx="873340" cy="393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2" name="Picture 13" descr="E:\孙巧灵\2016秋上\上课课件\制作\R一语上\人一语大课堂（正文）\又a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75583" y="3099023"/>
              <a:ext cx="1241035" cy="31705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3326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9513" y="3368675"/>
            <a:ext cx="5227637" cy="630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7" name="Picture 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8088" y="3998913"/>
            <a:ext cx="5927725" cy="668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2551113" y="1588"/>
            <a:ext cx="8064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hé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6" name="组合 2"/>
          <p:cNvGrpSpPr/>
          <p:nvPr/>
        </p:nvGrpSpPr>
        <p:grpSpPr>
          <a:xfrm>
            <a:off x="2027238" y="711200"/>
            <a:ext cx="1887537" cy="1960563"/>
            <a:chOff x="317986" y="1674097"/>
            <a:chExt cx="1887537" cy="1961621"/>
          </a:xfrm>
        </p:grpSpPr>
        <p:pic>
          <p:nvPicPr>
            <p:cNvPr id="12291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2" name="TextBox 4"/>
            <p:cNvSpPr txBox="1"/>
            <p:nvPr/>
          </p:nvSpPr>
          <p:spPr>
            <a:xfrm>
              <a:off x="326683" y="1674097"/>
              <a:ext cx="1838325" cy="19399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和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12293" name="Picture 12" descr="E:\孙巧灵\2016秋上\上课课件\制作\R一语上\人一语大课堂（正文）\和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9263" y="609600"/>
            <a:ext cx="2547937" cy="21224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160463" y="2765425"/>
            <a:ext cx="5226050" cy="393700"/>
            <a:chOff x="1160463" y="2765425"/>
            <a:chExt cx="5226407" cy="393700"/>
          </a:xfrm>
        </p:grpSpPr>
        <p:pic>
          <p:nvPicPr>
            <p:cNvPr id="12295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0463" y="2765425"/>
              <a:ext cx="873536" cy="393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96" name="Picture 13" descr="E:\孙巧灵\2016秋上\上课课件\制作\R一语上\人一语大课堂（正文）\和a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04601" y="2812878"/>
              <a:ext cx="4282269" cy="33689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4350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2688" y="3181350"/>
            <a:ext cx="6037262" cy="668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1" name="Picture 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0463" y="3946525"/>
            <a:ext cx="6935787" cy="622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7" name="组合 4"/>
          <p:cNvGrpSpPr/>
          <p:nvPr/>
        </p:nvGrpSpPr>
        <p:grpSpPr>
          <a:xfrm>
            <a:off x="1041400" y="1881188"/>
            <a:ext cx="1887538" cy="1970087"/>
            <a:chOff x="317986" y="1665630"/>
            <a:chExt cx="1887537" cy="1970088"/>
          </a:xfrm>
        </p:grpSpPr>
        <p:pic>
          <p:nvPicPr>
            <p:cNvPr id="1433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TextBox 4"/>
            <p:cNvSpPr txBox="1"/>
            <p:nvPr/>
          </p:nvSpPr>
          <p:spPr>
            <a:xfrm>
              <a:off x="3436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蓝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412875" y="1123950"/>
            <a:ext cx="11176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lán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33913" y="3425825"/>
            <a:ext cx="1425575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lán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sè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蓝 色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4342" name="TextBox 10"/>
          <p:cNvSpPr txBox="1"/>
          <p:nvPr/>
        </p:nvSpPr>
        <p:spPr>
          <a:xfrm>
            <a:off x="3678238" y="339725"/>
            <a:ext cx="20828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我会认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4343" name="Picture 9" descr="E:\孙巧灵\2016秋上\上课课件\制作\R一语上\人一语大课堂（正文）\蓝色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8250" y="1449388"/>
            <a:ext cx="2854325" cy="1968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1" name="组合 4"/>
          <p:cNvGrpSpPr/>
          <p:nvPr/>
        </p:nvGrpSpPr>
        <p:grpSpPr>
          <a:xfrm>
            <a:off x="1041400" y="1881188"/>
            <a:ext cx="1887538" cy="1970087"/>
            <a:chOff x="317986" y="1665630"/>
            <a:chExt cx="1887537" cy="1970088"/>
          </a:xfrm>
        </p:grpSpPr>
        <p:pic>
          <p:nvPicPr>
            <p:cNvPr id="15362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3" name="TextBox 4"/>
            <p:cNvSpPr txBox="1"/>
            <p:nvPr/>
          </p:nvSpPr>
          <p:spPr>
            <a:xfrm>
              <a:off x="3436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笑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287463" y="1133475"/>
            <a:ext cx="14287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xiào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98975" y="3213100"/>
            <a:ext cx="1838325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wēi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xiào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微  笑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5366" name="Picture 8" descr="E:\孙巧灵\2016秋上\上课课件\制作\R一语上\人一语大课堂（正文）\微笑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7963" y="779463"/>
            <a:ext cx="2593975" cy="2370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5" name="组合 4"/>
          <p:cNvGrpSpPr/>
          <p:nvPr/>
        </p:nvGrpSpPr>
        <p:grpSpPr>
          <a:xfrm>
            <a:off x="1041400" y="1881188"/>
            <a:ext cx="1887538" cy="1970087"/>
            <a:chOff x="317986" y="1665630"/>
            <a:chExt cx="1887537" cy="1970088"/>
          </a:xfrm>
        </p:grpSpPr>
        <p:pic>
          <p:nvPicPr>
            <p:cNvPr id="16386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87" name="TextBox 4"/>
            <p:cNvSpPr txBox="1"/>
            <p:nvPr/>
          </p:nvSpPr>
          <p:spPr>
            <a:xfrm>
              <a:off x="3436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着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425575" y="1133475"/>
            <a:ext cx="11176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zhe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81525" y="3502025"/>
            <a:ext cx="1631950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kàn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zhe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看  着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6390" name="Picture 8" descr="E:\孙巧灵\2016秋上\上课课件\制作\R一语上\人一语大课堂（正文）\看着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1011238"/>
            <a:ext cx="1847850" cy="2490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09" name="组合 4"/>
          <p:cNvGrpSpPr/>
          <p:nvPr/>
        </p:nvGrpSpPr>
        <p:grpSpPr>
          <a:xfrm>
            <a:off x="1041400" y="1881188"/>
            <a:ext cx="1887538" cy="1970087"/>
            <a:chOff x="317986" y="1665630"/>
            <a:chExt cx="1887537" cy="1970088"/>
          </a:xfrm>
        </p:grpSpPr>
        <p:pic>
          <p:nvPicPr>
            <p:cNvPr id="17410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1" name="TextBox 4"/>
            <p:cNvSpPr txBox="1"/>
            <p:nvPr/>
          </p:nvSpPr>
          <p:spPr>
            <a:xfrm>
              <a:off x="3436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向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133475" y="1133475"/>
            <a:ext cx="17399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xiàn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40225" y="3279775"/>
            <a:ext cx="2252663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fān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xiàn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方    向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7414" name="Picture 8" descr="E:\孙巧灵\2016秋上\上课课件\制作\R一语上\人一语大课堂（正文）\方向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8813" y="1173163"/>
            <a:ext cx="1957387" cy="1957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" descr="hai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1315" y="-118189"/>
            <a:ext cx="6836569" cy="538043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3" name="组合 4"/>
          <p:cNvGrpSpPr/>
          <p:nvPr/>
        </p:nvGrpSpPr>
        <p:grpSpPr>
          <a:xfrm>
            <a:off x="1041400" y="1881188"/>
            <a:ext cx="1887538" cy="1970087"/>
            <a:chOff x="317986" y="1665630"/>
            <a:chExt cx="1887537" cy="1970088"/>
          </a:xfrm>
        </p:grpSpPr>
        <p:pic>
          <p:nvPicPr>
            <p:cNvPr id="18434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5" name="TextBox 4"/>
            <p:cNvSpPr txBox="1"/>
            <p:nvPr/>
          </p:nvSpPr>
          <p:spPr>
            <a:xfrm>
              <a:off x="3436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贝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428750" y="1133475"/>
            <a:ext cx="11176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bèi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46600" y="3222625"/>
            <a:ext cx="1425575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bèi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ké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贝  壳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8438" name="Picture 8" descr="E:\孙巧灵\2016秋上\上课课件\制作\R一语上\人一语大课堂（正文）\贝壳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438" y="933450"/>
            <a:ext cx="2479675" cy="223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7" name="组合 4"/>
          <p:cNvGrpSpPr/>
          <p:nvPr/>
        </p:nvGrpSpPr>
        <p:grpSpPr>
          <a:xfrm>
            <a:off x="1041400" y="1881188"/>
            <a:ext cx="1887538" cy="1970087"/>
            <a:chOff x="317986" y="1665630"/>
            <a:chExt cx="1887537" cy="1970088"/>
          </a:xfrm>
        </p:grpSpPr>
        <p:pic>
          <p:nvPicPr>
            <p:cNvPr id="1945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59" name="TextBox 4"/>
            <p:cNvSpPr txBox="1"/>
            <p:nvPr/>
          </p:nvSpPr>
          <p:spPr>
            <a:xfrm>
              <a:off x="3436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娃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581150" y="1133475"/>
            <a:ext cx="8064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wá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75150" y="3194050"/>
            <a:ext cx="2252663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xiǎo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wa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小  娃 娃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9462" name="Picture 8" descr="E:\孙巧灵\2016秋上\上课课件\制作\R一语上\人一语大课堂（正文）\小娃娃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5575" y="1019175"/>
            <a:ext cx="2994025" cy="2149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1" name="组合 4"/>
          <p:cNvGrpSpPr/>
          <p:nvPr/>
        </p:nvGrpSpPr>
        <p:grpSpPr>
          <a:xfrm>
            <a:off x="1041400" y="1881188"/>
            <a:ext cx="1887538" cy="1970087"/>
            <a:chOff x="317986" y="1665630"/>
            <a:chExt cx="1887537" cy="1970088"/>
          </a:xfrm>
        </p:grpSpPr>
        <p:pic>
          <p:nvPicPr>
            <p:cNvPr id="20482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3" name="TextBox 4"/>
            <p:cNvSpPr txBox="1"/>
            <p:nvPr/>
          </p:nvSpPr>
          <p:spPr>
            <a:xfrm>
              <a:off x="3436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挂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438275" y="1133475"/>
            <a:ext cx="11176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ɡuà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76738" y="3384550"/>
            <a:ext cx="2044700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ɡuà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zhōn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挂   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0486" name="Picture 8" descr="E:\孙巧灵\2016秋上\上课课件\制作\R一语上\人一语大课堂（正文）\挂钟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7550" y="712788"/>
            <a:ext cx="1425575" cy="2740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5" name="组合 4"/>
          <p:cNvGrpSpPr/>
          <p:nvPr/>
        </p:nvGrpSpPr>
        <p:grpSpPr>
          <a:xfrm>
            <a:off x="1041400" y="1881188"/>
            <a:ext cx="1887538" cy="1970087"/>
            <a:chOff x="317986" y="1665630"/>
            <a:chExt cx="1887537" cy="1970088"/>
          </a:xfrm>
        </p:grpSpPr>
        <p:pic>
          <p:nvPicPr>
            <p:cNvPr id="21506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07" name="TextBox 4"/>
            <p:cNvSpPr txBox="1"/>
            <p:nvPr/>
          </p:nvSpPr>
          <p:spPr>
            <a:xfrm>
              <a:off x="3436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活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419225" y="1133475"/>
            <a:ext cx="11176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huó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08500" y="3279775"/>
            <a:ext cx="1838325" cy="1077913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b="1" err="1">
                <a:latin typeface="宋体" panose="02010600030101010101" pitchFamily="2" charset="-122"/>
              </a:rPr>
              <a:t>kuài</a:t>
            </a:r>
            <a:r>
              <a:rPr lang="en-US" altLang="zh-CN" sz="3200" b="1">
                <a:latin typeface="宋体" panose="02010600030101010101" pitchFamily="2" charset="-122"/>
              </a:rPr>
              <a:t> </a:t>
            </a:r>
            <a:r>
              <a:rPr lang="en-US" altLang="zh-CN" sz="3200" b="1" err="1">
                <a:latin typeface="宋体" panose="02010600030101010101" pitchFamily="2" charset="-122"/>
              </a:rPr>
              <a:t>huo</a:t>
            </a:r>
            <a:endParaRPr lang="en-US" altLang="zh-CN" sz="3200" b="1">
              <a:latin typeface="宋体" panose="02010600030101010101" pitchFamily="2" charset="-122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</a:rPr>
              <a:t> 快   活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1510" name="Picture 8" descr="E:\孙巧灵\2016秋上\上课课件\制作\R一语上\人一语大课堂（正文）\快活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7775" y="1046163"/>
            <a:ext cx="3005138" cy="2116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29" name="组合 4"/>
          <p:cNvGrpSpPr/>
          <p:nvPr/>
        </p:nvGrpSpPr>
        <p:grpSpPr>
          <a:xfrm>
            <a:off x="1041400" y="1881188"/>
            <a:ext cx="1887538" cy="1970087"/>
            <a:chOff x="317986" y="1665630"/>
            <a:chExt cx="1887537" cy="1970088"/>
          </a:xfrm>
        </p:grpSpPr>
        <p:pic>
          <p:nvPicPr>
            <p:cNvPr id="22530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1" name="TextBox 4"/>
            <p:cNvSpPr txBox="1"/>
            <p:nvPr/>
          </p:nvSpPr>
          <p:spPr>
            <a:xfrm>
              <a:off x="343617" y="1665630"/>
              <a:ext cx="1838325" cy="19389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2000" b="1" dirty="0">
                  <a:latin typeface="楷体_GB2312" pitchFamily="49" charset="-122"/>
                  <a:ea typeface="楷体_GB2312" pitchFamily="49" charset="-122"/>
                </a:rPr>
                <a:t>金</a:t>
              </a:r>
              <a:endParaRPr lang="zh-CN" altLang="en-US" sz="1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419225" y="1133475"/>
            <a:ext cx="111760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jīn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18050" y="3232150"/>
            <a:ext cx="1425575" cy="1077913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b="1" err="1">
                <a:latin typeface="宋体" panose="02010600030101010101" pitchFamily="2" charset="-122"/>
              </a:rPr>
              <a:t>jīn</a:t>
            </a:r>
            <a:r>
              <a:rPr lang="en-US" altLang="zh-CN" sz="3200" b="1">
                <a:latin typeface="宋体" panose="02010600030101010101" pitchFamily="2" charset="-122"/>
              </a:rPr>
              <a:t> </a:t>
            </a:r>
            <a:r>
              <a:rPr lang="en-US" altLang="zh-CN" sz="3200" b="1" err="1">
                <a:latin typeface="宋体" panose="02010600030101010101" pitchFamily="2" charset="-122"/>
              </a:rPr>
              <a:t>sè</a:t>
            </a:r>
            <a:endParaRPr lang="en-US" altLang="zh-CN" sz="3200" b="1">
              <a:latin typeface="宋体" panose="02010600030101010101" pitchFamily="2" charset="-122"/>
            </a:endParaRPr>
          </a:p>
          <a:p>
            <a:r>
              <a:rPr lang="zh-CN" altLang="en-US" sz="3200" b="1" dirty="0">
                <a:latin typeface="宋体" panose="02010600030101010101" pitchFamily="2" charset="-122"/>
              </a:rPr>
              <a:t> 金 色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2534" name="Picture 2" descr="E:\孙巧灵\2016秋上\上课课件\制作\R一语上\人一语大课堂（正文）\金色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5900" y="1223963"/>
            <a:ext cx="2809875" cy="1933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66750" y="685800"/>
            <a:ext cx="7153275" cy="17732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【雪白（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xu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ě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á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）】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形容颜色似雪一样。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【悄悄（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qi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o qi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o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）】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偷偷地。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【快活（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ku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à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i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huo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）】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高兴，快乐。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3554" name="Picture 3" descr="E:\孙巧灵\2016秋上\上课课件\制作\R一语上\人一语大课堂（正文）\7D-9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5525" y="2478088"/>
            <a:ext cx="3619500" cy="2487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23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Picture 1" descr="E:\上课课件\人六语上\人六语大课堂\人（六）语状元大课堂\近义词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013" y="917575"/>
            <a:ext cx="1895475" cy="469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8" name="Picture 2" descr="E:\上课课件\人六语上\人六语大课堂\人（六）语状元大课堂\反义词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9475" y="917575"/>
            <a:ext cx="1895475" cy="469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852488" y="1855788"/>
            <a:ext cx="2605087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悄悄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偷偷</a:t>
            </a:r>
            <a:endParaRPr lang="en-US" altLang="zh-CN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快活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快乐</a:t>
            </a:r>
            <a:endParaRPr lang="en-US" altLang="zh-CN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89475" y="1855788"/>
            <a:ext cx="208915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宽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窄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长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短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5"/>
          <p:cNvSpPr txBox="1"/>
          <p:nvPr/>
        </p:nvSpPr>
        <p:spPr>
          <a:xfrm>
            <a:off x="2651125" y="1963738"/>
            <a:ext cx="6550025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ts val="1200"/>
              </a:spcBef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★朗读课文</a:t>
            </a:r>
            <a:r>
              <a:rPr lang="en-US" altLang="zh-CN" sz="2600" b="1" dirty="0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 sz="26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5603" name="组合 3"/>
          <p:cNvGrpSpPr/>
          <p:nvPr/>
        </p:nvGrpSpPr>
        <p:grpSpPr>
          <a:xfrm>
            <a:off x="184150" y="263525"/>
            <a:ext cx="2062163" cy="544513"/>
            <a:chOff x="1438698" y="982657"/>
            <a:chExt cx="2498303" cy="616461"/>
          </a:xfrm>
        </p:grpSpPr>
        <p:pic>
          <p:nvPicPr>
            <p:cNvPr id="25604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5" name="文本框 2"/>
            <p:cNvSpPr txBox="1"/>
            <p:nvPr/>
          </p:nvSpPr>
          <p:spPr>
            <a:xfrm>
              <a:off x="1438698" y="982657"/>
              <a:ext cx="2076874" cy="5919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625" name="组合 3"/>
          <p:cNvGrpSpPr/>
          <p:nvPr/>
        </p:nvGrpSpPr>
        <p:grpSpPr>
          <a:xfrm>
            <a:off x="184150" y="263525"/>
            <a:ext cx="2062163" cy="544513"/>
            <a:chOff x="1438698" y="982657"/>
            <a:chExt cx="2498303" cy="616461"/>
          </a:xfrm>
        </p:grpSpPr>
        <p:pic>
          <p:nvPicPr>
            <p:cNvPr id="26626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7" name="文本框 2"/>
            <p:cNvSpPr txBox="1"/>
            <p:nvPr/>
          </p:nvSpPr>
          <p:spPr>
            <a:xfrm>
              <a:off x="1438698" y="982657"/>
              <a:ext cx="2076874" cy="5919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课文解读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58825" y="530225"/>
            <a:ext cx="7677150" cy="2157413"/>
            <a:chOff x="923925" y="759155"/>
            <a:chExt cx="7677150" cy="2157162"/>
          </a:xfrm>
        </p:grpSpPr>
        <p:sp>
          <p:nvSpPr>
            <p:cNvPr id="26629" name="矩形 4"/>
            <p:cNvSpPr/>
            <p:nvPr/>
          </p:nvSpPr>
          <p:spPr>
            <a:xfrm>
              <a:off x="936527" y="1100435"/>
              <a:ext cx="7378798" cy="18158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200000"/>
                </a:lnSpc>
              </a:pP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大海，蓝蓝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的，又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宽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又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远。沙滩，黄黄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的，又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长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又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软。</a:t>
              </a:r>
              <a:endPara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923925" y="759155"/>
              <a:ext cx="7677150" cy="181112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ts val="67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  d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h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l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 l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 de   y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ò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u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ku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ā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 y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ò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u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ā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t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ā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hu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hu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de   y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ò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u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ch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y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ò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u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ru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pic>
        <p:nvPicPr>
          <p:cNvPr id="26631" name="Picture 9" descr="E:\孙巧灵\2016秋上\上课课件\制作\R一语上\人一语大课堂（正文）\7D-11A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188" y="2624138"/>
            <a:ext cx="7229475" cy="2352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866775" y="804863"/>
            <a:ext cx="7572375" cy="332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这两句话运用了很多叠词：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又宽又远”表现出大海广阔无边的特点；“又长又软”突出了沙滩很长，沙子松软的特点。“蓝蓝的”“黄黄的”这些描写颜色的词语，更增添了海边的美丽。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" descr="timg (8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0"/>
            <a:ext cx="6840141" cy="4462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673" name="组合 3"/>
          <p:cNvGrpSpPr/>
          <p:nvPr/>
        </p:nvGrpSpPr>
        <p:grpSpPr>
          <a:xfrm>
            <a:off x="709613" y="369888"/>
            <a:ext cx="7796212" cy="2143125"/>
            <a:chOff x="862010" y="206158"/>
            <a:chExt cx="7796214" cy="2142959"/>
          </a:xfrm>
        </p:grpSpPr>
        <p:sp>
          <p:nvSpPr>
            <p:cNvPr id="3" name="矩形 2"/>
            <p:cNvSpPr/>
            <p:nvPr/>
          </p:nvSpPr>
          <p:spPr>
            <a:xfrm>
              <a:off x="862010" y="206158"/>
              <a:ext cx="7796214" cy="181126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ts val="67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xu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ě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b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xu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ě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b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de l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hu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ā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hu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ā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hu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ā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de xi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o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zhe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y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ǒ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xi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ā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t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ā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 qi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ā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o qi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ā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o s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xi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xi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o xi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o de h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lu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ó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h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é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b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è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k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é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8675" name="矩形 1"/>
            <p:cNvSpPr/>
            <p:nvPr/>
          </p:nvSpPr>
          <p:spPr>
            <a:xfrm>
              <a:off x="876299" y="533311"/>
              <a:ext cx="7781925" cy="18158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200000"/>
                </a:lnSpc>
              </a:pP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雪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白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雪白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的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浪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花，哗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哗地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笑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着，涌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向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沙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滩，悄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悄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撒下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小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小的海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螺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和贝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壳。</a:t>
              </a:r>
              <a:endPara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" name="圆角矩形标注 4"/>
          <p:cNvSpPr/>
          <p:nvPr/>
        </p:nvSpPr>
        <p:spPr>
          <a:xfrm>
            <a:off x="819150" y="2647950"/>
            <a:ext cx="7686675" cy="2076450"/>
          </a:xfrm>
          <a:prstGeom prst="wedgeRoundRectCallout">
            <a:avLst>
              <a:gd name="adj1" fmla="val -41255"/>
              <a:gd name="adj2" fmla="val -65038"/>
              <a:gd name="adj3" fmla="val 16667"/>
            </a:avLst>
          </a:prstGeom>
          <a:solidFill>
            <a:srgbClr val="FFFF00">
              <a:alpha val="65000"/>
            </a:srgbClr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这句话运用了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拟人</a:t>
            </a:r>
            <a:r>
              <a:rPr kumimoji="0" lang="zh-CN" alt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的修辞手法。“哗哗地笑着”“悄悄地撒下”让浪花具有了人的动作和神态，表达出对海边的喜爱。“撒下海螺和贝壳”为下文做了铺垫。</a:t>
            </a:r>
            <a:endParaRPr kumimoji="0" lang="zh-CN" altLang="en-US" sz="2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692150" y="625475"/>
            <a:ext cx="812006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阅读第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自然段，说说小娃娃用什么做成了项链？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69950" y="1216025"/>
            <a:ext cx="7707313" cy="2986088"/>
            <a:chOff x="898791" y="920095"/>
            <a:chExt cx="7707313" cy="2987367"/>
          </a:xfrm>
        </p:grpSpPr>
        <p:sp>
          <p:nvSpPr>
            <p:cNvPr id="6" name="矩形 5"/>
            <p:cNvSpPr/>
            <p:nvPr/>
          </p:nvSpPr>
          <p:spPr>
            <a:xfrm>
              <a:off x="898791" y="920095"/>
              <a:ext cx="7707313" cy="26697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ts val="67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 xi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o w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w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ɑ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x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ī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x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ī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de xi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o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zhe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y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í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q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ù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ji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 q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ǐ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xi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o xi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o de h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lu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ó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h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é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b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è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k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é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chu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ā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ch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é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c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s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è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de xi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li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 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z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xi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ō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qi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9700" name="矩形 3"/>
            <p:cNvSpPr/>
            <p:nvPr/>
          </p:nvSpPr>
          <p:spPr>
            <a:xfrm>
              <a:off x="942974" y="1229806"/>
              <a:ext cx="7663130" cy="26776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200000"/>
                </a:lnSpc>
              </a:pP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小娃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娃嘻嘻地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笑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着，迎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上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去，捡起小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小的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海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螺和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贝壳，穿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成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彩色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的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项链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，挂在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胸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前。</a:t>
              </a:r>
              <a:endPara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Picture 2" descr="E:\孙巧灵\2016秋上\上课课件\制作\R一语上\人一语大课堂（正文）\7D-11B.tif"/>
          <p:cNvPicPr>
            <a:picLocks noChangeAspect="1"/>
          </p:cNvPicPr>
          <p:nvPr/>
        </p:nvPicPr>
        <p:blipFill>
          <a:blip r:embed="rId1"/>
          <a:srcRect r="51193"/>
          <a:stretch>
            <a:fillRect/>
          </a:stretch>
        </p:blipFill>
        <p:spPr>
          <a:xfrm>
            <a:off x="611188" y="1155700"/>
            <a:ext cx="3865562" cy="258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4676775" y="1500188"/>
            <a:ext cx="3819525" cy="203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小娃娃用海边捡到海螺和贝壳，穿成了彩色的项链挂在胸前。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Picture 2" descr="E:\孙巧灵\2016秋上\上课课件\制作\R一语上\人一语大课堂（正文）\7D-11B.tif"/>
          <p:cNvPicPr>
            <a:picLocks noChangeAspect="1"/>
          </p:cNvPicPr>
          <p:nvPr/>
        </p:nvPicPr>
        <p:blipFill>
          <a:blip r:embed="rId1"/>
          <a:srcRect r="51193"/>
          <a:stretch>
            <a:fillRect/>
          </a:stretch>
        </p:blipFill>
        <p:spPr>
          <a:xfrm>
            <a:off x="2906157" y="3329067"/>
            <a:ext cx="2899172" cy="19371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19" name="图片 1" descr="9539a814d196b1e8fa65db5de82d_750_1921_2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308" y="57785"/>
            <a:ext cx="3964781" cy="42040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图片 3" descr="wKhQt1QcJOiER3ptAAAAAICUmoA4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6039" y="225822"/>
            <a:ext cx="2883694" cy="424457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933450" y="74613"/>
            <a:ext cx="7353300" cy="2208212"/>
            <a:chOff x="933450" y="589728"/>
            <a:chExt cx="7353301" cy="2207140"/>
          </a:xfrm>
        </p:grpSpPr>
        <p:sp>
          <p:nvSpPr>
            <p:cNvPr id="3" name="矩形 2"/>
            <p:cNvSpPr/>
            <p:nvPr/>
          </p:nvSpPr>
          <p:spPr>
            <a:xfrm>
              <a:off x="933450" y="589728"/>
              <a:ext cx="7181851" cy="181045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ts val="67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ku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huo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de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ji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o y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ì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lu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ò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z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ā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t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ā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chu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ā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ch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é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j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ī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 s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è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de xi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li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  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z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d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h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xi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ō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qi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31747" name="矩形 1"/>
            <p:cNvSpPr/>
            <p:nvPr/>
          </p:nvSpPr>
          <p:spPr>
            <a:xfrm>
              <a:off x="990601" y="980986"/>
              <a:ext cx="7296150" cy="181588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200000"/>
                </a:lnSpc>
              </a:pPr>
              <a:r>
                <a:rPr lang="zh-CN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快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活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的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脚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印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落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在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沙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滩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上，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穿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成金色的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项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链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，挂在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大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海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胸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前。</a:t>
              </a:r>
              <a:endPara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5" name="Picture 2" descr="E:\孙巧灵\2016秋上\上课课件\制作\R一语上\人一语大课堂（正文）\7D-11B.tif"/>
          <p:cNvPicPr>
            <a:picLocks noChangeAspect="1"/>
          </p:cNvPicPr>
          <p:nvPr/>
        </p:nvPicPr>
        <p:blipFill>
          <a:blip r:embed="rId1"/>
          <a:srcRect l="51093"/>
          <a:stretch>
            <a:fillRect/>
          </a:stretch>
        </p:blipFill>
        <p:spPr>
          <a:xfrm>
            <a:off x="847725" y="2305050"/>
            <a:ext cx="3873500" cy="2581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4724400" y="2674938"/>
            <a:ext cx="3819525" cy="203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小娃娃们在沙滩上留下快活的脚印，给大海穿成了金色的项链。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6725" y="1373188"/>
            <a:ext cx="4600575" cy="2678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从“嘻嘻地笑着”“快活的脚印”中感受到了小娃娃在海边捡拾海螺和贝壳的快乐，突出海边的美丽。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9425" y="546100"/>
            <a:ext cx="52339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读了这一段，你感受到了什么？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771" name="Picture 6" descr="http://pic63.nipic.com/file/20150319/19369522_153108374000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7300" y="1468438"/>
            <a:ext cx="3760788" cy="2557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TextBox 1"/>
          <p:cNvSpPr txBox="1">
            <a:spLocks noChangeArrowheads="1"/>
          </p:cNvSpPr>
          <p:nvPr/>
        </p:nvSpPr>
        <p:spPr bwMode="auto">
          <a:xfrm>
            <a:off x="455613" y="909638"/>
            <a:ext cx="78025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朗读课文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。说一说：大海的项链是什么？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3553" y="2006600"/>
            <a:ext cx="8177212" cy="11309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en-US" altLang="zh-CN" sz="2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小娃娃们在沙滩上留下的脚印，给大海穿成了金色的项链。</a:t>
            </a:r>
            <a:endParaRPr lang="en-US" altLang="zh-CN" sz="2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95250" y="114300"/>
            <a:ext cx="3257550" cy="684213"/>
          </a:xfrm>
          <a:prstGeom prst="roundRect">
            <a:avLst/>
          </a:prstGeom>
          <a:solidFill>
            <a:srgbClr val="FFFF00"/>
          </a:solidFill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课后习题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参考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答案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5841" name="组合 3"/>
          <p:cNvGrpSpPr/>
          <p:nvPr/>
        </p:nvGrpSpPr>
        <p:grpSpPr>
          <a:xfrm>
            <a:off x="184150" y="263525"/>
            <a:ext cx="2062163" cy="544513"/>
            <a:chOff x="1438698" y="982657"/>
            <a:chExt cx="2498303" cy="616461"/>
          </a:xfrm>
        </p:grpSpPr>
        <p:pic>
          <p:nvPicPr>
            <p:cNvPr id="3584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43" name="文本框 2"/>
            <p:cNvSpPr txBox="1"/>
            <p:nvPr/>
          </p:nvSpPr>
          <p:spPr>
            <a:xfrm>
              <a:off x="1438698" y="982657"/>
              <a:ext cx="2076874" cy="5919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5844" name="组合 2"/>
          <p:cNvGrpSpPr/>
          <p:nvPr/>
        </p:nvGrpSpPr>
        <p:grpSpPr>
          <a:xfrm>
            <a:off x="400050" y="519113"/>
            <a:ext cx="8372475" cy="3889375"/>
            <a:chOff x="685799" y="271498"/>
            <a:chExt cx="8372475" cy="3889796"/>
          </a:xfrm>
        </p:grpSpPr>
        <p:sp>
          <p:nvSpPr>
            <p:cNvPr id="35845" name="矩形 1"/>
            <p:cNvSpPr/>
            <p:nvPr/>
          </p:nvSpPr>
          <p:spPr>
            <a:xfrm>
              <a:off x="685800" y="621864"/>
              <a:ext cx="8239126" cy="35394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lnSpc>
                  <a:spcPct val="200000"/>
                </a:lnSpc>
              </a:pP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大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海</a:t>
              </a:r>
              <a:endParaRPr lang="en-US" altLang="zh-CN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大海，大海，像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个摇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篮。摇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过去，白帆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点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点。</a:t>
              </a:r>
              <a:endParaRPr lang="zh-CN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摇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过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来，鱼虾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满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船。大海，大海，多大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多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宽！</a:t>
              </a:r>
              <a:endParaRPr lang="zh-CN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瞧，太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阳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月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亮，也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睡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在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里</a:t>
              </a:r>
              <a:r>
                <a:rPr lang="en-US" altLang="zh-CN" sz="28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边。</a:t>
              </a:r>
              <a:endPara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85799" y="271498"/>
              <a:ext cx="8372475" cy="352939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ts val="67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d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h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endPara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ts val="67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d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h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d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h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xi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ɡè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y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o l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  y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o 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ò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q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ù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b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f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ā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 di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 di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endPara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ts val="67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o 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ò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l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y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ú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xi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ā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m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chu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  d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h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d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h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du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ō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d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du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ō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ku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ā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endParaRPr kumimoji="0" lang="zh-CN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ts val="67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qi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o t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y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è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li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ɑ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y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ě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shu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ì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z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l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ǐ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bi</a:t>
              </a:r>
              <a:r>
                <a:rPr kumimoji="0" lang="zh-CN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ā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793" name="组合 3"/>
          <p:cNvGrpSpPr/>
          <p:nvPr/>
        </p:nvGrpSpPr>
        <p:grpSpPr>
          <a:xfrm>
            <a:off x="184150" y="263525"/>
            <a:ext cx="2062163" cy="544513"/>
            <a:chOff x="1438698" y="982657"/>
            <a:chExt cx="2498303" cy="616461"/>
          </a:xfrm>
        </p:grpSpPr>
        <p:pic>
          <p:nvPicPr>
            <p:cNvPr id="33794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795" name="文本框 2"/>
            <p:cNvSpPr txBox="1"/>
            <p:nvPr/>
          </p:nvSpPr>
          <p:spPr>
            <a:xfrm>
              <a:off x="1438698" y="982657"/>
              <a:ext cx="2076874" cy="5919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主旨概括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14338" y="1254125"/>
            <a:ext cx="5348287" cy="2678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课文描写了海浪涌上沙滩，小娃娃在海边捡拾海螺和贝壳的情景，展现了海边的美丽和小娃娃快活的心情。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3797" name="Picture 7" descr="http://pic.58pic.com/58pic/15/81/50/74458PIC7Xk_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8325" y="1382713"/>
            <a:ext cx="3057525" cy="2420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817" name="组合 3"/>
          <p:cNvGrpSpPr/>
          <p:nvPr/>
        </p:nvGrpSpPr>
        <p:grpSpPr>
          <a:xfrm>
            <a:off x="184150" y="263525"/>
            <a:ext cx="2062163" cy="544513"/>
            <a:chOff x="1438698" y="982657"/>
            <a:chExt cx="2498303" cy="616461"/>
          </a:xfrm>
        </p:grpSpPr>
        <p:pic>
          <p:nvPicPr>
            <p:cNvPr id="34818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19" name="文本框 2"/>
            <p:cNvSpPr txBox="1"/>
            <p:nvPr/>
          </p:nvSpPr>
          <p:spPr>
            <a:xfrm>
              <a:off x="1438698" y="982657"/>
              <a:ext cx="2076874" cy="5919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4820" name="Picture 6" descr="E:\孙巧灵\2016秋上\上课课件\制作\R一语上\人一语大课堂（正文）\7D-12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238" y="1525588"/>
            <a:ext cx="8645525" cy="1957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" descr="timg (16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642938"/>
            <a:ext cx="6858000" cy="3857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9" name="图片 1" descr="1-1609261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" y="132715"/>
            <a:ext cx="9093835" cy="50177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Picture 2" descr="E:\孙巧灵\2016秋上\上课课件\制作\R一语上\人一语大课堂（正文）\海海滩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563" y="1046163"/>
            <a:ext cx="3735387" cy="2651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6" name="Picture 4" descr="http://image.tupian114.com/20121127/1405423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7875" y="1046163"/>
            <a:ext cx="3556000" cy="295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TextBox 1"/>
          <p:cNvSpPr txBox="1">
            <a:spLocks noChangeArrowheads="1"/>
          </p:cNvSpPr>
          <p:nvPr/>
        </p:nvSpPr>
        <p:spPr bwMode="auto">
          <a:xfrm>
            <a:off x="455613" y="1004888"/>
            <a:ext cx="7802563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读一读，说一说，看谁说得多。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4663" y="1873250"/>
            <a:ext cx="8177212" cy="1131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参考答案：金色的太阳  金色的麦穗  雪白的羽毛  雪白的棉花  快活的小鸟  快活的星星。</a:t>
            </a:r>
            <a:endParaRPr lang="en-US" altLang="zh-CN" sz="2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" descr="timg (14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51210"/>
            <a:ext cx="6858000" cy="484108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1" descr="timg (15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5616" y="0"/>
            <a:ext cx="5130403" cy="513040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1" descr="timg (13).jpg"/>
          <p:cNvPicPr>
            <a:picLocks noChangeAspect="1"/>
          </p:cNvPicPr>
          <p:nvPr/>
        </p:nvPicPr>
        <p:blipFill>
          <a:blip r:embed="rId1"/>
          <a:srcRect b="5321"/>
          <a:stretch>
            <a:fillRect/>
          </a:stretch>
        </p:blipFill>
        <p:spPr>
          <a:xfrm>
            <a:off x="1143000" y="154781"/>
            <a:ext cx="6858000" cy="4576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3" descr="timg (10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38100"/>
            <a:ext cx="6191250" cy="5067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" descr="timg (5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1674</Words>
  <Application>WPS 演示</Application>
  <PresentationFormat/>
  <Paragraphs>169</Paragraphs>
  <Slides>42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3" baseType="lpstr">
      <vt:lpstr>Arial</vt:lpstr>
      <vt:lpstr>宋体</vt:lpstr>
      <vt:lpstr>Wingdings</vt:lpstr>
      <vt:lpstr>Times New Roman</vt:lpstr>
      <vt:lpstr>黑体</vt:lpstr>
      <vt:lpstr>Calibri</vt:lpstr>
      <vt:lpstr>楷体_GB2312</vt:lpstr>
      <vt:lpstr>新宋体</vt:lpstr>
      <vt:lpstr>微软雅黑</vt:lpstr>
      <vt:lpstr>Arial Unicode MS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小人物</cp:lastModifiedBy>
  <cp:revision>2</cp:revision>
  <dcterms:created xsi:type="dcterms:W3CDTF">2018-12-13T14:23:32Z</dcterms:created>
  <dcterms:modified xsi:type="dcterms:W3CDTF">2018-12-13T14:24:21Z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2052-11.1.0.8183</vt:lpwstr>
  </property>
</Properties>
</file>