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71" r:id="rId1"/>
  </p:sldMasterIdLst>
  <p:notesMasterIdLst>
    <p:notesMasterId r:id="rId47"/>
  </p:notesMasterIdLst>
  <p:handoutMasterIdLst>
    <p:handoutMasterId r:id="rId48"/>
  </p:handoutMasterIdLst>
  <p:sldIdLst>
    <p:sldId id="323" r:id="rId2"/>
    <p:sldId id="523" r:id="rId3"/>
    <p:sldId id="1012" r:id="rId4"/>
    <p:sldId id="1003" r:id="rId5"/>
    <p:sldId id="634" r:id="rId6"/>
    <p:sldId id="1001" r:id="rId7"/>
    <p:sldId id="1077" r:id="rId8"/>
    <p:sldId id="1101" r:id="rId9"/>
    <p:sldId id="1130" r:id="rId10"/>
    <p:sldId id="1131" r:id="rId11"/>
    <p:sldId id="1080" r:id="rId12"/>
    <p:sldId id="1132" r:id="rId13"/>
    <p:sldId id="1127" r:id="rId14"/>
    <p:sldId id="1128" r:id="rId15"/>
    <p:sldId id="1018" r:id="rId16"/>
    <p:sldId id="1089" r:id="rId17"/>
    <p:sldId id="1129" r:id="rId18"/>
    <p:sldId id="941" r:id="rId19"/>
    <p:sldId id="928" r:id="rId20"/>
    <p:sldId id="1102" r:id="rId21"/>
    <p:sldId id="1103" r:id="rId22"/>
    <p:sldId id="1081" r:id="rId23"/>
    <p:sldId id="1104" r:id="rId24"/>
    <p:sldId id="1105" r:id="rId25"/>
    <p:sldId id="1107" r:id="rId26"/>
    <p:sldId id="1097" r:id="rId27"/>
    <p:sldId id="1098" r:id="rId28"/>
    <p:sldId id="1092" r:id="rId29"/>
    <p:sldId id="1108" r:id="rId30"/>
    <p:sldId id="1161" r:id="rId31"/>
    <p:sldId id="1109" r:id="rId32"/>
    <p:sldId id="1110" r:id="rId33"/>
    <p:sldId id="1178" r:id="rId34"/>
    <p:sldId id="1111" r:id="rId35"/>
    <p:sldId id="1083" r:id="rId36"/>
    <p:sldId id="1174" r:id="rId37"/>
    <p:sldId id="1112" r:id="rId38"/>
    <p:sldId id="1175" r:id="rId39"/>
    <p:sldId id="936" r:id="rId40"/>
    <p:sldId id="937" r:id="rId41"/>
    <p:sldId id="938" r:id="rId42"/>
    <p:sldId id="1176" r:id="rId43"/>
    <p:sldId id="1177" r:id="rId44"/>
    <p:sldId id="1179" r:id="rId45"/>
    <p:sldId id="1180" r:id="rId4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alibri Light" panose="020F0302020204030204" pitchFamily="34" charset="0"/>
      <p:regular r:id="rId53"/>
      <p:italic r:id="rId54"/>
    </p:embeddedFont>
    <p:embeddedFont>
      <p:font typeface="汉语拼音" panose="02010600030101010101" charset="0"/>
      <p:regular r:id="rId55"/>
    </p:embeddedFont>
    <p:embeddedFont>
      <p:font typeface="黑体" panose="02010609060101010101" pitchFamily="49" charset="-122"/>
      <p:regular r:id="rId56"/>
    </p:embeddedFont>
    <p:embeddedFont>
      <p:font typeface="华文楷体" panose="02010600040101010101" pitchFamily="2" charset="-122"/>
      <p:regular r:id="rId57"/>
    </p:embeddedFont>
    <p:embeddedFont>
      <p:font typeface="楷体" panose="02010609060101010101" pitchFamily="49" charset="-122"/>
      <p:regular r:id="rId58"/>
    </p:embeddedFont>
    <p:embeddedFont>
      <p:font typeface="幼圆" panose="02010509060101010101" pitchFamily="49" charset="-122"/>
      <p:regular r:id="rId59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>
          <p15:clr>
            <a:srgbClr val="A4A3A4"/>
          </p15:clr>
        </p15:guide>
        <p15:guide id="2" pos="578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63">
          <p15:clr>
            <a:srgbClr val="A4A3A4"/>
          </p15:clr>
        </p15:guide>
        <p15:guide id="2" pos="221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B050"/>
    <a:srgbClr val="0066FF"/>
    <a:srgbClr val="A38302"/>
    <a:srgbClr val="FEFCDE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90" d="100"/>
          <a:sy n="90" d="100"/>
        </p:scale>
        <p:origin x="858" y="66"/>
      </p:cViewPr>
      <p:guideLst>
        <p:guide orient="horz" pos="3162"/>
        <p:guide pos="5783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64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63"/>
        <p:guide pos="22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5294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437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2859005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7644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82278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22491"/>
      </p:ext>
    </p:extLst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52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913327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5C95754-12C5-438A-8947-CF2438707D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C8BF0-B951-42AA-8C09-D8F6B5202A3F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B2B7A76-BFE5-45FF-9262-43EDB4733A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5EA5920-7068-4B92-861E-C7F31B6A9A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9FFA4-0980-478C-BF7E-A8AC388A1F2F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9363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DA25F779-729D-4791-BEFD-391865D37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D8814-4492-404F-BBCA-6F1469D2D9D4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AF6495AF-7F9E-4189-B894-C16D5FB75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6099B3A9-051C-46BA-9BC4-BCA9487B0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1AE4D-645E-4572-BA9A-DD980F5D01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819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8CE38C72-D83A-4520-A479-439D3C7AE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FC2D0-7DA6-4F73-97B4-EDC1FCF69EA7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F9BFAABD-796A-4647-BF3E-C5E950390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781FDA1F-31A1-4701-94CE-9FDC6261B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34ED7-8657-47C6-A649-BB18CF801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847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>
                <a:ea typeface="宋体" charset="0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350">
                <a:ea typeface="宋体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0C408F-3222-4AA7-81D9-7FA3DF1FF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A3A51-C701-43EE-8D8F-BA3DF33C2A52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A7B993-B6B7-4DE5-A1DD-C54C68EE8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3510EE-9A8D-4536-8390-82D5CD709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4AA077-8F4F-45D9-A67E-03950BD6BB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696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746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5325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5363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79248C51-F4F8-43D3-93E5-34A8BF6BCC5E}"/>
              </a:ext>
            </a:extLst>
          </p:cNvPr>
          <p:cNvSpPr txBox="1">
            <a:spLocks/>
          </p:cNvSpPr>
          <p:nvPr/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51435" tIns="25718" rIns="51435" bIns="25718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300" dirty="0"/>
              <a:t>单击此处编母版标题样式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2C5C4933-D1D1-4609-AA24-B39C2A28F912}"/>
              </a:ext>
            </a:extLst>
          </p:cNvPr>
          <p:cNvSpPr txBox="1">
            <a:spLocks/>
          </p:cNvSpPr>
          <p:nvPr/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51435" tIns="25718" rIns="51435" bIns="25718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100"/>
              <a:t>单击此处编辑母版文本样式</a:t>
            </a:r>
          </a:p>
          <a:p>
            <a:pPr lvl="1">
              <a:defRPr/>
            </a:pPr>
            <a:r>
              <a:rPr lang="zh-CN" altLang="en-US" sz="1800"/>
              <a:t>第二级</a:t>
            </a:r>
          </a:p>
          <a:p>
            <a:pPr lvl="2">
              <a:defRPr/>
            </a:pPr>
            <a:r>
              <a:rPr lang="zh-CN" altLang="en-US" sz="1500"/>
              <a:t>第三级</a:t>
            </a:r>
          </a:p>
          <a:p>
            <a:pPr lvl="3">
              <a:defRPr/>
            </a:pPr>
            <a:r>
              <a:rPr lang="zh-CN" altLang="en-US" sz="1050"/>
              <a:t>第四级</a:t>
            </a:r>
          </a:p>
          <a:p>
            <a:pPr lvl="4">
              <a:defRPr/>
            </a:pPr>
            <a:r>
              <a:rPr lang="zh-CN" altLang="en-US" sz="1050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23E6F4FC-DFCB-4C4E-8089-A2135335CC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B7F510B-4E17-4CB9-BAF9-7351D4DB8110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814D09C3-768E-4198-A4BA-8A768DAF12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F7373FC-A080-4140-A3CB-50838A1528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F0545CB-331D-4E67-BF4A-70305549E3D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32" name="图片 7">
            <a:extLst>
              <a:ext uri="{FF2B5EF4-FFF2-40B4-BE49-F238E27FC236}">
                <a16:creationId xmlns:a16="http://schemas.microsoft.com/office/drawing/2014/main" id="{5DCE938A-9B71-473B-8A5C-8DEB00FF0D1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7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2C875EE-6333-444A-94A5-2BA00778E275}"/>
              </a:ext>
            </a:extLst>
          </p:cNvPr>
          <p:cNvSpPr/>
          <p:nvPr userDrawn="1"/>
        </p:nvSpPr>
        <p:spPr>
          <a:xfrm flipH="1">
            <a:off x="0" y="123190"/>
            <a:ext cx="3405505" cy="2159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5  </a:t>
            </a:r>
            <a:r>
              <a:rPr kumimoji="1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一个豆荚里的五粒豆</a:t>
            </a:r>
          </a:p>
        </p:txBody>
      </p:sp>
    </p:spTree>
    <p:extLst>
      <p:ext uri="{BB962C8B-B14F-4D97-AF65-F5344CB8AC3E}">
        <p14:creationId xmlns:p14="http://schemas.microsoft.com/office/powerpoint/2010/main" val="2301305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49" r:id="rId14"/>
    <p:sldLayoutId id="2147483650" r:id="rId15"/>
    <p:sldLayoutId id="2147483651" r:id="rId16"/>
    <p:sldLayoutId id="2147483652" r:id="rId17"/>
    <p:sldLayoutId id="2147483654" r:id="rId18"/>
    <p:sldLayoutId id="2147483655" r:id="rId19"/>
  </p:sldLayoutIdLst>
  <p:transition>
    <p:fade thruBlk="1"/>
  </p:transition>
  <p:hf hdr="0" ft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25717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51435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77152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28588" indent="-128588" algn="l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&#19971;&#24425;-&#23383;&#35789;&#21548;&#20889;-&#20154;&#22235;&#19978;-5.&#19968;&#20010;&#35910;&#33626;&#37324;&#30340;&#20116;&#31890;&#35910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18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&#20154;&#22235;&#19978;-5.&#19968;&#20010;&#35910;&#33626;&#37324;&#30340;&#20116;&#31890;&#35910;.mp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&#20154;&#22235;&#19978;-5.&#19968;&#20010;&#35910;&#33626;&#37324;&#30340;&#20116;&#31890;&#3591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5" y="1058545"/>
            <a:ext cx="3539490" cy="2360295"/>
          </a:xfrm>
          <a:prstGeom prst="ellipse">
            <a:avLst/>
          </a:prstGeom>
          <a:ln w="98425"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787900" y="627380"/>
            <a:ext cx="4129405" cy="339217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豌豆是一种攀缘草本，绿色，椭圆形，内侧有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2—10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粒种子。今天我们一起来认识一个豆荚里的五粒豌豆吧！</a:t>
            </a:r>
          </a:p>
        </p:txBody>
      </p:sp>
      <p:pic>
        <p:nvPicPr>
          <p:cNvPr id="43016" name="Picture 8" descr="http://image2.sina.com.cn/IT/cr/2006/0516/4276596235.jpg"/>
          <p:cNvPicPr>
            <a:picLocks noChangeAspect="1" noChangeArrowheads="1"/>
          </p:cNvPicPr>
          <p:nvPr/>
        </p:nvPicPr>
        <p:blipFill>
          <a:blip r:embed="rId4" cstate="print"/>
          <a:srcRect b="-2227"/>
          <a:stretch>
            <a:fillRect/>
          </a:stretch>
        </p:blipFill>
        <p:spPr bwMode="auto">
          <a:xfrm>
            <a:off x="35560" y="627380"/>
            <a:ext cx="4752340" cy="3592830"/>
          </a:xfrm>
          <a:prstGeom prst="rect">
            <a:avLst/>
          </a:prstGeom>
          <a:noFill/>
        </p:spPr>
      </p:pic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AA6CEF4-397A-4323-AC38-4E1AD2985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1754DC-B1F6-409B-A476-E658BE65D4B5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74095B7-D106-4328-AFCB-2DF7C9294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FFA4-0980-478C-BF7E-A8AC388A1F2F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61340" y="1214755"/>
            <a:ext cx="36029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洋溢：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(情绪、气氛等)充分流露。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4825" y="2625090"/>
            <a:ext cx="3850005" cy="112458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节日的校园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洋溢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着欢乐的气氛。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820" y="1048385"/>
            <a:ext cx="4191635" cy="2701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0700" y="1419860"/>
            <a:ext cx="80949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阅读课文，体会普通的豌豆荚在作者笔下是多么的富有情趣。标上自然段序号。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445" y="596900"/>
            <a:ext cx="8332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一个豆荚里的五粒豆都有什么愿望？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3670" y="1489075"/>
            <a:ext cx="4182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飞到广阔的世界里去。</a:t>
            </a:r>
          </a:p>
        </p:txBody>
      </p:sp>
      <p:sp>
        <p:nvSpPr>
          <p:cNvPr id="3" name="TextBox 6"/>
          <p:cNvSpPr txBox="1"/>
          <p:nvPr/>
        </p:nvSpPr>
        <p:spPr>
          <a:xfrm>
            <a:off x="1423670" y="2279650"/>
            <a:ext cx="4182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直接飞进太阳里去。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249045" y="2953385"/>
            <a:ext cx="7741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到哪儿就在哪儿住下来，不过还得向前滚。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1423670" y="3618230"/>
            <a:ext cx="4182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该怎么样就怎么样吧！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" y="1489075"/>
            <a:ext cx="641350" cy="5664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" y="2279650"/>
            <a:ext cx="641350" cy="566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20" y="3635375"/>
            <a:ext cx="641350" cy="566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" y="2962275"/>
            <a:ext cx="641350" cy="5664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05" y="2970530"/>
            <a:ext cx="641350" cy="56642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A36DAB2-9DF8-4AF3-9EF0-8D4583EDD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EC2D5-5B08-407A-8D67-2C10CFBD89CB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E48A49B2-3BBC-4CDB-832F-750C8DD68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FFA4-0980-478C-BF7E-A8AC388A1F2F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20345" y="575945"/>
            <a:ext cx="8682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一个豆荚里的五粒豆后来发生了什么事？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405" y="1787525"/>
            <a:ext cx="78244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三粒豆被鸽子吃掉了，一粒豆在水沟里泡涨了，还有一粒在窗台的裂缝里生长、开花。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3C7D4C0-FEE1-4BC7-A9AE-A52FCCC75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7CD5FF-1728-4259-A833-89AD36CA7EC6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8C76595-317B-4366-98BC-085830666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FFA4-0980-478C-BF7E-A8AC388A1F2F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80390" y="648335"/>
            <a:ext cx="8292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读完课文，你有什么问题？提出来。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1810" y="1335405"/>
            <a:ext cx="7967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豌豆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家庭里的地位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是什么？</a:t>
            </a:r>
          </a:p>
        </p:txBody>
      </p:sp>
      <p:sp>
        <p:nvSpPr>
          <p:cNvPr id="2" name="TextBox 6"/>
          <p:cNvSpPr txBox="1"/>
          <p:nvPr/>
        </p:nvSpPr>
        <p:spPr>
          <a:xfrm>
            <a:off x="440055" y="1992630"/>
            <a:ext cx="79679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母亲为什么要把一株豌豆苗称为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一个小花园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</a:p>
        </p:txBody>
      </p:sp>
      <p:sp>
        <p:nvSpPr>
          <p:cNvPr id="3" name="TextBox 6"/>
          <p:cNvSpPr txBox="1"/>
          <p:nvPr/>
        </p:nvSpPr>
        <p:spPr>
          <a:xfrm>
            <a:off x="409575" y="3084195"/>
            <a:ext cx="79679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小豌豆是怎样长大的？小女孩又是怎样长好的？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6" name="矩形 5"/>
          <p:cNvSpPr/>
          <p:nvPr/>
        </p:nvSpPr>
        <p:spPr>
          <a:xfrm>
            <a:off x="7092280" y="74006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课后第一题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860526-236F-46D4-AD14-18CFEE5B3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91F1B1-2D17-488E-A8F5-42008C24DC2A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0D3AD7C-9069-4508-ABAB-68F15D19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FFA4-0980-478C-BF7E-A8AC388A1F2F}" type="slidenum">
              <a:rPr lang="zh-CN" altLang="en-US" smtClean="0"/>
              <a:pPr/>
              <a:t>14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一、我会查字典。</a:t>
            </a: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9592" y="1995686"/>
            <a:ext cx="7344816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“豌”是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结构的字，用部首查字法先查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部，再查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91383" y="192367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27290" y="256303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64722" y="257175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627534"/>
            <a:ext cx="7344816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“耐”是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结构的字，用部首查字法先查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部，再查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画。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19375" y="627534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83274" y="120359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92714" y="120359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2283718"/>
            <a:ext cx="7344816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“曾”是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结构的字，用部首查字法先查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3848" y="2275007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71800" y="2851071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32040" y="285107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601980" y="628015"/>
            <a:ext cx="7723505" cy="30213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二、在《一个豆荚里的五粒豆》中,最后一粒豆子落在了哪里？(     ) 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A.一个长满了青苔的裂缝里 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B.直接飞进太阳里去 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C.落到水沟里去了 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337935" y="3561080"/>
            <a:ext cx="2338070" cy="472440"/>
            <a:chOff x="9981" y="5834"/>
            <a:chExt cx="3682" cy="744"/>
          </a:xfrm>
        </p:grpSpPr>
        <p:sp>
          <p:nvSpPr>
            <p:cNvPr id="17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646420" y="1233170"/>
            <a:ext cx="439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932E146-D9D5-480D-99D6-A02AC655C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27E4D9-07CD-476F-9F41-4D70B5BD9D1D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5923F52-46E2-4F97-A6A8-E5D64BA8C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FFA4-0980-478C-BF7E-A8AC388A1F2F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b="4977"/>
          <a:stretch>
            <a:fillRect/>
          </a:stretch>
        </p:blipFill>
        <p:spPr>
          <a:xfrm>
            <a:off x="-8890" y="-12700"/>
            <a:ext cx="9189085" cy="51644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3630" y="1044575"/>
            <a:ext cx="8077200" cy="2430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梦想的力量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当我充满自信地，朝着梦想的方向迈进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并且毫不畏惧地，过着我理想的生活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会在不期然间忽然降临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69060" y="3559810"/>
            <a:ext cx="7091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让我们走进课文，细细品读这篇童话！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424231" y="1272316"/>
            <a:ext cx="5040560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阅读课文第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1-6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自然段</a:t>
            </a:r>
            <a:endParaRPr lang="en-US" altLang="zh-CN" sz="28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+mj-ea"/>
                <a:ea typeface="+mj-ea"/>
              </a:rPr>
              <a:t>体会普通的豌豆荚在作者笔下是多么的富有情趣。</a:t>
            </a:r>
            <a:endParaRPr lang="zh-CN" altLang="zh-CN" sz="2800" dirty="0"/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29700" name="AutoShape 4" descr="http://pic.qiantucdn.com/58pic/16/71/01/73n58PICeRK_10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38" name="AutoShape 2" descr="http://himg2.huanqiu.com/attachment2010/2015/0527/19/07/201505270707559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40" name="AutoShape 4" descr="http://himg2.huanqiu.com/attachment2010/2015/0527/19/07/201505270707559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" name="图片 10" descr="20150527070755960.jpg"/>
          <p:cNvPicPr>
            <a:picLocks noChangeAspect="1"/>
          </p:cNvPicPr>
          <p:nvPr/>
        </p:nvPicPr>
        <p:blipFill>
          <a:blip r:embed="rId3" cstate="print"/>
          <a:srcRect l="11535" t="21505" r="14637" b="32413"/>
          <a:stretch>
            <a:fillRect/>
          </a:stretch>
        </p:blipFill>
        <p:spPr>
          <a:xfrm rot="1670984">
            <a:off x="4985658" y="615858"/>
            <a:ext cx="3987052" cy="186893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63" y="146051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5课题解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605" y="-16510"/>
            <a:ext cx="9147810" cy="51765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09516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48713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08442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47640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1290365" y="1059582"/>
            <a:ext cx="6840760" cy="85408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5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一个豆荚里的五粒豆</a:t>
            </a:r>
          </a:p>
        </p:txBody>
      </p:sp>
      <p:sp>
        <p:nvSpPr>
          <p:cNvPr id="9" name="矩形 8"/>
          <p:cNvSpPr/>
          <p:nvPr/>
        </p:nvSpPr>
        <p:spPr>
          <a:xfrm flipH="1">
            <a:off x="-14922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82871" y="14307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四年级  上册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639" y="2499970"/>
            <a:ext cx="87630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豆荚和豌豆都是绿的，豌豆就以为整个世界都是绿的。</a:t>
            </a:r>
          </a:p>
        </p:txBody>
      </p:sp>
      <p:sp>
        <p:nvSpPr>
          <p:cNvPr id="3" name="云形标注 2"/>
          <p:cNvSpPr/>
          <p:nvPr/>
        </p:nvSpPr>
        <p:spPr>
          <a:xfrm>
            <a:off x="5436096" y="339502"/>
            <a:ext cx="3240360" cy="1800200"/>
          </a:xfrm>
          <a:prstGeom prst="cloudCallout">
            <a:avLst>
              <a:gd name="adj1" fmla="val -30158"/>
              <a:gd name="adj2" fmla="val 7045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</a:rPr>
              <a:t>坐井观天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4255" y="3219822"/>
            <a:ext cx="3877985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让你联想到什么寓言故事？</a:t>
            </a:r>
          </a:p>
        </p:txBody>
      </p:sp>
      <p:sp>
        <p:nvSpPr>
          <p:cNvPr id="7" name="云形标注 6"/>
          <p:cNvSpPr/>
          <p:nvPr/>
        </p:nvSpPr>
        <p:spPr>
          <a:xfrm>
            <a:off x="3419872" y="1347614"/>
            <a:ext cx="1440160" cy="720080"/>
          </a:xfrm>
          <a:prstGeom prst="cloudCallout">
            <a:avLst>
              <a:gd name="adj1" fmla="val 4011"/>
              <a:gd name="adj2" fmla="val 96731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青蛙</a:t>
            </a:r>
          </a:p>
        </p:txBody>
      </p:sp>
      <p:sp>
        <p:nvSpPr>
          <p:cNvPr id="82946" name="AutoShape 2" descr="http://zkres2.myzaker.com/201710/59dd85047f52e9cc03000a46_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" name="图片 8" descr="59dd85047f52e9cc03000a46_640.jpg"/>
          <p:cNvPicPr>
            <a:picLocks noChangeAspect="1"/>
          </p:cNvPicPr>
          <p:nvPr/>
        </p:nvPicPr>
        <p:blipFill>
          <a:blip r:embed="rId2" cstate="print"/>
          <a:srcRect l="18107" r="14563" b="10401"/>
          <a:stretch>
            <a:fillRect/>
          </a:stretch>
        </p:blipFill>
        <p:spPr>
          <a:xfrm>
            <a:off x="251520" y="411510"/>
            <a:ext cx="2339752" cy="204330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椭圆 9"/>
          <p:cNvSpPr/>
          <p:nvPr/>
        </p:nvSpPr>
        <p:spPr>
          <a:xfrm>
            <a:off x="3851910" y="2499995"/>
            <a:ext cx="801370" cy="52197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7" grpId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20150527070755960.jpg"/>
          <p:cNvPicPr>
            <a:picLocks noChangeAspect="1"/>
          </p:cNvPicPr>
          <p:nvPr/>
        </p:nvPicPr>
        <p:blipFill>
          <a:blip r:embed="rId2" cstate="print"/>
          <a:srcRect l="11535" t="21505" r="14637" b="32413"/>
          <a:stretch>
            <a:fillRect/>
          </a:stretch>
        </p:blipFill>
        <p:spPr>
          <a:xfrm rot="1473695">
            <a:off x="6294001" y="410566"/>
            <a:ext cx="2638835" cy="123695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>
            <a:off x="231140" y="476250"/>
            <a:ext cx="61620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豌豆按照它们在家庭里的地位，坐成一排。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80" y="1343144"/>
            <a:ext cx="4450080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按照从大到小的顺序排列。</a:t>
            </a:r>
          </a:p>
        </p:txBody>
      </p:sp>
      <p:sp>
        <p:nvSpPr>
          <p:cNvPr id="82946" name="AutoShape 2" descr="http://zkres2.myzaker.com/201710/59dd85047f52e9cc03000a46_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096260" y="391160"/>
            <a:ext cx="2633345" cy="68897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970" name="AutoShape 2" descr="http://www.zhiwuwang.com/file/upload/201609/29/10313412377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52730" y="2139950"/>
            <a:ext cx="73850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“老这样坐下去，我恐怕会变得僵硬起来。我觉得似乎外面发生了一些事情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我有这种预感！”</a:t>
            </a:r>
          </a:p>
        </p:txBody>
      </p:sp>
      <p:sp>
        <p:nvSpPr>
          <p:cNvPr id="14" name="椭圆 13"/>
          <p:cNvSpPr/>
          <p:nvPr/>
        </p:nvSpPr>
        <p:spPr>
          <a:xfrm>
            <a:off x="5652135" y="2125345"/>
            <a:ext cx="1563370" cy="50419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354882" y="3523352"/>
            <a:ext cx="5516880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豌豆越成熟就会变得越来越坚硬。</a:t>
            </a:r>
          </a:p>
        </p:txBody>
      </p:sp>
      <p:sp>
        <p:nvSpPr>
          <p:cNvPr id="83972" name="AutoShape 4" descr="http://img3.doubanio.com/view/commodity_story/medium/public/p96751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6" name="图片 15" descr="p9675100.jpg"/>
          <p:cNvPicPr>
            <a:picLocks noChangeAspect="1"/>
          </p:cNvPicPr>
          <p:nvPr/>
        </p:nvPicPr>
        <p:blipFill>
          <a:blip r:embed="rId3" cstate="print"/>
          <a:srcRect t="28350" b="4320"/>
          <a:stretch>
            <a:fillRect/>
          </a:stretch>
        </p:blipFill>
        <p:spPr>
          <a:xfrm>
            <a:off x="6965161" y="2859529"/>
            <a:ext cx="2032000" cy="136815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10" grpId="0" bldLvl="0" animBg="1"/>
      <p:bldP spid="13" grpId="0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97660" y="915571"/>
            <a:ext cx="43404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分角色朗读第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7—12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7407" y="1635011"/>
            <a:ext cx="7623644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</a:rPr>
              <a:t>说说五粒豌豆即将分开时，豌豆们各自的打算，用原文归纳它们的愿望。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" y="1100455"/>
            <a:ext cx="1281430" cy="1836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665" y="627653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619672" y="4116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</a:rPr>
              <a:t>第一粒豆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996315"/>
            <a:ext cx="72523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“现在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我要飞到广阔的世界里去了！如果你能捉住我，就请来吧！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”第一粒豌豆说完就飞走了。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672" y="235446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</a:rPr>
              <a:t>第二粒豆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495" y="2941320"/>
            <a:ext cx="70262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我将直接飞进太阳里去，这才像一粒豌豆呢，而且与我的身份非常相称！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”于是，它也飞走了。</a:t>
            </a:r>
          </a:p>
        </p:txBody>
      </p:sp>
      <p:sp>
        <p:nvSpPr>
          <p:cNvPr id="7" name="爆炸形 1 6"/>
          <p:cNvSpPr/>
          <p:nvPr/>
        </p:nvSpPr>
        <p:spPr>
          <a:xfrm>
            <a:off x="5549409" y="1584955"/>
            <a:ext cx="3024336" cy="1656184"/>
          </a:xfrm>
          <a:prstGeom prst="irregularSeal1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自高自大</a:t>
            </a:r>
          </a:p>
        </p:txBody>
      </p:sp>
      <p:pic>
        <p:nvPicPr>
          <p:cNvPr id="8" name="图片 7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665" y="2354853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627653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619672" y="62753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</a:rPr>
              <a:t>第三、四粒豆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885" y="1419225"/>
            <a:ext cx="70565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我们到了哪儿，就在哪儿住下来，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”接下来的两粒说，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不过，我们还得向前滚。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</p:txBody>
      </p:sp>
      <p:sp>
        <p:nvSpPr>
          <p:cNvPr id="7" name="爆炸形 1 6"/>
          <p:cNvSpPr/>
          <p:nvPr/>
        </p:nvSpPr>
        <p:spPr>
          <a:xfrm>
            <a:off x="2915920" y="2355850"/>
            <a:ext cx="3568700" cy="1656080"/>
          </a:xfrm>
          <a:prstGeom prst="irregularSeal1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不满足现状</a:t>
            </a:r>
          </a:p>
        </p:txBody>
      </p:sp>
      <p:pic>
        <p:nvPicPr>
          <p:cNvPr id="4" name="图片 3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631588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771550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619672" y="6275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</a:rPr>
              <a:t>第五粒豆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1212215"/>
            <a:ext cx="72320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该怎么样就怎么样吧！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”最后的那一粒说。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该怎么样就怎么样！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”这粒豌豆说。</a:t>
            </a:r>
          </a:p>
        </p:txBody>
      </p:sp>
      <p:sp>
        <p:nvSpPr>
          <p:cNvPr id="7" name="爆炸形 1 6"/>
          <p:cNvSpPr/>
          <p:nvPr/>
        </p:nvSpPr>
        <p:spPr>
          <a:xfrm>
            <a:off x="2215808" y="2072903"/>
            <a:ext cx="4968552" cy="2448272"/>
          </a:xfrm>
          <a:prstGeom prst="irregularSeal1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随遇而安</a:t>
            </a:r>
            <a:endParaRPr lang="en-US" altLang="zh-CN" sz="2800" b="1" dirty="0">
              <a:solidFill>
                <a:schemeClr val="tx1"/>
              </a:solidFill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喜欢平静的生活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12925" y="762536"/>
            <a:ext cx="4608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13—21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2875" y="1553845"/>
            <a:ext cx="712978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最后那粒豌豆有没有实现自己的愿望呢？它是怎样长大的？小女孩又是怎样长好的？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5" y="1285875"/>
            <a:ext cx="1281430" cy="1836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42290" y="1275080"/>
            <a:ext cx="7868285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小豌豆刚到长满青苔的窗台上住下时，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小女孩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  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066925" y="1767840"/>
            <a:ext cx="267525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身体非常虚弱</a:t>
            </a:r>
          </a:p>
        </p:txBody>
      </p:sp>
      <p:sp>
        <p:nvSpPr>
          <p:cNvPr id="5" name="矩形 4"/>
          <p:cNvSpPr/>
          <p:nvPr/>
        </p:nvSpPr>
        <p:spPr>
          <a:xfrm>
            <a:off x="542290" y="483235"/>
            <a:ext cx="8070850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细读第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13—21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和最后一个自然段，完成填空。</a:t>
            </a:r>
          </a:p>
        </p:txBody>
      </p:sp>
      <p:sp>
        <p:nvSpPr>
          <p:cNvPr id="6" name="矩形 5"/>
          <p:cNvSpPr/>
          <p:nvPr/>
        </p:nvSpPr>
        <p:spPr>
          <a:xfrm>
            <a:off x="614045" y="2601595"/>
            <a:ext cx="779653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小豌豆长出了小叶子，小女孩（              ）。</a:t>
            </a:r>
          </a:p>
        </p:txBody>
      </p:sp>
      <p:sp>
        <p:nvSpPr>
          <p:cNvPr id="8" name="矩形 7"/>
          <p:cNvSpPr/>
          <p:nvPr/>
        </p:nvSpPr>
        <p:spPr>
          <a:xfrm>
            <a:off x="1057275" y="3084195"/>
            <a:ext cx="316801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觉得好了一些了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5" grpId="0" animBg="1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684" y="738019"/>
            <a:ext cx="3888432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太阳今天在我身上照得怪暖和的。这粒豌豆长得好极了，我也会好起来的。我能爬起来，走到温暖的太阳光中去。</a:t>
            </a:r>
          </a:p>
        </p:txBody>
      </p:sp>
      <p:sp>
        <p:nvSpPr>
          <p:cNvPr id="10242" name="AutoShape 2" descr="http://photocdn.sohu.com/20150803/mp25456468_1438569260882_2_th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 descr="mp25456468_1438569260882_2_th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648360"/>
            <a:ext cx="3915882" cy="318475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83260" y="844550"/>
            <a:ext cx="7950835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小豌豆顺着绳子向上生长，小女孩（                   ）。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301115" y="1337310"/>
            <a:ext cx="368236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能够坐一整个钟头</a:t>
            </a:r>
          </a:p>
        </p:txBody>
      </p:sp>
      <p:sp>
        <p:nvSpPr>
          <p:cNvPr id="6" name="矩形 5"/>
          <p:cNvSpPr/>
          <p:nvPr/>
        </p:nvSpPr>
        <p:spPr>
          <a:xfrm>
            <a:off x="683260" y="2232660"/>
            <a:ext cx="7950835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小豌豆开出一朵紫色的小花，小女孩（                               ）。</a:t>
            </a:r>
          </a:p>
        </p:txBody>
      </p:sp>
      <p:sp>
        <p:nvSpPr>
          <p:cNvPr id="8" name="矩形 7"/>
          <p:cNvSpPr/>
          <p:nvPr/>
        </p:nvSpPr>
        <p:spPr>
          <a:xfrm>
            <a:off x="1389352" y="2802762"/>
            <a:ext cx="727280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脸上洋溢着健康的光彩，眼睛发着亮光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7" name="矩形 6"/>
          <p:cNvSpPr/>
          <p:nvPr/>
        </p:nvSpPr>
        <p:spPr>
          <a:xfrm>
            <a:off x="3491880" y="668342"/>
            <a:ext cx="5256584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安徒生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丹麦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世纪著名童话作家，被尊称为“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现代童话之父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”。他著名的童话故事有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小锡兵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冰雪女王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拇指姑娘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卖火柴的小女孩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丑小鸭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《一个豆荚里的五粒豆》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是安徒生创作于1853年的一篇童话。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14" name="Picture 2" descr="http://images.takungpao.com/2018/0402/201804020301201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76204"/>
            <a:ext cx="2952328" cy="310771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12875" y="1317625"/>
            <a:ext cx="712978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母亲虽然不相信，但她还是仔细地用一根小棍子把豌豆苗支起来，使它不至于被风吹断，这体现了什么？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5" y="1183640"/>
            <a:ext cx="1281430" cy="18364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12875" y="600075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想一想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BCFB4EA-F414-47BA-89DA-283613A74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936280-75E2-4526-BE5B-FD6611EE407A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ADDE08B-FBE0-438F-BE04-6889D05CC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FFA4-0980-478C-BF7E-A8AC388A1F2F}" type="slidenum">
              <a:rPr lang="zh-CN" altLang="en-US" smtClean="0"/>
              <a:pPr/>
              <a:t>30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987574"/>
            <a:ext cx="388843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虽然母亲不相信，但她还是仔细地用一根小棍子把这植物支起来，好使它不被风吹断，因为它使她的女儿对生命产生了愉快的想象。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2" name="AutoShape 2" descr="http://photocdn.sohu.com/20150803/mp25456468_1438569260882_2_th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" name="图片 6" descr="7f61c191xc4b09c8650bc&amp;690.jpg"/>
          <p:cNvPicPr>
            <a:picLocks noChangeAspect="1"/>
          </p:cNvPicPr>
          <p:nvPr/>
        </p:nvPicPr>
        <p:blipFill>
          <a:blip r:embed="rId2" cstate="print"/>
          <a:srcRect l="15963"/>
          <a:stretch>
            <a:fillRect/>
          </a:stretch>
        </p:blipFill>
        <p:spPr>
          <a:xfrm>
            <a:off x="5004048" y="555526"/>
            <a:ext cx="3759714" cy="335086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圆角矩形 7"/>
          <p:cNvSpPr/>
          <p:nvPr/>
        </p:nvSpPr>
        <p:spPr>
          <a:xfrm>
            <a:off x="467544" y="555526"/>
            <a:ext cx="4536504" cy="352839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        </a:t>
            </a:r>
            <a:r>
              <a:rPr lang="zh-CN" altLang="en-US" sz="2400" dirty="0">
                <a:solidFill>
                  <a:schemeClr val="tx1"/>
                </a:solidFill>
              </a:rPr>
              <a:t>母亲一个细小的动作寄托了对女儿获得重生的渴望，虽然她不相信一株小小的豌豆苗会创造奇迹，但她更愿意让这株豌豆苗陪伴着病中的女儿，给她带来获得重生的力量。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51689" y="1120924"/>
            <a:ext cx="388843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小女孩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低下头来，轻轻地吻了一下柔嫩的叶子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。这一天简直像一个节日。</a:t>
            </a:r>
          </a:p>
        </p:txBody>
      </p:sp>
      <p:sp>
        <p:nvSpPr>
          <p:cNvPr id="10242" name="AutoShape 2" descr="http://photocdn.sohu.com/20150803/mp25456468_1438569260882_2_th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 descr="4a1b1f8fhb52551d5fa3f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9356" y="874296"/>
            <a:ext cx="4123287" cy="3354731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3" name="组合 2"/>
          <p:cNvGrpSpPr/>
          <p:nvPr/>
        </p:nvGrpSpPr>
        <p:grpSpPr>
          <a:xfrm>
            <a:off x="2340942" y="3211741"/>
            <a:ext cx="1484630" cy="796290"/>
            <a:chOff x="8049592" y="1942376"/>
            <a:chExt cx="1484630" cy="796290"/>
          </a:xfrm>
        </p:grpSpPr>
        <p:sp>
          <p:nvSpPr>
            <p:cNvPr id="77" name="云形 76"/>
            <p:cNvSpPr/>
            <p:nvPr/>
          </p:nvSpPr>
          <p:spPr>
            <a:xfrm>
              <a:off x="8049592" y="1942376"/>
              <a:ext cx="1484630" cy="79629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21480" y="1995686"/>
              <a:ext cx="110109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喜爱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74797" y="3195231"/>
            <a:ext cx="1484630" cy="796290"/>
            <a:chOff x="8049592" y="1942376"/>
            <a:chExt cx="1484630" cy="796290"/>
          </a:xfrm>
        </p:grpSpPr>
        <p:sp>
          <p:nvSpPr>
            <p:cNvPr id="4" name="云形 3"/>
            <p:cNvSpPr/>
            <p:nvPr/>
          </p:nvSpPr>
          <p:spPr>
            <a:xfrm>
              <a:off x="8049592" y="1942376"/>
              <a:ext cx="1484630" cy="79629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7" name="TextBox 75"/>
            <p:cNvSpPr txBox="1"/>
            <p:nvPr/>
          </p:nvSpPr>
          <p:spPr>
            <a:xfrm>
              <a:off x="8221480" y="1995686"/>
              <a:ext cx="110109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感激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309245" y="348615"/>
            <a:ext cx="712978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看到开花的豌豆苗，小女孩有什么表现？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3260" y="1856740"/>
            <a:ext cx="7759065" cy="1545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小女孩受到豌豆生命力的鼓舞,终于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能够坐起来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,并且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快乐地生活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母亲也对生活充满了希望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。所以说“简直像一个节日”。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260" y="683895"/>
            <a:ext cx="775906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为什么说“这一天简直像一个节日”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?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38549E-4DFE-4C2D-8758-006947BE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B4C5A3-33D8-42CC-A9C7-9ACF075D7975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11251C0-B808-4B80-8BA2-1CE41D884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FFA4-0980-478C-BF7E-A8AC388A1F2F}" type="slidenum">
              <a:rPr lang="zh-CN" altLang="en-US" smtClean="0"/>
              <a:pPr/>
              <a:t>33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77390" y="670461"/>
            <a:ext cx="4608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22—24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77340" y="1291590"/>
            <a:ext cx="717105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其余几粒豌豆怎样了？你懂得了什么？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小女孩对豌豆有怎样的感情？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95" y="1193800"/>
            <a:ext cx="1281430" cy="1836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7520" y="614680"/>
            <a:ext cx="8061325" cy="344995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曾经想飞到广阔世界里去的那一粒，它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落到了屋顶的水笕里，被一只鸽子吃掉了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那两粒在地上打滚的豌豆也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没有走多远，也被鸽子吃掉了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那本来想飞进太阳里去的豌豆，却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落到了水沟里，在脏水里躺了好几个星期，而且涨得大大的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08000" y="721995"/>
            <a:ext cx="7955915" cy="319341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      通过这几粒豌豆，我们懂得了生命的价值不在于志向的大小，而是在于它实际的付出和产生的影响。所以，我们应该要用平淡的心去面对一切。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698"/>
          <a:stretch>
            <a:fillRect/>
          </a:stretch>
        </p:blipFill>
        <p:spPr>
          <a:xfrm>
            <a:off x="-10160" y="-6350"/>
            <a:ext cx="9171940" cy="51485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6940" y="1549400"/>
            <a:ext cx="7613650" cy="1938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和同学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交流：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伴随着豌豆苗的成长，为什么小女孩的病就慢慢好了呢？</a:t>
            </a:r>
          </a:p>
        </p:txBody>
      </p:sp>
      <p:sp>
        <p:nvSpPr>
          <p:cNvPr id="4" name="矩形 3"/>
          <p:cNvSpPr/>
          <p:nvPr/>
        </p:nvSpPr>
        <p:spPr>
          <a:xfrm>
            <a:off x="3554214" y="2955053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课后第三题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656A618-7253-41BB-8603-BEDE19559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E4CFBB-8DCA-4356-AEDF-DDD415A05BD7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D81E9F-398E-4874-80F9-80B498231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FFA4-0980-478C-BF7E-A8AC388A1F2F}" type="slidenum">
              <a:rPr lang="zh-CN" altLang="en-US" smtClean="0"/>
              <a:pPr/>
              <a:t>36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805" y="755159"/>
            <a:ext cx="4032448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此刻，顶楼窗子旁那个小女孩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她的脸上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洋溢着健康的光彩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，她的眼睛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发着亮光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正注视着豌豆花，快乐地微笑着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pic>
        <p:nvPicPr>
          <p:cNvPr id="3" name="图片 2" descr="4a1b1f8fhb52551d5fa3f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26000" y="599976"/>
            <a:ext cx="4123287" cy="335473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圆角矩形 3"/>
          <p:cNvSpPr/>
          <p:nvPr/>
        </p:nvSpPr>
        <p:spPr>
          <a:xfrm>
            <a:off x="311150" y="600075"/>
            <a:ext cx="4514850" cy="345186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这个纯真可爱的女孩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在最后一粒豌豆努力地发芽、生长、开花的启示下，获得了战胜疾病的信心和勇气，身体也渐渐恢复了健康。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表达了女孩对这粒豌豆的感激与敬佩之情。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5课题解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-16510"/>
            <a:ext cx="9147810" cy="5176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6780" y="339725"/>
            <a:ext cx="7331075" cy="175323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</a:rPr>
              <a:t>       </a:t>
            </a:r>
            <a:r>
              <a:rPr lang="zh-CN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</a:rPr>
              <a:t>文中五粒豌豆的命运各不相同，如果是你的话，你愿意做哪一颗豌豆？为什么？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BF830B4-0033-4FC9-B57C-8E9DD0241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D7A102-61FF-4919-9E86-0CEDB3EB43B9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94C4116-3375-4B7B-A440-20CB91732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FFA4-0980-478C-BF7E-A8AC388A1F2F}" type="slidenum">
              <a:rPr lang="zh-CN" altLang="en-US" smtClean="0"/>
              <a:pPr/>
              <a:t>38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419872" y="1131590"/>
            <a:ext cx="2016224" cy="8079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五颗豌豆各怀不同梦想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19872" y="2067694"/>
            <a:ext cx="2016224" cy="8070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豌豆与女孩共同成长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01800" y="1427480"/>
            <a:ext cx="1024890" cy="22453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一个豆荚里的五粒豆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419872" y="3003798"/>
            <a:ext cx="2016224" cy="8079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五颗豌豆结局不同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39770" y="973728"/>
            <a:ext cx="767080" cy="31394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/>
              <a:t>平实、仁爱、敬重生命</a:t>
            </a:r>
          </a:p>
          <a:p>
            <a:endParaRPr lang="zh-CN" altLang="en-US" dirty="0"/>
          </a:p>
        </p:txBody>
      </p:sp>
      <p:sp>
        <p:nvSpPr>
          <p:cNvPr id="2" name="左大括号 1"/>
          <p:cNvSpPr/>
          <p:nvPr/>
        </p:nvSpPr>
        <p:spPr>
          <a:xfrm>
            <a:off x="2843530" y="1419225"/>
            <a:ext cx="288290" cy="2304415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左大括号 2"/>
          <p:cNvSpPr/>
          <p:nvPr/>
        </p:nvSpPr>
        <p:spPr>
          <a:xfrm rot="10800000">
            <a:off x="5676900" y="1409065"/>
            <a:ext cx="288290" cy="2304415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4" grpId="0" bldLvl="0" animBg="1"/>
      <p:bldP spid="20" grpId="0" bldLvl="0" animBg="1"/>
      <p:bldP spid="34" grpId="0" animBg="1"/>
      <p:bldP spid="41" grpId="0" bldLvl="0" animBg="1"/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71500" y="3053957"/>
            <a:ext cx="155528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</a:t>
            </a:r>
          </a:p>
        </p:txBody>
      </p:sp>
      <p:sp>
        <p:nvSpPr>
          <p:cNvPr id="10384" name="TextBox 11"/>
          <p:cNvSpPr txBox="1"/>
          <p:nvPr/>
        </p:nvSpPr>
        <p:spPr>
          <a:xfrm>
            <a:off x="5004048" y="1589796"/>
            <a:ext cx="1286051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照</a:t>
            </a: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483550" y="1560218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豌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豆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661835" y="1541789"/>
            <a:ext cx="1294541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冻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僵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5395607" y="3053957"/>
            <a:ext cx="1336633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囚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851622" y="3044080"/>
            <a:ext cx="1224433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苔</a:t>
            </a:r>
          </a:p>
        </p:txBody>
      </p:sp>
      <p:sp>
        <p:nvSpPr>
          <p:cNvPr id="23" name="矩形 22"/>
          <p:cNvSpPr/>
          <p:nvPr/>
        </p:nvSpPr>
        <p:spPr>
          <a:xfrm>
            <a:off x="3534612" y="1131590"/>
            <a:ext cx="11454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wān</a:t>
            </a:r>
          </a:p>
        </p:txBody>
      </p:sp>
      <p:sp>
        <p:nvSpPr>
          <p:cNvPr id="24" name="矩形 23"/>
          <p:cNvSpPr/>
          <p:nvPr/>
        </p:nvSpPr>
        <p:spPr>
          <a:xfrm>
            <a:off x="5112060" y="1142657"/>
            <a:ext cx="122413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àn</a:t>
            </a:r>
          </a:p>
        </p:txBody>
      </p:sp>
      <p:sp>
        <p:nvSpPr>
          <p:cNvPr id="25" name="矩形 24"/>
          <p:cNvSpPr/>
          <p:nvPr/>
        </p:nvSpPr>
        <p:spPr>
          <a:xfrm>
            <a:off x="7128285" y="1059582"/>
            <a:ext cx="115212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jiāng</a:t>
            </a:r>
          </a:p>
        </p:txBody>
      </p:sp>
      <p:sp>
        <p:nvSpPr>
          <p:cNvPr id="26" name="矩形 25"/>
          <p:cNvSpPr/>
          <p:nvPr/>
        </p:nvSpPr>
        <p:spPr>
          <a:xfrm>
            <a:off x="4139952" y="2571750"/>
            <a:ext cx="93610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tái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31612" y="2571750"/>
            <a:ext cx="88251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qiú</a:t>
            </a:r>
          </a:p>
        </p:txBody>
      </p:sp>
      <p:sp>
        <p:nvSpPr>
          <p:cNvPr id="36" name="矩形 35"/>
          <p:cNvSpPr/>
          <p:nvPr/>
        </p:nvSpPr>
        <p:spPr>
          <a:xfrm>
            <a:off x="5580112" y="165735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4067944" y="16528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32240" y="165052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71672" y="3094236"/>
            <a:ext cx="504056" cy="6263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6480212" y="3053957"/>
            <a:ext cx="1224136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框 </a:t>
            </a:r>
          </a:p>
        </p:txBody>
      </p:sp>
      <p:sp>
        <p:nvSpPr>
          <p:cNvPr id="31" name="矩形 30"/>
          <p:cNvSpPr/>
          <p:nvPr/>
        </p:nvSpPr>
        <p:spPr>
          <a:xfrm>
            <a:off x="6732240" y="2571750"/>
            <a:ext cx="124255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kuàng</a:t>
            </a:r>
          </a:p>
        </p:txBody>
      </p:sp>
      <p:sp>
        <p:nvSpPr>
          <p:cNvPr id="32" name="矩形 31"/>
          <p:cNvSpPr/>
          <p:nvPr/>
        </p:nvSpPr>
        <p:spPr>
          <a:xfrm>
            <a:off x="6552220" y="3075806"/>
            <a:ext cx="504056" cy="590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7884368" y="2981949"/>
            <a:ext cx="1349730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洋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溢</a:t>
            </a: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38" name="矩形 37"/>
          <p:cNvSpPr/>
          <p:nvPr/>
        </p:nvSpPr>
        <p:spPr>
          <a:xfrm>
            <a:off x="8460432" y="2499742"/>
            <a:ext cx="64807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yì</a:t>
            </a:r>
          </a:p>
        </p:txBody>
      </p:sp>
      <p:sp>
        <p:nvSpPr>
          <p:cNvPr id="39" name="矩形 38"/>
          <p:cNvSpPr/>
          <p:nvPr/>
        </p:nvSpPr>
        <p:spPr>
          <a:xfrm>
            <a:off x="7956376" y="307580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1" name="TextBox 11"/>
          <p:cNvSpPr txBox="1"/>
          <p:nvPr/>
        </p:nvSpPr>
        <p:spPr>
          <a:xfrm>
            <a:off x="1331884" y="2982872"/>
            <a:ext cx="1254252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晓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46" name="矩形 45"/>
          <p:cNvSpPr/>
          <p:nvPr/>
        </p:nvSpPr>
        <p:spPr>
          <a:xfrm>
            <a:off x="71500" y="2571750"/>
            <a:ext cx="93610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yù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367644" y="2571750"/>
            <a:ext cx="88251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jiē</a:t>
            </a:r>
            <a:endParaRPr lang="en-US" altLang="zh-CN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3667" y="313024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915598" y="3111484"/>
            <a:ext cx="504056" cy="6263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907704" y="313024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2627487" y="2972072"/>
            <a:ext cx="1224433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啪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555479" y="2499742"/>
            <a:ext cx="93610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pā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203551" y="3027783"/>
            <a:ext cx="504056" cy="6263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29" grpId="1"/>
      <p:bldP spid="36" grpId="0" animBg="1"/>
      <p:bldP spid="43" grpId="0" animBg="1"/>
      <p:bldP spid="27" grpId="0" animBg="1"/>
      <p:bldP spid="28" grpId="0" animBg="1"/>
      <p:bldP spid="31" grpId="0"/>
      <p:bldP spid="31" grpId="1"/>
      <p:bldP spid="32" grpId="0" animBg="1"/>
      <p:bldP spid="38" grpId="0"/>
      <p:bldP spid="38" grpId="1"/>
      <p:bldP spid="39" grpId="0" animBg="1"/>
      <p:bldP spid="46" grpId="0"/>
      <p:bldP spid="46" grpId="1"/>
      <p:bldP spid="47" grpId="0"/>
      <p:bldP spid="47" grpId="1"/>
      <p:bldP spid="48" grpId="0" animBg="1"/>
      <p:bldP spid="49" grpId="0" animBg="1"/>
      <p:bldP spid="45" grpId="0" animBg="1"/>
      <p:bldP spid="54" grpId="0"/>
      <p:bldP spid="54" grpId="1"/>
      <p:bldP spid="5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08355" y="1362075"/>
            <a:ext cx="7527290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一个豆荚里的五粒豆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的一篇童话，通过描述五粒豌豆的经历，赞赏了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的生活态度。</a:t>
            </a: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21120" y="142557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安徒生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98625" y="2598420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平实、仁爱、敬重生命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75656" y="1059582"/>
            <a:ext cx="6411784" cy="16758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75656" y="1059582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307340" y="1146175"/>
            <a:ext cx="867283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一个人的价值，应当看他贡献了什么，而不应当看他取得了什么。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爱因斯坦</a:t>
            </a:r>
          </a:p>
        </p:txBody>
      </p:sp>
      <p:sp>
        <p:nvSpPr>
          <p:cNvPr id="11" name="矩形 10"/>
          <p:cNvSpPr/>
          <p:nvPr/>
        </p:nvSpPr>
        <p:spPr>
          <a:xfrm>
            <a:off x="304800" y="2534285"/>
            <a:ext cx="853376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生活就像海洋，只有意志坚强的人，才能到达彼岸。            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马克思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624205" y="1044575"/>
            <a:ext cx="7665085" cy="2911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“想飞进太阳里”最后“却落到水沟里去了”的那颗豆子自己认为是最了不起的一粒,其性格特点是（     ）</a:t>
            </a: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随遇而安,理想远大  B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充满自信,理想远大</a:t>
            </a: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C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重视荣誉,不甘落后  D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妄自尊大,自高自傲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74695" y="2046923"/>
            <a:ext cx="707390" cy="6838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D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 bldLvl="0" animBg="1"/>
      <p:bldP spid="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2430" y="581025"/>
            <a:ext cx="8359775" cy="351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二、为什么说“这一天简直像一个节日”,找出下列理解正确的一项。</a:t>
            </a:r>
            <a:endParaRPr lang="zh-CN" altLang="en-US" sz="3200" b="1" dirty="0">
              <a:solidFill>
                <a:srgbClr val="000000"/>
              </a:solidFill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节日里总是鲜花盛开,现在豌豆花开了,所以说“简直像一个节日”。（    ）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孩子在节日里总是快乐的，小女孩在那一天特别高兴,所以说“简直像一个节日”。（    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2430" y="837248"/>
            <a:ext cx="8359775" cy="302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小女孩受到豌豆生命力的鼓舞,终于能够坐起来,并且快乐地生活,母亲也对生活充满了希望。所以说“简直像一个节日”。（    ）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豌豆从落到窗台到发芽,展示着顽强的生命力,今天它终于开花了,所以说“简直像一个节日”。（    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72705" y="1699895"/>
            <a:ext cx="7442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6AD13E-B0C8-425D-AF07-21F01633B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03FB35-84DE-4DF6-A8A2-BF85B2BB6A3E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C75823C-B1D2-4E11-BAC7-E0725BB89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FFA4-0980-478C-BF7E-A8AC388A1F2F}" type="slidenum">
              <a:rPr lang="zh-CN" altLang="en-US" smtClean="0"/>
              <a:pPr/>
              <a:t>44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5660" y="2099945"/>
            <a:ext cx="76600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那粒飞进"长满了青苔的裂缝里去"的豌豆,最值得称赞,因为它发芽、开花,给窗子里的躺着的一个生病的小女孩带来了愉快和生机。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3905" y="588010"/>
            <a:ext cx="78701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三、在五粒豌豆中,你觉得最值得称赞的是哪一粒?说说你的理解。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9B93D1-253B-46ED-89AB-9013C927A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ED9A2F-A5F6-472D-A0BA-C5E9AE422447}" type="datetime1">
              <a:rPr lang="zh-CN" altLang="en-US" smtClean="0"/>
              <a:t>2019/9/6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5B5C9CB-F11B-4038-9F59-01C920464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FFA4-0980-478C-BF7E-A8AC388A1F2F}" type="slidenum">
              <a:rPr lang="zh-CN" altLang="en-US" smtClean="0"/>
              <a:pPr/>
              <a:t>45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522526" y="2782329"/>
            <a:ext cx="1029163" cy="1157664"/>
            <a:chOff x="7308304" y="1292523"/>
            <a:chExt cx="1029163" cy="1157664"/>
          </a:xfrm>
        </p:grpSpPr>
        <p:sp>
          <p:nvSpPr>
            <p:cNvPr id="12302" name="文本框 64"/>
            <p:cNvSpPr txBox="1"/>
            <p:nvPr/>
          </p:nvSpPr>
          <p:spPr>
            <a:xfrm>
              <a:off x="7308304" y="1292523"/>
              <a:ext cx="834658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硬</a:t>
              </a:r>
            </a:p>
          </p:txBody>
        </p:sp>
        <p:grpSp>
          <p:nvGrpSpPr>
            <p:cNvPr id="19" name="组合 7"/>
            <p:cNvGrpSpPr/>
            <p:nvPr/>
          </p:nvGrpSpPr>
          <p:grpSpPr>
            <a:xfrm>
              <a:off x="7308304" y="1364531"/>
              <a:ext cx="1029163" cy="1085656"/>
              <a:chOff x="2437" y="2032"/>
              <a:chExt cx="1244" cy="1264"/>
            </a:xfrm>
          </p:grpSpPr>
          <p:sp>
            <p:nvSpPr>
              <p:cNvPr id="2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4" name="组合 53"/>
          <p:cNvGrpSpPr/>
          <p:nvPr/>
        </p:nvGrpSpPr>
        <p:grpSpPr>
          <a:xfrm>
            <a:off x="6948264" y="1275606"/>
            <a:ext cx="1029163" cy="1157664"/>
            <a:chOff x="2339752" y="2859782"/>
            <a:chExt cx="1029163" cy="1157664"/>
          </a:xfrm>
        </p:grpSpPr>
        <p:sp>
          <p:nvSpPr>
            <p:cNvPr id="12300" name="文本框 64"/>
            <p:cNvSpPr txBox="1"/>
            <p:nvPr/>
          </p:nvSpPr>
          <p:spPr>
            <a:xfrm>
              <a:off x="2412387" y="2859782"/>
              <a:ext cx="935477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僵</a:t>
              </a:r>
            </a:p>
          </p:txBody>
        </p:sp>
        <p:grpSp>
          <p:nvGrpSpPr>
            <p:cNvPr id="91" name="组合 7"/>
            <p:cNvGrpSpPr/>
            <p:nvPr/>
          </p:nvGrpSpPr>
          <p:grpSpPr>
            <a:xfrm>
              <a:off x="2339752" y="2931790"/>
              <a:ext cx="1029163" cy="1085656"/>
              <a:chOff x="2437" y="2032"/>
              <a:chExt cx="1244" cy="1264"/>
            </a:xfrm>
          </p:grpSpPr>
          <p:sp>
            <p:nvSpPr>
              <p:cNvPr id="9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9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65" name="组合 64"/>
          <p:cNvGrpSpPr/>
          <p:nvPr/>
        </p:nvGrpSpPr>
        <p:grpSpPr>
          <a:xfrm>
            <a:off x="5911725" y="1275606"/>
            <a:ext cx="1029163" cy="1157664"/>
            <a:chOff x="4860032" y="1286987"/>
            <a:chExt cx="1029163" cy="1157664"/>
          </a:xfrm>
        </p:grpSpPr>
        <p:sp>
          <p:nvSpPr>
            <p:cNvPr id="12298" name="文本框 64"/>
            <p:cNvSpPr txBox="1"/>
            <p:nvPr/>
          </p:nvSpPr>
          <p:spPr>
            <a:xfrm>
              <a:off x="4860032" y="1286987"/>
              <a:ext cx="944527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恐</a:t>
              </a:r>
            </a:p>
          </p:txBody>
        </p:sp>
        <p:grpSp>
          <p:nvGrpSpPr>
            <p:cNvPr id="95" name="组合 7"/>
            <p:cNvGrpSpPr/>
            <p:nvPr/>
          </p:nvGrpSpPr>
          <p:grpSpPr>
            <a:xfrm>
              <a:off x="4860032" y="1358995"/>
              <a:ext cx="1029163" cy="1085656"/>
              <a:chOff x="2437" y="2032"/>
              <a:chExt cx="1244" cy="1264"/>
            </a:xfrm>
          </p:grpSpPr>
          <p:sp>
            <p:nvSpPr>
              <p:cNvPr id="9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9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66" name="组合 65"/>
          <p:cNvGrpSpPr/>
          <p:nvPr/>
        </p:nvGrpSpPr>
        <p:grpSpPr>
          <a:xfrm>
            <a:off x="4831605" y="1275606"/>
            <a:ext cx="1029163" cy="1157664"/>
            <a:chOff x="3563888" y="1286987"/>
            <a:chExt cx="1029163" cy="1157664"/>
          </a:xfrm>
        </p:grpSpPr>
        <p:sp>
          <p:nvSpPr>
            <p:cNvPr id="12296" name="文本框 64"/>
            <p:cNvSpPr txBox="1"/>
            <p:nvPr/>
          </p:nvSpPr>
          <p:spPr>
            <a:xfrm>
              <a:off x="3635896" y="1286987"/>
              <a:ext cx="944527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适</a:t>
              </a:r>
            </a:p>
          </p:txBody>
        </p:sp>
        <p:grpSp>
          <p:nvGrpSpPr>
            <p:cNvPr id="99" name="组合 7"/>
            <p:cNvGrpSpPr/>
            <p:nvPr/>
          </p:nvGrpSpPr>
          <p:grpSpPr>
            <a:xfrm>
              <a:off x="3563888" y="1358995"/>
              <a:ext cx="1029163" cy="1085656"/>
              <a:chOff x="2437" y="2032"/>
              <a:chExt cx="1244" cy="1264"/>
            </a:xfrm>
          </p:grpSpPr>
          <p:sp>
            <p:nvSpPr>
              <p:cNvPr id="10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0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11" name="组合 110"/>
          <p:cNvGrpSpPr/>
          <p:nvPr/>
        </p:nvGrpSpPr>
        <p:grpSpPr>
          <a:xfrm>
            <a:off x="2601160" y="1275606"/>
            <a:ext cx="1029163" cy="1157664"/>
            <a:chOff x="2339752" y="1286987"/>
            <a:chExt cx="1029163" cy="1157664"/>
          </a:xfrm>
        </p:grpSpPr>
        <p:sp>
          <p:nvSpPr>
            <p:cNvPr id="12294" name="文本框 64"/>
            <p:cNvSpPr txBox="1"/>
            <p:nvPr/>
          </p:nvSpPr>
          <p:spPr>
            <a:xfrm>
              <a:off x="2339752" y="1286987"/>
              <a:ext cx="999303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</a:t>
              </a:r>
            </a:p>
          </p:txBody>
        </p:sp>
        <p:grpSp>
          <p:nvGrpSpPr>
            <p:cNvPr id="103" name="组合 7"/>
            <p:cNvGrpSpPr/>
            <p:nvPr/>
          </p:nvGrpSpPr>
          <p:grpSpPr>
            <a:xfrm>
              <a:off x="2339752" y="1358995"/>
              <a:ext cx="1029163" cy="1085656"/>
              <a:chOff x="2437" y="2032"/>
              <a:chExt cx="1244" cy="1264"/>
            </a:xfrm>
          </p:grpSpPr>
          <p:sp>
            <p:nvSpPr>
              <p:cNvPr id="10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0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12" name="组合 111"/>
          <p:cNvGrpSpPr/>
          <p:nvPr/>
        </p:nvGrpSpPr>
        <p:grpSpPr>
          <a:xfrm>
            <a:off x="1525785" y="1275606"/>
            <a:ext cx="1029991" cy="1141199"/>
            <a:chOff x="56639" y="1275606"/>
            <a:chExt cx="1029991" cy="1141199"/>
          </a:xfrm>
        </p:grpSpPr>
        <p:sp>
          <p:nvSpPr>
            <p:cNvPr id="12292" name="文本框 64"/>
            <p:cNvSpPr txBox="1"/>
            <p:nvPr/>
          </p:nvSpPr>
          <p:spPr>
            <a:xfrm>
              <a:off x="78518" y="1275606"/>
              <a:ext cx="608489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豌</a:t>
              </a:r>
              <a:endParaRPr lang="en-US" altLang="zh-CN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7" name="组合 7"/>
            <p:cNvGrpSpPr/>
            <p:nvPr/>
          </p:nvGrpSpPr>
          <p:grpSpPr>
            <a:xfrm>
              <a:off x="56639" y="1347468"/>
              <a:ext cx="1029991" cy="1069337"/>
              <a:chOff x="1244" y="2013"/>
              <a:chExt cx="1245" cy="1245"/>
            </a:xfrm>
          </p:grpSpPr>
          <p:sp>
            <p:nvSpPr>
              <p:cNvPr id="108" name="矩形 1"/>
              <p:cNvSpPr/>
              <p:nvPr/>
            </p:nvSpPr>
            <p:spPr>
              <a:xfrm>
                <a:off x="1244" y="2013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9" name="直接连接符 4"/>
              <p:cNvCxnSpPr/>
              <p:nvPr/>
            </p:nvCxnSpPr>
            <p:spPr>
              <a:xfrm>
                <a:off x="1244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0" name="直接连接符 6"/>
              <p:cNvCxnSpPr/>
              <p:nvPr/>
            </p:nvCxnSpPr>
            <p:spPr>
              <a:xfrm>
                <a:off x="1853" y="2013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67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4705147" y="2809091"/>
            <a:ext cx="1029990" cy="1158523"/>
            <a:chOff x="3568634" y="2881491"/>
            <a:chExt cx="1029990" cy="1158523"/>
          </a:xfrm>
        </p:grpSpPr>
        <p:sp>
          <p:nvSpPr>
            <p:cNvPr id="79" name="文本框 64"/>
            <p:cNvSpPr txBox="1"/>
            <p:nvPr/>
          </p:nvSpPr>
          <p:spPr>
            <a:xfrm>
              <a:off x="3645149" y="2881491"/>
              <a:ext cx="566811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探</a:t>
              </a:r>
            </a:p>
          </p:txBody>
        </p:sp>
        <p:grpSp>
          <p:nvGrpSpPr>
            <p:cNvPr id="80" name="组合 7"/>
            <p:cNvGrpSpPr/>
            <p:nvPr/>
          </p:nvGrpSpPr>
          <p:grpSpPr>
            <a:xfrm>
              <a:off x="3568634" y="2953499"/>
              <a:ext cx="1029990" cy="1086515"/>
              <a:chOff x="2437" y="2032"/>
              <a:chExt cx="1245" cy="1265"/>
            </a:xfrm>
          </p:grpSpPr>
          <p:sp>
            <p:nvSpPr>
              <p:cNvPr id="8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8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4" name="组合 83"/>
          <p:cNvGrpSpPr/>
          <p:nvPr/>
        </p:nvGrpSpPr>
        <p:grpSpPr>
          <a:xfrm>
            <a:off x="5785267" y="2809091"/>
            <a:ext cx="1029990" cy="1158523"/>
            <a:chOff x="3568634" y="2881491"/>
            <a:chExt cx="1029990" cy="1158523"/>
          </a:xfrm>
        </p:grpSpPr>
        <p:sp>
          <p:nvSpPr>
            <p:cNvPr id="85" name="文本框 64"/>
            <p:cNvSpPr txBox="1"/>
            <p:nvPr/>
          </p:nvSpPr>
          <p:spPr>
            <a:xfrm>
              <a:off x="3635896" y="2881491"/>
              <a:ext cx="566811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愉</a:t>
              </a:r>
            </a:p>
          </p:txBody>
        </p:sp>
        <p:grpSp>
          <p:nvGrpSpPr>
            <p:cNvPr id="86" name="组合 7"/>
            <p:cNvGrpSpPr/>
            <p:nvPr/>
          </p:nvGrpSpPr>
          <p:grpSpPr>
            <a:xfrm>
              <a:off x="3568634" y="2953499"/>
              <a:ext cx="1029990" cy="1086515"/>
              <a:chOff x="2437" y="2032"/>
              <a:chExt cx="1245" cy="1265"/>
            </a:xfrm>
          </p:grpSpPr>
          <p:sp>
            <p:nvSpPr>
              <p:cNvPr id="8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8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18" name="组合 117"/>
          <p:cNvGrpSpPr/>
          <p:nvPr/>
        </p:nvGrpSpPr>
        <p:grpSpPr>
          <a:xfrm>
            <a:off x="6826540" y="2809091"/>
            <a:ext cx="1029990" cy="1158523"/>
            <a:chOff x="3568634" y="2881491"/>
            <a:chExt cx="1029990" cy="1158523"/>
          </a:xfrm>
        </p:grpSpPr>
        <p:sp>
          <p:nvSpPr>
            <p:cNvPr id="119" name="文本框 64"/>
            <p:cNvSpPr txBox="1"/>
            <p:nvPr/>
          </p:nvSpPr>
          <p:spPr>
            <a:xfrm>
              <a:off x="3645149" y="2881491"/>
              <a:ext cx="566811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曾</a:t>
              </a:r>
            </a:p>
          </p:txBody>
        </p:sp>
        <p:grpSp>
          <p:nvGrpSpPr>
            <p:cNvPr id="120" name="组合 7"/>
            <p:cNvGrpSpPr/>
            <p:nvPr/>
          </p:nvGrpSpPr>
          <p:grpSpPr>
            <a:xfrm>
              <a:off x="3568634" y="2953499"/>
              <a:ext cx="1029990" cy="1086515"/>
              <a:chOff x="2437" y="2032"/>
              <a:chExt cx="1245" cy="1265"/>
            </a:xfrm>
          </p:grpSpPr>
          <p:sp>
            <p:nvSpPr>
              <p:cNvPr id="12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2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2" name="矩形 1"/>
          <p:cNvSpPr/>
          <p:nvPr/>
        </p:nvSpPr>
        <p:spPr>
          <a:xfrm>
            <a:off x="2919105" y="91657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àn</a:t>
            </a:r>
          </a:p>
        </p:txBody>
      </p:sp>
      <p:sp>
        <p:nvSpPr>
          <p:cNvPr id="3" name="矩形 2"/>
          <p:cNvSpPr/>
          <p:nvPr/>
        </p:nvSpPr>
        <p:spPr>
          <a:xfrm>
            <a:off x="1694969" y="91657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wān</a:t>
            </a:r>
            <a:endParaRPr lang="en-US" altLang="zh-CN" sz="2400" b="1" dirty="0" err="1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29349" y="941343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jiāng</a:t>
            </a:r>
            <a:endParaRPr lang="en-US" altLang="zh-CN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64734" y="91657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kǒng</a:t>
            </a:r>
          </a:p>
        </p:txBody>
      </p:sp>
      <p:sp>
        <p:nvSpPr>
          <p:cNvPr id="6" name="矩形 5"/>
          <p:cNvSpPr/>
          <p:nvPr/>
        </p:nvSpPr>
        <p:spPr>
          <a:xfrm>
            <a:off x="5104336" y="92292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shì</a:t>
            </a:r>
          </a:p>
        </p:txBody>
      </p:sp>
      <p:sp>
        <p:nvSpPr>
          <p:cNvPr id="38" name="矩形 37"/>
          <p:cNvSpPr/>
          <p:nvPr/>
        </p:nvSpPr>
        <p:spPr>
          <a:xfrm>
            <a:off x="1649346" y="2416951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yìng</a:t>
            </a:r>
            <a:endParaRPr lang="en-US" altLang="zh-CN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2715" y="2499742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yú</a:t>
            </a:r>
          </a:p>
        </p:txBody>
      </p:sp>
      <p:sp>
        <p:nvSpPr>
          <p:cNvPr id="11" name="矩形 10"/>
          <p:cNvSpPr/>
          <p:nvPr/>
        </p:nvSpPr>
        <p:spPr>
          <a:xfrm>
            <a:off x="4956622" y="2499742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tàn</a:t>
            </a:r>
          </a:p>
        </p:txBody>
      </p:sp>
      <p:sp>
        <p:nvSpPr>
          <p:cNvPr id="12" name="矩形 11"/>
          <p:cNvSpPr/>
          <p:nvPr/>
        </p:nvSpPr>
        <p:spPr>
          <a:xfrm>
            <a:off x="6974649" y="2499742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céng</a:t>
            </a:r>
            <a:endParaRPr lang="en-US" altLang="zh-CN" sz="2400" b="1" dirty="0" err="1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3707904" y="1274594"/>
            <a:ext cx="1029163" cy="1157664"/>
            <a:chOff x="2339752" y="1286987"/>
            <a:chExt cx="1029163" cy="1157664"/>
          </a:xfrm>
        </p:grpSpPr>
        <p:sp>
          <p:nvSpPr>
            <p:cNvPr id="125" name="文本框 64"/>
            <p:cNvSpPr txBox="1"/>
            <p:nvPr/>
          </p:nvSpPr>
          <p:spPr>
            <a:xfrm>
              <a:off x="2339752" y="1286987"/>
              <a:ext cx="999303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舒</a:t>
              </a:r>
            </a:p>
          </p:txBody>
        </p:sp>
        <p:grpSp>
          <p:nvGrpSpPr>
            <p:cNvPr id="126" name="组合 7"/>
            <p:cNvGrpSpPr/>
            <p:nvPr/>
          </p:nvGrpSpPr>
          <p:grpSpPr>
            <a:xfrm>
              <a:off x="2339752" y="1358995"/>
              <a:ext cx="1029163" cy="1085656"/>
              <a:chOff x="2437" y="2032"/>
              <a:chExt cx="1244" cy="1264"/>
            </a:xfrm>
          </p:grpSpPr>
          <p:sp>
            <p:nvSpPr>
              <p:cNvPr id="12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2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130" name="矩形 129"/>
          <p:cNvSpPr/>
          <p:nvPr/>
        </p:nvSpPr>
        <p:spPr>
          <a:xfrm>
            <a:off x="3851920" y="915566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itchFamily="34" charset="0"/>
                <a:ea typeface="仿宋" pitchFamily="49" charset="-122"/>
                <a:cs typeface="汉语拼音" pitchFamily="34" charset="0"/>
              </a:rPr>
              <a:t>shū</a:t>
            </a:r>
            <a:endParaRPr lang="en-US" altLang="zh-CN" sz="2400" b="1" dirty="0">
              <a:latin typeface="汉语拼音" pitchFamily="34" charset="0"/>
              <a:ea typeface="仿宋" pitchFamily="49" charset="-122"/>
              <a:cs typeface="汉语拼音" pitchFamily="34" charset="0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3664775" y="2798495"/>
            <a:ext cx="1029163" cy="1157664"/>
            <a:chOff x="7308304" y="1292523"/>
            <a:chExt cx="1029163" cy="1157664"/>
          </a:xfrm>
        </p:grpSpPr>
        <p:sp>
          <p:nvSpPr>
            <p:cNvPr id="132" name="文本框 64"/>
            <p:cNvSpPr txBox="1"/>
            <p:nvPr/>
          </p:nvSpPr>
          <p:spPr>
            <a:xfrm>
              <a:off x="7308304" y="1292523"/>
              <a:ext cx="834658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耐</a:t>
              </a:r>
            </a:p>
          </p:txBody>
        </p:sp>
        <p:grpSp>
          <p:nvGrpSpPr>
            <p:cNvPr id="133" name="组合 7"/>
            <p:cNvGrpSpPr/>
            <p:nvPr/>
          </p:nvGrpSpPr>
          <p:grpSpPr>
            <a:xfrm>
              <a:off x="7308304" y="1364531"/>
              <a:ext cx="1029163" cy="1085656"/>
              <a:chOff x="2437" y="2032"/>
              <a:chExt cx="1244" cy="1264"/>
            </a:xfrm>
          </p:grpSpPr>
          <p:sp>
            <p:nvSpPr>
              <p:cNvPr id="13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3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7" name="组合 136"/>
          <p:cNvGrpSpPr/>
          <p:nvPr/>
        </p:nvGrpSpPr>
        <p:grpSpPr>
          <a:xfrm>
            <a:off x="2584655" y="2798495"/>
            <a:ext cx="1029163" cy="1157664"/>
            <a:chOff x="2339752" y="2859782"/>
            <a:chExt cx="1029163" cy="1157664"/>
          </a:xfrm>
        </p:grpSpPr>
        <p:sp>
          <p:nvSpPr>
            <p:cNvPr id="138" name="文本框 64"/>
            <p:cNvSpPr txBox="1"/>
            <p:nvPr/>
          </p:nvSpPr>
          <p:spPr>
            <a:xfrm>
              <a:off x="2412387" y="2859782"/>
              <a:ext cx="935477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枪</a:t>
              </a:r>
            </a:p>
          </p:txBody>
        </p:sp>
        <p:grpSp>
          <p:nvGrpSpPr>
            <p:cNvPr id="139" name="组合 7"/>
            <p:cNvGrpSpPr/>
            <p:nvPr/>
          </p:nvGrpSpPr>
          <p:grpSpPr>
            <a:xfrm>
              <a:off x="2339752" y="2931790"/>
              <a:ext cx="1029163" cy="1085656"/>
              <a:chOff x="2437" y="2032"/>
              <a:chExt cx="1244" cy="1264"/>
            </a:xfrm>
          </p:grpSpPr>
          <p:sp>
            <p:nvSpPr>
              <p:cNvPr id="14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sp>
        <p:nvSpPr>
          <p:cNvPr id="143" name="矩形 142"/>
          <p:cNvSpPr/>
          <p:nvPr/>
        </p:nvSpPr>
        <p:spPr>
          <a:xfrm>
            <a:off x="2665740" y="2464232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qiāng</a:t>
            </a:r>
          </a:p>
        </p:txBody>
      </p:sp>
      <p:sp>
        <p:nvSpPr>
          <p:cNvPr id="144" name="矩形 143"/>
          <p:cNvSpPr/>
          <p:nvPr/>
        </p:nvSpPr>
        <p:spPr>
          <a:xfrm>
            <a:off x="3791595" y="2433117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nài</a:t>
            </a:r>
            <a:endParaRPr lang="en-US" altLang="zh-CN" sz="2400" b="1" dirty="0" err="1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3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bldLvl="0"/>
      <p:bldP spid="3" grpId="0" build="allAtOnce" bldLvl="0"/>
      <p:bldP spid="4" grpId="0" build="allAtOnce" bldLvl="0"/>
      <p:bldP spid="5" grpId="0" build="allAtOnce" bldLvl="0"/>
      <p:bldP spid="6" grpId="0" build="allAtOnce" bldLvl="0"/>
      <p:bldP spid="38" grpId="0" build="allAtOnce" bldLvl="0"/>
      <p:bldP spid="10" grpId="0" build="allAtOnce" bldLvl="0"/>
      <p:bldP spid="11" grpId="0" build="allAtOnce" bldLvl="0"/>
      <p:bldP spid="12" grpId="0" build="allAtOnce" bldLvl="0"/>
      <p:bldP spid="130" grpId="0" build="allAtOnce" bldLvl="0"/>
      <p:bldP spid="143" grpId="0" build="allAtOnce" bldLvl="0"/>
      <p:bldP spid="144" grpId="0" build="allAtOnce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140065"/>
            <a:ext cx="2088232" cy="2231886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 flipV="1">
            <a:off x="6300192" y="3076168"/>
            <a:ext cx="1800200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620" y="2224881"/>
            <a:ext cx="2088515" cy="2723133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95" y="2214086"/>
            <a:ext cx="2088515" cy="2157864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115616" y="2644120"/>
            <a:ext cx="2016224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结构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779912" y="2644120"/>
            <a:ext cx="1728192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300192" y="2637586"/>
            <a:ext cx="1872208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41213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19155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1043608" y="3076168"/>
            <a:ext cx="1728192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>
            <a:off x="3779912" y="3076168"/>
            <a:ext cx="165618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64"/>
          <p:cNvSpPr txBox="1"/>
          <p:nvPr/>
        </p:nvSpPr>
        <p:spPr>
          <a:xfrm>
            <a:off x="438785" y="1062231"/>
            <a:ext cx="669925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8785" y="1710566"/>
            <a:ext cx="61341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枪</a:t>
            </a:r>
          </a:p>
        </p:txBody>
      </p:sp>
      <p:sp>
        <p:nvSpPr>
          <p:cNvPr id="88" name="文本框 64"/>
          <p:cNvSpPr txBox="1"/>
          <p:nvPr/>
        </p:nvSpPr>
        <p:spPr>
          <a:xfrm>
            <a:off x="2739509" y="1062443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适</a:t>
            </a:r>
          </a:p>
        </p:txBody>
      </p:sp>
      <p:sp>
        <p:nvSpPr>
          <p:cNvPr id="2" name="文本框 64"/>
          <p:cNvSpPr txBox="1"/>
          <p:nvPr/>
        </p:nvSpPr>
        <p:spPr>
          <a:xfrm>
            <a:off x="1187758" y="1062360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</a:p>
        </p:txBody>
      </p:sp>
      <p:sp>
        <p:nvSpPr>
          <p:cNvPr id="3" name="文本框 64"/>
          <p:cNvSpPr txBox="1"/>
          <p:nvPr/>
        </p:nvSpPr>
        <p:spPr>
          <a:xfrm>
            <a:off x="1187758" y="1710432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耐</a:t>
            </a:r>
          </a:p>
        </p:txBody>
      </p:sp>
      <p:sp>
        <p:nvSpPr>
          <p:cNvPr id="4" name="文本框 64"/>
          <p:cNvSpPr txBox="1"/>
          <p:nvPr/>
        </p:nvSpPr>
        <p:spPr>
          <a:xfrm>
            <a:off x="1995644" y="106249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舒</a:t>
            </a:r>
          </a:p>
        </p:txBody>
      </p:sp>
      <p:sp>
        <p:nvSpPr>
          <p:cNvPr id="5" name="文本框 64"/>
          <p:cNvSpPr txBox="1"/>
          <p:nvPr/>
        </p:nvSpPr>
        <p:spPr>
          <a:xfrm>
            <a:off x="2739509" y="1710432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愉</a:t>
            </a:r>
          </a:p>
        </p:txBody>
      </p:sp>
      <p:sp>
        <p:nvSpPr>
          <p:cNvPr id="93" name="文本框 64"/>
          <p:cNvSpPr txBox="1"/>
          <p:nvPr/>
        </p:nvSpPr>
        <p:spPr>
          <a:xfrm>
            <a:off x="1995644" y="1710432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</a:p>
        </p:txBody>
      </p:sp>
      <p:sp>
        <p:nvSpPr>
          <p:cNvPr id="8" name="文本框 64"/>
          <p:cNvSpPr txBox="1"/>
          <p:nvPr/>
        </p:nvSpPr>
        <p:spPr>
          <a:xfrm>
            <a:off x="3447088" y="1052200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</a:p>
        </p:txBody>
      </p:sp>
      <p:sp>
        <p:nvSpPr>
          <p:cNvPr id="10" name="文本框 64"/>
          <p:cNvSpPr txBox="1"/>
          <p:nvPr/>
        </p:nvSpPr>
        <p:spPr>
          <a:xfrm>
            <a:off x="4254974" y="105233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僵</a:t>
            </a:r>
          </a:p>
        </p:txBody>
      </p:sp>
      <p:sp>
        <p:nvSpPr>
          <p:cNvPr id="12" name="文本框 64"/>
          <p:cNvSpPr txBox="1"/>
          <p:nvPr/>
        </p:nvSpPr>
        <p:spPr>
          <a:xfrm>
            <a:off x="3566412" y="1700272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</a:p>
        </p:txBody>
      </p:sp>
      <p:sp>
        <p:nvSpPr>
          <p:cNvPr id="57" name="文本框 64"/>
          <p:cNvSpPr txBox="1"/>
          <p:nvPr/>
        </p:nvSpPr>
        <p:spPr>
          <a:xfrm>
            <a:off x="5187648" y="1059582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8858E-6 L 0.36024 0.407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3" y="20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6613E-6 L 0.34479 0.401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40" y="20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6613E-6 L 0.31944 0.401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2" y="20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6613E-6 L 0.45851 0.4430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22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68972E-6 L -0.24878 0.4309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48" y="215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68972E-6 L -0.06163 0.5149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0" y="257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339E-7 L -0.10052 0.5137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256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43594E-6 L 0.4974 0.3846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61" y="19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3782E-6 L 0.28976 0.4853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79" y="24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3782E-6 L 0.25642 0.4853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12" y="24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3782E-6 L 0.24601 0.4853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24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4233E-7 L -0.19097 0.3050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9" y="15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483890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555779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987827"/>
            <a:ext cx="4104456" cy="33009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艹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夹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豆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宛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豌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艹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台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苔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按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氵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益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溢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72000" y="1203851"/>
            <a:ext cx="4104456" cy="33009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换一换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：疆    僵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国    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筐    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</a:p>
        </p:txBody>
      </p:sp>
      <p:sp>
        <p:nvSpPr>
          <p:cNvPr id="45" name="右箭头 44"/>
          <p:cNvSpPr/>
          <p:nvPr/>
        </p:nvSpPr>
        <p:spPr>
          <a:xfrm>
            <a:off x="6516216" y="1491883"/>
            <a:ext cx="504056" cy="144016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右箭头 41"/>
          <p:cNvSpPr/>
          <p:nvPr/>
        </p:nvSpPr>
        <p:spPr>
          <a:xfrm>
            <a:off x="6516216" y="2139955"/>
            <a:ext cx="504056" cy="144016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516216" y="2788027"/>
            <a:ext cx="504056" cy="144016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45" grpId="0" bldLvl="0" animBg="1"/>
      <p:bldP spid="42" grpId="0" bldLvl="0" animBg="1"/>
      <p:bldP spid="4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m.360buyimg.com/n12/g15/M06/01/08/rBEhWFLNFRwIAAAAAARhjpd9O4UAAHs7gJ-iI8ABGGm498.jpg%21q70.jpg"/>
          <p:cNvPicPr>
            <a:picLocks noChangeAspect="1" noChangeArrowheads="1"/>
          </p:cNvPicPr>
          <p:nvPr/>
        </p:nvPicPr>
        <p:blipFill>
          <a:blip r:embed="rId2" cstate="print"/>
          <a:srcRect b="72595"/>
          <a:stretch>
            <a:fillRect/>
          </a:stretch>
        </p:blipFill>
        <p:spPr bwMode="auto">
          <a:xfrm>
            <a:off x="0" y="3055268"/>
            <a:ext cx="9144000" cy="2088232"/>
          </a:xfrm>
          <a:prstGeom prst="rect">
            <a:avLst/>
          </a:prstGeom>
          <a:noFill/>
        </p:spPr>
      </p:pic>
      <p:pic>
        <p:nvPicPr>
          <p:cNvPr id="20482" name="Picture 2" descr="http://m.360buyimg.com/n12/g15/M06/01/08/rBEhWFLNFRwIAAAAAARhjpd9O4UAAHs7gJ-iI8ABGGm498.jpg%21q7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350" b="15221"/>
          <a:stretch>
            <a:fillRect/>
          </a:stretch>
        </p:blipFill>
        <p:spPr bwMode="auto">
          <a:xfrm>
            <a:off x="2267744" y="123478"/>
            <a:ext cx="5256584" cy="2966274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3347864" y="267494"/>
            <a:ext cx="456833" cy="456366"/>
            <a:chOff x="631825" y="5181600"/>
            <a:chExt cx="1554163" cy="1552575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3876705" y="19548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  <p:pic>
        <p:nvPicPr>
          <p:cNvPr id="39" name="图片 38" descr="rBEhWFLNFRwIAAAAAARhjpd9O4UAAHs7gJ-iI8ABGGm498.jpg!q70_看图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635646"/>
            <a:ext cx="1987259" cy="1872207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pic>
        <p:nvPicPr>
          <p:cNvPr id="40" name="图片 39" descr="rBEhWFLNFRwIAAAAAARhjpd9O4UAAHs7gJ-iI8ABGGm498.jpg!q70_看图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2887" y="3867894"/>
            <a:ext cx="1222929" cy="115212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" name="图片 40" descr="rBEhWFLNFRwIAAAAAARhjpd9O4UAAHs7gJ-iI8ABGGm498.jpg!q70_看图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2499742"/>
            <a:ext cx="1528660" cy="1440159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2" name="图片 41" descr="rBEhWFLNFRwIAAAAAARhjpd9O4UAAHs7gJ-iI8ABGGm498.jpg!q70_看图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3938766"/>
            <a:ext cx="1224135" cy="1153264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3" name="图片 42" descr="rBEhWFLNFRwIAAAAAARhjpd9O4UAAHs7gJ-iI8ABGGm498.jpg!q70_看图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2583120"/>
            <a:ext cx="1440160" cy="1356782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4" name="图片 43" descr="rBEhWFLNFRwIAAAAAARhjpd9O4UAAHs7gJ-iI8ABGGm498.jpg!q70_看图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3783687"/>
            <a:ext cx="1443377" cy="1359813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5" name="图片 44" descr="rBEhWFLNFRwIAAAAAARhjpd9O4UAAHs7gJ-iI8ABGGm498.jpg!q70_看图王.jpg">
            <a:hlinkClick r:id="" action="ppaction://noaction" highlightClick="1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2067694"/>
            <a:ext cx="1080120" cy="1017587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8" name="TextBox 47"/>
          <p:cNvSpPr txBox="1"/>
          <p:nvPr/>
        </p:nvSpPr>
        <p:spPr>
          <a:xfrm>
            <a:off x="4263726" y="1493371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豆荚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1318" y="1707654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豌豆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843808" y="2499742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559870" y="2522389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冻僵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164288" y="1946325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青苔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671438" y="3795886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囚禁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211960" y="3867894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相框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639990" y="3723878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洋溢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2216" y="64190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751840" y="1345565"/>
            <a:ext cx="73875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揭晓：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泛指把事情的结果公开出来。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33525" y="2092960"/>
            <a:ext cx="3850005" cy="60769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考试成绩即将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751840" y="2866390"/>
            <a:ext cx="47174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囚犯：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关在监狱里的犯人。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290" y="2351405"/>
            <a:ext cx="2660650" cy="17475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8665" y="3575050"/>
            <a:ext cx="4421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base"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水笕：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一种引水的工具。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  <p:bldP spid="6" grpId="0"/>
      <p:bldP spid="3" grpId="0"/>
    </p:bldLst>
  </p:timing>
</p:sld>
</file>

<file path=ppt/theme/theme1.xml><?xml version="1.0" encoding="utf-8"?>
<a:theme xmlns:a="http://schemas.openxmlformats.org/drawingml/2006/main" name="浅黄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 小数的意义和性质 (10)小数与单位换算（例2）.ppt [兼容模式]" id="{4192AC57-38C1-44AB-AE4E-983DB8B4404C}" vid="{0202B63C-290A-482B-AB56-1065176E827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2077</Words>
  <Application>Microsoft Office PowerPoint</Application>
  <PresentationFormat>全屏显示(16:9)</PresentationFormat>
  <Paragraphs>257</Paragraphs>
  <Slides>45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6" baseType="lpstr">
      <vt:lpstr>黑体</vt:lpstr>
      <vt:lpstr>楷体</vt:lpstr>
      <vt:lpstr>汉语拼音</vt:lpstr>
      <vt:lpstr>幼圆</vt:lpstr>
      <vt:lpstr>Calibri Light</vt:lpstr>
      <vt:lpstr>华文楷体</vt:lpstr>
      <vt:lpstr>Arial</vt:lpstr>
      <vt:lpstr>宋体</vt:lpstr>
      <vt:lpstr>Calibri</vt:lpstr>
      <vt:lpstr>Kaiti SC</vt:lpstr>
      <vt:lpstr>浅黄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>过客散落天涯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过客散落天涯</dc:title>
  <dc:subject>过客散落天涯</dc:subject>
  <dc:creator/>
  <cp:keywords>过客散落天涯</cp:keywords>
  <dc:description>过客散落天涯</dc:description>
  <cp:lastModifiedBy/>
  <cp:revision>118</cp:revision>
  <dcterms:created xsi:type="dcterms:W3CDTF">2017-03-17T02:28:00Z</dcterms:created>
  <dcterms:modified xsi:type="dcterms:W3CDTF">2019-09-06T11:05:17Z</dcterms:modified>
  <cp:category>过客散落天涯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