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30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9EB6A-8F1B-4A82-BBEF-A9F29114C4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2B3A2-5154-4917-936B-6ECEDE56DC5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FC59-6BD3-4C9C-B552-CBF8923949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0004-B0C9-443C-A31D-14AF2DE43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FC59-6BD3-4C9C-B552-CBF8923949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0004-B0C9-443C-A31D-14AF2DE43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FC59-6BD3-4C9C-B552-CBF8923949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0004-B0C9-443C-A31D-14AF2DE43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FC59-6BD3-4C9C-B552-CBF8923949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0004-B0C9-443C-A31D-14AF2DE43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FC59-6BD3-4C9C-B552-CBF8923949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0004-B0C9-443C-A31D-14AF2DE43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FC59-6BD3-4C9C-B552-CBF8923949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0004-B0C9-443C-A31D-14AF2DE43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FC59-6BD3-4C9C-B552-CBF8923949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0004-B0C9-443C-A31D-14AF2DE43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FC59-6BD3-4C9C-B552-CBF8923949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0004-B0C9-443C-A31D-14AF2DE43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FC59-6BD3-4C9C-B552-CBF8923949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0004-B0C9-443C-A31D-14AF2DE43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FC59-6BD3-4C9C-B552-CBF8923949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0004-B0C9-443C-A31D-14AF2DE43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EFC59-6BD3-4C9C-B552-CBF8923949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80004-B0C9-443C-A31D-14AF2DE4311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EFC59-6BD3-4C9C-B552-CBF8923949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80004-B0C9-443C-A31D-14AF2DE4311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hyperlink" Target="&#19971;&#24425;&#20116;&#19979;&#23383;&#35789;&#21548;&#20889;10&#38738;&#23665;&#22788;&#22788;&#22475;&#24544;&#39592;.mp4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hyperlink" Target="&#19971;&#24425;&#20116;&#19979;&#35838;&#25991;&#26391;&#35835;10&#38738;&#23665;&#22788;&#22788;&#22475;&#24544;&#39592;.mp4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hyperlink" Target="&#20116;&#19979;&#29983;&#23383;&#35270;&#39057;10&#38738;&#23665;&#22788;&#22788;&#22475;&#24544;&#39592;.mp4" TargetMode="Externa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081"/>
            <a:ext cx="9150350" cy="686054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40" y="82127"/>
            <a:ext cx="3427590" cy="413612"/>
            <a:chOff x="-36512" y="145061"/>
            <a:chExt cx="2771800" cy="266449"/>
          </a:xfrm>
        </p:grpSpPr>
        <p:sp>
          <p:nvSpPr>
            <p:cNvPr id="15" name="矩形 14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241477" y="145061"/>
              <a:ext cx="2021609" cy="237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语文  </a:t>
              </a:r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五</a:t>
              </a:r>
              <a:r>
                <a:rPr kumimoji="1" lang="zh-CN" altLang="en-US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年级  </a:t>
              </a:r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下</a:t>
              </a:r>
              <a:r>
                <a:rPr kumimoji="1" lang="zh-CN" altLang="en-US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册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TextBox 48"/>
          <p:cNvSpPr txBox="1"/>
          <p:nvPr/>
        </p:nvSpPr>
        <p:spPr>
          <a:xfrm>
            <a:off x="611560" y="2056793"/>
            <a:ext cx="7920880" cy="108394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6600" b="1" dirty="0" smtClean="0">
                <a:ln w="0"/>
                <a:solidFill>
                  <a:srgbClr val="BECE37">
                    <a:lumMod val="20000"/>
                    <a:lumOff val="8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10 </a:t>
            </a:r>
            <a:r>
              <a:rPr lang="zh-CN" altLang="en-US" sz="6600" b="1" dirty="0" smtClean="0">
                <a:ln w="0"/>
                <a:solidFill>
                  <a:srgbClr val="BECE37">
                    <a:lumMod val="20000"/>
                    <a:lumOff val="8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青山处处埋忠骨</a:t>
            </a:r>
            <a:endParaRPr lang="zh-CN" altLang="en-US" sz="6600" b="1" dirty="0">
              <a:ln w="0"/>
              <a:solidFill>
                <a:srgbClr val="BECE37">
                  <a:lumMod val="20000"/>
                  <a:lumOff val="8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动作按钮: 前进或下一项 2">
            <a:hlinkClick r:id="" action="ppaction://hlinkshowjump?jump=nextslide" highlightClick="1"/>
          </p:cNvPr>
          <p:cNvSpPr/>
          <p:nvPr/>
        </p:nvSpPr>
        <p:spPr>
          <a:xfrm>
            <a:off x="2123728" y="6074715"/>
            <a:ext cx="576064" cy="330616"/>
          </a:xfrm>
          <a:prstGeom prst="actionButtonForwardNex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1"/>
          <p:cNvGrpSpPr/>
          <p:nvPr/>
        </p:nvGrpSpPr>
        <p:grpSpPr>
          <a:xfrm>
            <a:off x="3419872" y="740861"/>
            <a:ext cx="2426130" cy="704340"/>
            <a:chOff x="3419872" y="555645"/>
            <a:chExt cx="2426130" cy="528255"/>
          </a:xfrm>
        </p:grpSpPr>
        <p:sp>
          <p:nvSpPr>
            <p:cNvPr id="101" name="TextBox 11"/>
            <p:cNvSpPr txBox="1">
              <a:spLocks noChangeArrowheads="1"/>
            </p:cNvSpPr>
            <p:nvPr/>
          </p:nvSpPr>
          <p:spPr bwMode="auto">
            <a:xfrm>
              <a:off x="3909317" y="555645"/>
              <a:ext cx="1936685" cy="432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识字方法</a:t>
              </a:r>
              <a:endParaRPr lang="zh-CN" altLang="en-US" sz="33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" name="组合 101"/>
            <p:cNvGrpSpPr/>
            <p:nvPr/>
          </p:nvGrpSpPr>
          <p:grpSpPr>
            <a:xfrm>
              <a:off x="3419872" y="627534"/>
              <a:ext cx="456833" cy="456366"/>
              <a:chOff x="631825" y="5181600"/>
              <a:chExt cx="1554163" cy="1552575"/>
            </a:xfrm>
          </p:grpSpPr>
          <p:sp>
            <p:nvSpPr>
              <p:cNvPr id="10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749722" y="1700809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：歹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殊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9723" y="4572009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字谜识字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7890" y="4749264"/>
            <a:ext cx="212026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高手。 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06106" y="4530653"/>
            <a:ext cx="8699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搞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9403" y="2763520"/>
            <a:ext cx="162095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走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卜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赴</a:t>
            </a:r>
            <a:endParaRPr lang="zh-CN" altLang="en-US" sz="28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32040" y="1771339"/>
            <a:ext cx="3024336" cy="2429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2" grpId="0"/>
      <p:bldP spid="2" grpId="1"/>
      <p:bldP spid="3" grpId="0"/>
      <p:bldP spid="3" grpId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928621" y="1444885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000716" y="2468894"/>
            <a:ext cx="6781165" cy="32469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952109" y="2758338"/>
          <a:ext cx="1490980" cy="1581785"/>
        </p:xfrm>
        <a:graphic>
          <a:graphicData uri="http://schemas.openxmlformats.org/drawingml/2006/table">
            <a:tbl>
              <a:tblPr/>
              <a:tblGrid>
                <a:gridCol w="745490"/>
                <a:gridCol w="745490"/>
              </a:tblGrid>
              <a:tr h="8064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7533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998835" y="2718164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眷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998834" y="1604798"/>
            <a:ext cx="187790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>
                <a:solidFill>
                  <a:prstClr val="black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jiàn</a:t>
            </a:r>
            <a:endParaRPr lang="en-US" altLang="zh-CN" sz="5000" dirty="0">
              <a:solidFill>
                <a:prstClr val="black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26764" y="3810095"/>
            <a:ext cx="3546420" cy="715581"/>
          </a:xfrm>
          <a:prstGeom prst="rect">
            <a:avLst/>
          </a:prstGeom>
          <a:noFill/>
          <a:ln>
            <a:noFill/>
            <a:prstDash val="lgDash"/>
          </a:ln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目前仅存上卷。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线形标注 2 8"/>
          <p:cNvSpPr/>
          <p:nvPr/>
        </p:nvSpPr>
        <p:spPr>
          <a:xfrm>
            <a:off x="5445582" y="2041098"/>
            <a:ext cx="2582803" cy="705273"/>
          </a:xfrm>
          <a:prstGeom prst="borderCallout2">
            <a:avLst>
              <a:gd name="adj1" fmla="val 54250"/>
              <a:gd name="adj2" fmla="val -77"/>
              <a:gd name="adj3" fmla="val 59559"/>
              <a:gd name="adj4" fmla="val -17059"/>
              <a:gd name="adj5" fmla="val 212844"/>
              <a:gd name="adj6" fmla="val -59790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上半部共有两横</a:t>
            </a:r>
            <a:endParaRPr lang="zh-CN" altLang="en-US" sz="2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405262" y="548681"/>
            <a:ext cx="375902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915817" y="646047"/>
            <a:ext cx="456833" cy="608488"/>
            <a:chOff x="631825" y="5181600"/>
            <a:chExt cx="1554163" cy="1552575"/>
          </a:xfrm>
        </p:grpSpPr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930405" y="2764322"/>
          <a:ext cx="1481202" cy="2038181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10387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994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959986" y="2953784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签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771799" y="1482117"/>
            <a:ext cx="207170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qiān</a:t>
            </a:r>
            <a:endParaRPr lang="en-US" altLang="zh-CN" sz="5000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8" name="线形标注 2 47"/>
          <p:cNvSpPr/>
          <p:nvPr/>
        </p:nvSpPr>
        <p:spPr>
          <a:xfrm>
            <a:off x="5493112" y="1709420"/>
            <a:ext cx="2391256" cy="816187"/>
          </a:xfrm>
          <a:prstGeom prst="borderCallout2">
            <a:avLst>
              <a:gd name="adj1" fmla="val 48850"/>
              <a:gd name="adj2" fmla="val -146"/>
              <a:gd name="adj3" fmla="val 51095"/>
              <a:gd name="adj4" fmla="val -17796"/>
              <a:gd name="adj5" fmla="val 270087"/>
              <a:gd name="adj6" fmla="val -66346"/>
            </a:avLst>
          </a:prstGeom>
          <a:solidFill>
            <a:srgbClr val="CCFFCC"/>
          </a:solidFill>
          <a:ln w="15875" cmpd="sng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半部是“佥”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97768" y="1988840"/>
            <a:ext cx="2286000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98217" y="1584038"/>
            <a:ext cx="4836756" cy="4711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7" name="组合 26"/>
          <p:cNvGrpSpPr/>
          <p:nvPr/>
        </p:nvGrpSpPr>
        <p:grpSpPr>
          <a:xfrm>
            <a:off x="3737484" y="1398684"/>
            <a:ext cx="1097747" cy="1054101"/>
            <a:chOff x="1992251" y="1428742"/>
            <a:chExt cx="1097747" cy="790576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000232" y="1428742"/>
              <a:ext cx="832461" cy="7905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6" name="矩形 20"/>
            <p:cNvSpPr/>
            <p:nvPr/>
          </p:nvSpPr>
          <p:spPr>
            <a:xfrm>
              <a:off x="1992251" y="1571618"/>
              <a:ext cx="1097747" cy="4397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奔赴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00364" y="2476494"/>
            <a:ext cx="1134030" cy="1054101"/>
            <a:chOff x="2000232" y="1428742"/>
            <a:chExt cx="1134030" cy="790576"/>
          </a:xfrm>
        </p:grpSpPr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000232" y="1428742"/>
              <a:ext cx="832461" cy="7905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3" name="矩形 20"/>
            <p:cNvSpPr/>
            <p:nvPr/>
          </p:nvSpPr>
          <p:spPr>
            <a:xfrm>
              <a:off x="2059700" y="1571618"/>
              <a:ext cx="1074562" cy="4397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拟定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632869" y="1714494"/>
            <a:ext cx="869654" cy="1054101"/>
            <a:chOff x="1991254" y="1428742"/>
            <a:chExt cx="869654" cy="790576"/>
          </a:xfrm>
        </p:grpSpPr>
        <p:pic>
          <p:nvPicPr>
            <p:cNvPr id="40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000232" y="1428742"/>
              <a:ext cx="832461" cy="7905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1" name="矩形 20"/>
            <p:cNvSpPr/>
            <p:nvPr/>
          </p:nvSpPr>
          <p:spPr>
            <a:xfrm>
              <a:off x="1991254" y="1571618"/>
              <a:ext cx="869654" cy="4397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年龄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07932" y="2875276"/>
            <a:ext cx="1352192" cy="1054101"/>
            <a:chOff x="1862486" y="1428742"/>
            <a:chExt cx="1352192" cy="790576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000232" y="1428742"/>
              <a:ext cx="832461" cy="7905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4" name="矩形 20"/>
            <p:cNvSpPr/>
            <p:nvPr/>
          </p:nvSpPr>
          <p:spPr>
            <a:xfrm>
              <a:off x="1862486" y="1571618"/>
              <a:ext cx="1352192" cy="4397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眷恋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Box 1"/>
          <p:cNvSpPr txBox="1">
            <a:spLocks noChangeArrowheads="1"/>
          </p:cNvSpPr>
          <p:nvPr/>
        </p:nvSpPr>
        <p:spPr bwMode="auto">
          <a:xfrm>
            <a:off x="500034" y="857233"/>
            <a:ext cx="141577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摘苹果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203849" y="644691"/>
            <a:ext cx="456833" cy="608488"/>
            <a:chOff x="631825" y="5181600"/>
            <a:chExt cx="1554163" cy="1552575"/>
          </a:xfrm>
        </p:grpSpPr>
        <p:sp>
          <p:nvSpPr>
            <p:cNvPr id="20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3693294" y="548839"/>
            <a:ext cx="193668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111916" y="2874950"/>
            <a:ext cx="1209040" cy="1054101"/>
            <a:chOff x="1872597" y="1428742"/>
            <a:chExt cx="1209040" cy="790576"/>
          </a:xfrm>
        </p:grpSpPr>
        <p:pic>
          <p:nvPicPr>
            <p:cNvPr id="69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000232" y="1428742"/>
              <a:ext cx="832461" cy="7905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0" name="矩形 20"/>
            <p:cNvSpPr/>
            <p:nvPr/>
          </p:nvSpPr>
          <p:spPr>
            <a:xfrm>
              <a:off x="1872597" y="1571617"/>
              <a:ext cx="1209040" cy="384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彭德怀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716655" y="3265097"/>
            <a:ext cx="1048342" cy="1054101"/>
            <a:chOff x="2000232" y="1428742"/>
            <a:chExt cx="1048342" cy="790576"/>
          </a:xfrm>
        </p:grpSpPr>
        <p:pic>
          <p:nvPicPr>
            <p:cNvPr id="72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000232" y="1428742"/>
              <a:ext cx="832461" cy="7905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3" name="矩形 20"/>
            <p:cNvSpPr/>
            <p:nvPr/>
          </p:nvSpPr>
          <p:spPr>
            <a:xfrm>
              <a:off x="2059700" y="1571618"/>
              <a:ext cx="988874" cy="4397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签字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97484" y="3447194"/>
            <a:ext cx="1386205" cy="1054101"/>
            <a:chOff x="1877677" y="1428742"/>
            <a:chExt cx="1386205" cy="790576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00232" y="1428742"/>
              <a:ext cx="832461" cy="7905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" name="矩形 20"/>
            <p:cNvSpPr/>
            <p:nvPr/>
          </p:nvSpPr>
          <p:spPr>
            <a:xfrm>
              <a:off x="1877677" y="1571617"/>
              <a:ext cx="1386205" cy="384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毛主席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89248" y="1446520"/>
            <a:ext cx="1050196" cy="1054101"/>
            <a:chOff x="2000232" y="1428742"/>
            <a:chExt cx="1050196" cy="790576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00232" y="1428742"/>
              <a:ext cx="832461" cy="7905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0" name="矩形 20"/>
            <p:cNvSpPr/>
            <p:nvPr/>
          </p:nvSpPr>
          <p:spPr>
            <a:xfrm>
              <a:off x="2003652" y="1571618"/>
              <a:ext cx="1046776" cy="4397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搞好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83208" y="1606540"/>
            <a:ext cx="1050196" cy="1054101"/>
            <a:chOff x="2000232" y="1428742"/>
            <a:chExt cx="1050196" cy="790576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00232" y="1428742"/>
              <a:ext cx="832461" cy="7905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6" name="矩形 20"/>
            <p:cNvSpPr/>
            <p:nvPr/>
          </p:nvSpPr>
          <p:spPr>
            <a:xfrm>
              <a:off x="2003652" y="1571618"/>
              <a:ext cx="1046776" cy="4397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锻炼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31394" y="2466280"/>
            <a:ext cx="1050196" cy="1054101"/>
            <a:chOff x="2000232" y="1428742"/>
            <a:chExt cx="1050196" cy="790576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00232" y="1428742"/>
              <a:ext cx="832461" cy="7905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4" name="矩形 20"/>
            <p:cNvSpPr/>
            <p:nvPr/>
          </p:nvSpPr>
          <p:spPr>
            <a:xfrm>
              <a:off x="2003652" y="1571618"/>
              <a:ext cx="1046776" cy="4397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瑞气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499738" y="2511627"/>
            <a:ext cx="1050196" cy="1054101"/>
            <a:chOff x="2000232" y="1428742"/>
            <a:chExt cx="1050196" cy="790576"/>
          </a:xfrm>
        </p:grpSpPr>
        <p:pic>
          <p:nvPicPr>
            <p:cNvPr id="79" name="Picture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00232" y="1428742"/>
              <a:ext cx="832461" cy="79057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80" name="矩形 20"/>
            <p:cNvSpPr/>
            <p:nvPr/>
          </p:nvSpPr>
          <p:spPr>
            <a:xfrm>
              <a:off x="2003652" y="1571618"/>
              <a:ext cx="1046776" cy="4397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特殊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895 L 0.25104 0.435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2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17  E" pathEditMode="relative" ptsTypes="">
                                      <p:cBhvr>
                                        <p:cTn id="1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17  E" pathEditMode="relative" ptsTypes="">
                                      <p:cBhvr>
                                        <p:cTn id="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17  E" pathEditMode="relative" ptsTypes="">
                                      <p:cBhvr>
                                        <p:cTn id="1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42065E-6 L 0.01389 0.339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" y="169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20647E-6 L 0.04583 0.3103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155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48228E-6 L -0.12257 0.2141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8" y="106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17  E" pathEditMode="relative" ptsTypes="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17  E" pathEditMode="relative" ptsTypes="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46914E-7 L 1.11111E-6 0.4441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44417  E" pathEditMode="relative" ptsTypes="">
                                      <p:cBhvr>
                                        <p:cTn id="4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97578" y="1892830"/>
            <a:ext cx="4722495" cy="1384995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</a:rPr>
              <a:t>马革裹尸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指用马的皮革把尸体包起来。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文中指把毛岸英的遗骨运回祖国。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4832" y="4681008"/>
            <a:ext cx="734481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16280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志愿军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战士勇敢作战,即使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马革裹尸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,也在所不惜。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1520" y="644691"/>
            <a:ext cx="1656184" cy="624021"/>
            <a:chOff x="251520" y="483518"/>
            <a:chExt cx="1656184" cy="468016"/>
          </a:xfrm>
        </p:grpSpPr>
        <p:sp>
          <p:nvSpPr>
            <p:cNvPr id="9" name="TextBox 11"/>
            <p:cNvSpPr txBox="1">
              <a:spLocks noChangeArrowheads="1"/>
            </p:cNvSpPr>
            <p:nvPr/>
          </p:nvSpPr>
          <p:spPr bwMode="auto">
            <a:xfrm>
              <a:off x="287528" y="483518"/>
              <a:ext cx="1620176" cy="375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835696" y="627534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51520" y="627534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22241" y="1412777"/>
            <a:ext cx="3321685" cy="3045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27582" y="4303691"/>
            <a:ext cx="786581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6280">
              <a:lnSpc>
                <a:spcPct val="150000"/>
              </a:lnSpc>
            </a:pPr>
            <a:r>
              <a:rPr sz="28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小方拿着手里的卷子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28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害怕回家会受到妈妈的责骂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28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在家门口</a:t>
            </a:r>
            <a:r>
              <a:rPr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踌躇</a:t>
            </a:r>
            <a:r>
              <a:rPr sz="28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不前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9" y="1200071"/>
            <a:ext cx="4322331" cy="1384995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踌躇：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犹豫不决的样子。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文中指毛主席在电话记录稿是签字表态犹豫不决。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22875" y="356660"/>
            <a:ext cx="3398520" cy="3707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624428" y="469603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1982" y="542068"/>
            <a:ext cx="366860" cy="608451"/>
          </a:xfrm>
          <a:prstGeom prst="rect">
            <a:avLst/>
          </a:prstGeom>
        </p:spPr>
      </p:pic>
      <p:sp>
        <p:nvSpPr>
          <p:cNvPr id="10244" name="文本框 14343"/>
          <p:cNvSpPr txBox="1">
            <a:spLocks noChangeArrowheads="1"/>
          </p:cNvSpPr>
          <p:nvPr/>
        </p:nvSpPr>
        <p:spPr bwMode="auto">
          <a:xfrm>
            <a:off x="683568" y="1781784"/>
            <a:ext cx="7704856" cy="587340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20725" eaLnBrk="1" hangingPunct="1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题目“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青山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处处埋忠骨”指的是谁？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60957" y="3525011"/>
            <a:ext cx="34220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毛岸英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同志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线形标注 2 6"/>
          <p:cNvSpPr/>
          <p:nvPr/>
        </p:nvSpPr>
        <p:spPr>
          <a:xfrm>
            <a:off x="5580113" y="1028733"/>
            <a:ext cx="1469053" cy="369332"/>
          </a:xfrm>
          <a:prstGeom prst="borderCallout2">
            <a:avLst>
              <a:gd name="adj1" fmla="val 50865"/>
              <a:gd name="adj2" fmla="val -56"/>
              <a:gd name="adj3" fmla="val 53136"/>
              <a:gd name="adj4" fmla="val -13652"/>
              <a:gd name="adj5" fmla="val 177834"/>
              <a:gd name="adj6" fmla="val -27071"/>
            </a:avLst>
          </a:prstGeom>
          <a:solidFill>
            <a:schemeClr val="bg1"/>
          </a:solidFill>
          <a:ln w="3175">
            <a:tailEnd type="oval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prstClr val="black"/>
                </a:solidFill>
              </a:rPr>
              <a:t>忠臣的遗骨。 </a:t>
            </a:r>
            <a:endParaRPr lang="zh-CN" altLang="en-US" sz="1800" dirty="0">
              <a:solidFill>
                <a:prstClr val="black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16250" y="2531037"/>
            <a:ext cx="91701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文本框 14343"/>
          <p:cNvSpPr txBox="1">
            <a:spLocks noChangeArrowheads="1"/>
          </p:cNvSpPr>
          <p:nvPr/>
        </p:nvSpPr>
        <p:spPr bwMode="auto">
          <a:xfrm>
            <a:off x="323528" y="589321"/>
            <a:ext cx="8424936" cy="1079783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20725" eaLnBrk="1" hangingPunct="1"/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默读课文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，说说课文的两个部分分别写了什么内容。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sym typeface="方正姚体" panose="02010601030101010101" pitchFamily="2" charset="-122"/>
              </a:rPr>
              <a:t>（课后第一题）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0245" name="文本框 12291"/>
          <p:cNvSpPr txBox="1">
            <a:spLocks noChangeArrowheads="1"/>
          </p:cNvSpPr>
          <p:nvPr/>
        </p:nvSpPr>
        <p:spPr bwMode="auto">
          <a:xfrm>
            <a:off x="1475656" y="2168637"/>
            <a:ext cx="6587780" cy="2831544"/>
          </a:xfrm>
          <a:prstGeom prst="rect">
            <a:avLst/>
          </a:prstGeom>
          <a:noFill/>
          <a:ln w="12700" cmpd="sng">
            <a:noFill/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628650" eaLnBrk="1" hangingPunct="1">
              <a:spcBef>
                <a:spcPts val="12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第一部分主要写了志愿军司令部发来的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关于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____________________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电报，以及毛主席看到电报后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628650" eaLnBrk="1" hangingPunct="1">
              <a:spcBef>
                <a:spcPts val="120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部分主要写了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毛主席面临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问题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，艰难抉择，最终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作出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___________________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决定。</a:t>
            </a:r>
            <a:endParaRPr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83645" y="2573877"/>
            <a:ext cx="3557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毛岸英同志牺牲消息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06131" y="3097097"/>
            <a:ext cx="1670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悲痛之状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07481" y="3953741"/>
            <a:ext cx="295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儿子遗体的安葬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75633" y="4476961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将儿子安葬在朝鲜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343"/>
          <p:cNvSpPr txBox="1">
            <a:spLocks noChangeArrowheads="1"/>
          </p:cNvSpPr>
          <p:nvPr/>
        </p:nvSpPr>
        <p:spPr bwMode="auto">
          <a:xfrm>
            <a:off x="596320" y="877352"/>
            <a:ext cx="7992888" cy="3788217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808355" eaLnBrk="1" hangingPunct="1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毛主席是一个平凡而伟大的父亲。他像所有的父亲一样眷恋着自己的孩子，在痛苦与矛盾中做出艰难的抉择：将爱子葬于异国他乡</a:t>
            </a:r>
            <a:r>
              <a:rPr lang="en-US" altLang="zh-CN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……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anose="02010601030101010101" pitchFamily="2" charset="-122"/>
              </a:rPr>
              <a:t>下节课，我们再走进课文体会他的内心世界。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MyVideo_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599440"/>
            <a:ext cx="9144000" cy="517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4"/>
          <p:cNvSpPr txBox="1"/>
          <p:nvPr/>
        </p:nvSpPr>
        <p:spPr>
          <a:xfrm>
            <a:off x="624428" y="54868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4620" y="618915"/>
            <a:ext cx="366860" cy="6084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3540" y="1668781"/>
            <a:ext cx="8623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、下列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读音、字形完全正确的一组是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  ）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6228" y="2489214"/>
            <a:ext cx="73482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特</a:t>
            </a:r>
            <a:r>
              <a:rPr lang="zh-CN" altLang="en-US" sz="3200" b="1" u="heavy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殊</a:t>
            </a:r>
            <a:r>
              <a:rPr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en-US" sz="32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zhú</a:t>
            </a:r>
            <a:r>
              <a:rPr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r>
              <a:rPr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 </a:t>
            </a:r>
            <a:r>
              <a:rPr 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奔赴</a:t>
            </a:r>
            <a:r>
              <a:rPr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眷念</a:t>
            </a:r>
            <a:r>
              <a:rPr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彭德怀</a:t>
            </a:r>
            <a:r>
              <a:rPr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endParaRPr sz="3200" b="1" dirty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lang="zh-CN" altLang="en-US"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踌</a:t>
            </a:r>
            <a:r>
              <a:rPr lang="zh-CN" altLang="en-US" sz="3200" b="1" u="heavy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躇</a:t>
            </a:r>
            <a:r>
              <a:rPr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en-US" sz="32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chú</a:t>
            </a:r>
            <a:r>
              <a:rPr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)   </a:t>
            </a:r>
            <a:r>
              <a:rPr 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鉴</a:t>
            </a:r>
            <a:r>
              <a:rPr lang="zh-CN" altLang="en-US"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字</a:t>
            </a:r>
            <a:r>
              <a:rPr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拟定</a:t>
            </a:r>
            <a:r>
              <a:rPr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燃烧弹</a:t>
            </a:r>
            <a:endParaRPr sz="3200" b="1" dirty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锻</a:t>
            </a:r>
            <a:r>
              <a:rPr lang="zh-CN" altLang="en-US" sz="3200" b="1" u="heavy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炼</a:t>
            </a:r>
            <a:r>
              <a:rPr 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en-US" sz="32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niàn</a:t>
            </a:r>
            <a:r>
              <a:rPr 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永别</a:t>
            </a:r>
            <a:r>
              <a:rPr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慰问</a:t>
            </a:r>
            <a:r>
              <a:rPr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中南海</a:t>
            </a:r>
            <a:r>
              <a:rPr lang="zh-CN" altLang="en-US" sz="32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 b="1" dirty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3186" y="1688669"/>
            <a:ext cx="415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836712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二、将下列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搭配恰当的词语用线连起来。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403648" y="1872509"/>
            <a:ext cx="2304256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心爱的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403648" y="2826209"/>
            <a:ext cx="2304256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无限的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403648" y="3782152"/>
            <a:ext cx="2376264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紧缩的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068237" y="1872509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眉头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068237" y="2826209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长子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068237" y="3782152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父爱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799477" y="2288786"/>
            <a:ext cx="2342709" cy="18879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92757" y="3285510"/>
            <a:ext cx="2160240" cy="9955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859175" y="2301137"/>
            <a:ext cx="2250590" cy="9773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20"/>
          <p:cNvSpPr/>
          <p:nvPr/>
        </p:nvSpPr>
        <p:spPr>
          <a:xfrm>
            <a:off x="1403648" y="4823681"/>
            <a:ext cx="2376264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黯然的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sp>
        <p:nvSpPr>
          <p:cNvPr id="12" name="矩形 20"/>
          <p:cNvSpPr/>
          <p:nvPr/>
        </p:nvSpPr>
        <p:spPr>
          <a:xfrm>
            <a:off x="5068237" y="4823681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目光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2799477" y="5226273"/>
            <a:ext cx="2294255" cy="736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/>
          </p:cNvSpPr>
          <p:nvPr/>
        </p:nvSpPr>
        <p:spPr>
          <a:xfrm>
            <a:off x="345624" y="1447827"/>
            <a:ext cx="8208912" cy="451250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524000" indent="-152400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        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毛主席用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食指按着紧缩的眉头。</a:t>
            </a:r>
            <a:endParaRPr lang="zh-CN" altLang="en-US" sz="2800" b="1" dirty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1524000" indent="-152400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        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毛主席整整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一天没说话。</a:t>
            </a:r>
            <a:endParaRPr lang="zh-CN" altLang="en-US" sz="2800" b="1" dirty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1524000" indent="-152400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        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毛主席已经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出去了</a:t>
            </a:r>
            <a:r>
              <a:rPr lang="en-US" altLang="zh-CN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下面是被泪水打湿的枕巾。</a:t>
            </a:r>
            <a:endParaRPr lang="zh-CN" altLang="en-US" sz="2800" b="1" dirty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1524000" indent="-152400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        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毛主席站立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起来，仰着头，望着天花板。</a:t>
            </a:r>
            <a:endParaRPr lang="zh-CN" altLang="en-US" sz="2800" b="1" dirty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5625" y="644691"/>
            <a:ext cx="4698722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三、根据课文，排列顺序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5391" y="1508787"/>
            <a:ext cx="418704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2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5391" y="2155118"/>
            <a:ext cx="418704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1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559" y="2801449"/>
            <a:ext cx="418704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4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2168" y="4149080"/>
            <a:ext cx="418704" cy="5632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914400">
              <a:lnSpc>
                <a:spcPct val="85000"/>
              </a:lnSpc>
              <a:spcBef>
                <a:spcPct val="50000"/>
              </a:spcBef>
            </a:pPr>
            <a:r>
              <a:rPr lang="zh-CN" altLang="zh-CN" sz="3600" b="1" dirty="0">
                <a:solidFill>
                  <a:srgbClr val="FF0000"/>
                </a:solidFill>
                <a:ea typeface="宋体" panose="02010600030101010101" pitchFamily="2" charset="-122"/>
                <a:cs typeface="+mn-ea"/>
                <a:sym typeface="+mn-ea"/>
              </a:rPr>
              <a:t>3</a:t>
            </a:r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338570" y="5583615"/>
            <a:ext cx="2338705" cy="629920"/>
            <a:chOff x="9981" y="5834"/>
            <a:chExt cx="3683" cy="744"/>
          </a:xfrm>
        </p:grpSpPr>
        <p:sp>
          <p:nvSpPr>
            <p:cNvPr id="9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solidFill>
                    <a:prstClr val="black"/>
                  </a:solidFill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6801" y="1337086"/>
            <a:ext cx="7715593" cy="3516347"/>
          </a:xfrm>
          <a:prstGeom prst="rect">
            <a:avLst/>
          </a:prstGeom>
          <a:ln>
            <a:noFill/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上节课，我们了解了课文的主要内容。毛主席是一位伟大的领袖，也是一位伟大的父亲。这节课，我们将一起走进领袖的内心，去感受毛主席作为一位父亲那深沉、博大的父爱。</a:t>
            </a:r>
            <a:endParaRPr lang="zh-CN" altLang="en-US" sz="32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1078" y="729284"/>
            <a:ext cx="1629583" cy="504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333190" y="714969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prstClr val="white"/>
                </a:solidFill>
              </a:rPr>
              <a:t>第二课时</a:t>
            </a:r>
            <a:endParaRPr kumimoji="1" lang="zh-CN" altLang="en-US" sz="2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 t="-30531"/>
          <a:stretch>
            <a:fillRect/>
          </a:stretch>
        </p:blipFill>
        <p:spPr>
          <a:xfrm>
            <a:off x="2653682" y="2109205"/>
            <a:ext cx="5662735" cy="71746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007858" y="1791395"/>
            <a:ext cx="6452574" cy="2308324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 indent="808355">
              <a:lnSpc>
                <a:spcPct val="150000"/>
              </a:lnSpc>
              <a:defRPr/>
            </a:pPr>
            <a:r>
              <a:rPr lang="zh-CN" altLang="en-US" sz="3200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从课文</a:t>
            </a:r>
            <a:r>
              <a:rPr lang="zh-CN" altLang="en-US" sz="3200" kern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中找出描写</a:t>
            </a:r>
            <a:r>
              <a:rPr lang="zh-CN" altLang="en-US" sz="3200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毛主席动作、语言、神态的语句，体会他的内心世界，再有感情地朗读课文。</a:t>
            </a:r>
            <a:endParaRPr lang="zh-CN" altLang="en-US" sz="3600" kern="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9624" y="1704149"/>
            <a:ext cx="1773555" cy="3357033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624428" y="54868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6195" y="618915"/>
            <a:ext cx="366861" cy="6084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51036" y="4773150"/>
            <a:ext cx="2709396" cy="73866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2800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课后</a:t>
            </a:r>
            <a:r>
              <a:rPr lang="zh-CN" altLang="en-US" sz="2800" b="1" kern="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第二题</a:t>
            </a:r>
            <a:r>
              <a:rPr lang="zh-CN" altLang="en-US" sz="2800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email"/>
          <a:srcRect l="14968" t="-30531" r="1"/>
          <a:stretch>
            <a:fillRect/>
          </a:stretch>
        </p:blipFill>
        <p:spPr>
          <a:xfrm>
            <a:off x="1979712" y="3812864"/>
            <a:ext cx="5760640" cy="960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email"/>
          <a:srcRect t="-30531"/>
          <a:stretch>
            <a:fillRect/>
          </a:stretch>
        </p:blipFill>
        <p:spPr>
          <a:xfrm>
            <a:off x="2040460" y="3023653"/>
            <a:ext cx="6275956" cy="7892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4024364" y="2230909"/>
            <a:ext cx="348519" cy="475781"/>
          </a:xfrm>
          <a:prstGeom prst="rect">
            <a:avLst/>
          </a:prstGeom>
          <a:solidFill>
            <a:srgbClr val="FFFF99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3648" y="1345061"/>
            <a:ext cx="6336704" cy="1384995"/>
          </a:xfrm>
          <a:prstGeom prst="rect">
            <a:avLst/>
          </a:prstGeom>
          <a:noFill/>
          <a:ln>
            <a:noFill/>
            <a:prstDash val="lgDashDot"/>
          </a:ln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毛主席整整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一天没说一句话，只是一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一支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地吸着烟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4048" y="530902"/>
            <a:ext cx="1725568" cy="611620"/>
          </a:xfrm>
          <a:prstGeom prst="roundRect">
            <a:avLst/>
          </a:prstGeom>
          <a:solidFill>
            <a:srgbClr val="FFFF9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B050"/>
                </a:solidFill>
              </a:rPr>
              <a:t>动作描写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51720" y="3717033"/>
            <a:ext cx="4896544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</a:rPr>
              <a:t>“没说一句话”“一支接着一支”写出了毛主席听到儿子牺牲的消息后</a:t>
            </a:r>
            <a:r>
              <a:rPr lang="zh-CN" altLang="en-US" sz="2400" dirty="0">
                <a:solidFill>
                  <a:srgbClr val="F07474">
                    <a:lumMod val="75000"/>
                  </a:srgbClr>
                </a:solidFill>
              </a:rPr>
              <a:t>无比悲痛</a:t>
            </a:r>
            <a:r>
              <a:rPr lang="zh-CN" altLang="en-US" sz="2400" dirty="0">
                <a:solidFill>
                  <a:prstClr val="black"/>
                </a:solidFill>
              </a:rPr>
              <a:t>的心情。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456634" y="2025447"/>
            <a:ext cx="1828318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403648" y="2551815"/>
            <a:ext cx="2239538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6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458337" y="1716145"/>
            <a:ext cx="426031" cy="633265"/>
          </a:xfrm>
          <a:prstGeom prst="rect">
            <a:avLst/>
          </a:prstGeom>
          <a:solidFill>
            <a:srgbClr val="FFFF99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6006" y="1726317"/>
            <a:ext cx="2368694" cy="6332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032697" y="537441"/>
            <a:ext cx="1721385" cy="845317"/>
          </a:xfrm>
          <a:prstGeom prst="roundRect">
            <a:avLst/>
          </a:prstGeom>
          <a:solidFill>
            <a:srgbClr val="FFFF9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B050"/>
                </a:solidFill>
              </a:rPr>
              <a:t>语言描写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617900" y="805153"/>
            <a:ext cx="2029316" cy="566251"/>
          </a:xfrm>
          <a:prstGeom prst="wedgeEllipseCallout">
            <a:avLst>
              <a:gd name="adj1" fmla="val 52850"/>
              <a:gd name="adj2" fmla="val 9120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B9FA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深情呼唤</a:t>
            </a:r>
            <a:endParaRPr lang="zh-CN" altLang="en-US" sz="2400" b="1" dirty="0">
              <a:solidFill>
                <a:srgbClr val="00B9FA">
                  <a:lumMod val="7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3728" y="4101075"/>
            <a:ext cx="5150752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</a:rPr>
              <a:t>从“紧锁的眉头”“情不自禁地喃喃”可以看出他对儿子的</a:t>
            </a:r>
            <a:r>
              <a:rPr lang="zh-CN" altLang="en-US" sz="2400" dirty="0">
                <a:solidFill>
                  <a:srgbClr val="F07474">
                    <a:lumMod val="75000"/>
                  </a:srgbClr>
                </a:solidFill>
              </a:rPr>
              <a:t>深切思念</a:t>
            </a:r>
            <a:r>
              <a:rPr lang="zh-CN" altLang="en-US" sz="2400" dirty="0">
                <a:solidFill>
                  <a:prstClr val="black"/>
                </a:solidFill>
              </a:rPr>
              <a:t>。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30137" y="3028109"/>
            <a:ext cx="2433492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46028" y="2924944"/>
            <a:ext cx="2842196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5847816" y="517122"/>
            <a:ext cx="1721385" cy="845317"/>
          </a:xfrm>
          <a:prstGeom prst="roundRect">
            <a:avLst/>
          </a:prstGeom>
          <a:solidFill>
            <a:srgbClr val="FFFF9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B050"/>
                </a:solidFill>
              </a:rPr>
              <a:t>动作</a:t>
            </a:r>
            <a:r>
              <a:rPr lang="zh-CN" altLang="en-US" sz="2800" b="1" dirty="0">
                <a:solidFill>
                  <a:srgbClr val="00B050"/>
                </a:solidFill>
              </a:rPr>
              <a:t>描写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919024" y="1458449"/>
            <a:ext cx="7128792" cy="1569660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 anchor="t">
            <a:spAutoFit/>
          </a:bodyPr>
          <a:lstStyle/>
          <a:p>
            <a:pPr indent="71628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岸英！岸英！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”毛主席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用食指按着紧锁的眉头，情不自禁地喃喃着。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3" grpId="0" animBg="1"/>
      <p:bldP spid="4" grpId="0" animBg="1"/>
      <p:bldP spid="9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93880" y="2725163"/>
            <a:ext cx="3260252" cy="5756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41936" y="1316152"/>
            <a:ext cx="1699726" cy="575696"/>
          </a:xfrm>
          <a:prstGeom prst="rect">
            <a:avLst/>
          </a:prstGeom>
          <a:solidFill>
            <a:srgbClr val="FFFF99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500368" y="1322289"/>
            <a:ext cx="814934" cy="575696"/>
          </a:xfrm>
          <a:prstGeom prst="rect">
            <a:avLst/>
          </a:prstGeom>
          <a:solidFill>
            <a:srgbClr val="FFFF99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6136" y="2292700"/>
            <a:ext cx="814934" cy="575696"/>
          </a:xfrm>
          <a:prstGeom prst="rect">
            <a:avLst/>
          </a:prstGeom>
          <a:solidFill>
            <a:srgbClr val="FFFF99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135" y="1047620"/>
            <a:ext cx="7425643" cy="2308324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 anchor="t">
            <a:spAutoFit/>
          </a:bodyPr>
          <a:lstStyle/>
          <a:p>
            <a:pPr indent="711200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主席不由自主地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站了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起来，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仰起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头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，望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着天花板，强忍着心中的悲痛，目光中流露出无限的眷恋。 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96744" y="176532"/>
            <a:ext cx="1721385" cy="845317"/>
          </a:xfrm>
          <a:prstGeom prst="roundRect">
            <a:avLst/>
          </a:prstGeom>
          <a:solidFill>
            <a:srgbClr val="FFFF9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B050"/>
                </a:solidFill>
              </a:rPr>
              <a:t>动作</a:t>
            </a:r>
            <a:r>
              <a:rPr lang="zh-CN" altLang="en-US" sz="2800" b="1" dirty="0">
                <a:solidFill>
                  <a:srgbClr val="00B050"/>
                </a:solidFill>
              </a:rPr>
              <a:t>描写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186450" y="2725163"/>
            <a:ext cx="1721385" cy="845317"/>
          </a:xfrm>
          <a:prstGeom prst="roundRect">
            <a:avLst/>
          </a:prstGeom>
          <a:solidFill>
            <a:srgbClr val="FFFF9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50"/>
                </a:solidFill>
              </a:rPr>
              <a:t>神态描写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79712" y="4581129"/>
            <a:ext cx="511956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通过动作、神态</a:t>
            </a:r>
            <a:r>
              <a:rPr lang="zh-CN" altLang="en-US" sz="2400" dirty="0">
                <a:solidFill>
                  <a:prstClr val="black"/>
                </a:solidFill>
              </a:rPr>
              <a:t>描写表现出了毛主席</a:t>
            </a:r>
            <a:r>
              <a:rPr lang="zh-CN" altLang="en-US" sz="2400" dirty="0">
                <a:solidFill>
                  <a:srgbClr val="F07474">
                    <a:lumMod val="75000"/>
                  </a:srgbClr>
                </a:solidFill>
              </a:rPr>
              <a:t>面对艰难抉择时的复杂心情</a:t>
            </a:r>
            <a:r>
              <a:rPr lang="zh-CN" altLang="en-US" sz="2400" dirty="0">
                <a:solidFill>
                  <a:prstClr val="black"/>
                </a:solidFill>
              </a:rPr>
              <a:t>。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323528" y="1319272"/>
            <a:ext cx="8136904" cy="2677656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711200">
              <a:lnSpc>
                <a:spcPct val="150000"/>
              </a:lnSpc>
              <a:def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zh-CN" altLang="en-US" sz="2800" dirty="0" smtClean="0">
                <a:solidFill>
                  <a:prstClr val="black"/>
                </a:solidFill>
              </a:rPr>
              <a:t>“</a:t>
            </a:r>
            <a:r>
              <a:rPr lang="zh-CN" altLang="en-US" sz="2800" dirty="0">
                <a:solidFill>
                  <a:prstClr val="black"/>
                </a:solidFill>
              </a:rPr>
              <a:t>哪个战士的血肉之躯不是父母所生，不能因为我是国家主席，就要搞特殊。不是有千千万万志愿军烈士安葬在朝鲜吗？岸英是我的儿子，也是朝鲜人民的儿子，就尊重朝鲜人民的意愿吧。”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698186" y="4197086"/>
            <a:ext cx="1068845" cy="1237631"/>
          </a:xfrm>
          <a:prstGeom prst="roundRect">
            <a:avLst/>
          </a:prstGeom>
          <a:solidFill>
            <a:srgbClr val="FFFF9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B050"/>
                </a:solidFill>
              </a:rPr>
              <a:t>语言描写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7483" y="4815901"/>
            <a:ext cx="4652658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</a:rPr>
              <a:t>说明毛主席</a:t>
            </a:r>
            <a:r>
              <a:rPr lang="zh-CN" altLang="en-US" sz="2400" dirty="0">
                <a:solidFill>
                  <a:srgbClr val="F07474">
                    <a:lumMod val="75000"/>
                  </a:srgbClr>
                </a:solidFill>
              </a:rPr>
              <a:t>强忍丧子之痛，做出了常人难以理解的</a:t>
            </a:r>
            <a:r>
              <a:rPr lang="zh-CN" altLang="en-US" sz="2400" dirty="0" smtClean="0">
                <a:solidFill>
                  <a:srgbClr val="F07474">
                    <a:lumMod val="75000"/>
                  </a:srgbClr>
                </a:solidFill>
              </a:rPr>
              <a:t>决定</a:t>
            </a:r>
            <a:r>
              <a:rPr lang="zh-CN" altLang="en-US" sz="2400" dirty="0" smtClean="0">
                <a:solidFill>
                  <a:prstClr val="black"/>
                </a:solidFill>
              </a:rPr>
              <a:t>。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93468" y="1916832"/>
            <a:ext cx="704895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93812" y="2614201"/>
            <a:ext cx="118473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标注 9"/>
          <p:cNvSpPr/>
          <p:nvPr/>
        </p:nvSpPr>
        <p:spPr>
          <a:xfrm>
            <a:off x="469668" y="396601"/>
            <a:ext cx="3670284" cy="1074033"/>
          </a:xfrm>
          <a:prstGeom prst="wedgeRoundRectCallout">
            <a:avLst>
              <a:gd name="adj1" fmla="val 19556"/>
              <a:gd name="adj2" fmla="val 66808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00B9FA">
                    <a:lumMod val="75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毛岸英</a:t>
            </a:r>
            <a:r>
              <a:rPr lang="zh-CN" altLang="en-US" sz="2400" dirty="0">
                <a:solidFill>
                  <a:srgbClr val="00B9FA">
                    <a:lumMod val="75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应该和其他志愿军烈士一样安葬在朝鲜。</a:t>
            </a:r>
            <a:endParaRPr lang="zh-CN" altLang="en-US" sz="2400" dirty="0">
              <a:solidFill>
                <a:srgbClr val="00B9FA">
                  <a:lumMod val="75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4283968" y="528361"/>
            <a:ext cx="3729176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宽广豁达的胸怀</a:t>
            </a:r>
            <a:endParaRPr lang="zh-CN" altLang="en-US" sz="36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631564" y="2788264"/>
            <a:ext cx="814934" cy="575696"/>
          </a:xfrm>
          <a:prstGeom prst="rect">
            <a:avLst/>
          </a:prstGeom>
          <a:solidFill>
            <a:srgbClr val="FFFF99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75273" y="1787960"/>
            <a:ext cx="2087386" cy="5756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05239" y="2805695"/>
            <a:ext cx="814934" cy="575696"/>
          </a:xfrm>
          <a:prstGeom prst="rect">
            <a:avLst/>
          </a:prstGeom>
          <a:solidFill>
            <a:srgbClr val="FFFF99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62658" y="1787960"/>
            <a:ext cx="792934" cy="575696"/>
          </a:xfrm>
          <a:prstGeom prst="rect">
            <a:avLst/>
          </a:prstGeom>
          <a:solidFill>
            <a:srgbClr val="FFFF99"/>
          </a:solidFill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75856" y="1503363"/>
            <a:ext cx="5760640" cy="2308324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711200">
              <a:lnSpc>
                <a:spcPct val="150000"/>
              </a:lnSpc>
              <a:defRPr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zh-CN" altLang="en-US" sz="3200" dirty="0" smtClean="0">
                <a:solidFill>
                  <a:prstClr val="black"/>
                </a:solidFill>
              </a:rPr>
              <a:t>主席</a:t>
            </a:r>
            <a:r>
              <a:rPr lang="zh-CN" altLang="en-US" sz="3200" dirty="0">
                <a:solidFill>
                  <a:prstClr val="black"/>
                </a:solidFill>
              </a:rPr>
              <a:t>黯然的目光转向窗外，右手指指写字台，示意秘书</a:t>
            </a:r>
            <a:r>
              <a:rPr lang="zh-CN" altLang="en-US" sz="3200" dirty="0" smtClean="0">
                <a:solidFill>
                  <a:prstClr val="black"/>
                </a:solidFill>
              </a:rPr>
              <a:t>将电报记录稿放</a:t>
            </a:r>
            <a:r>
              <a:rPr lang="zh-CN" altLang="en-US" sz="3200" dirty="0">
                <a:solidFill>
                  <a:prstClr val="black"/>
                </a:solidFill>
              </a:rPr>
              <a:t>在上面。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263705" y="3538366"/>
            <a:ext cx="1721385" cy="845317"/>
          </a:xfrm>
          <a:prstGeom prst="roundRect">
            <a:avLst/>
          </a:prstGeom>
          <a:solidFill>
            <a:srgbClr val="FFFF9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B050"/>
                </a:solidFill>
              </a:rPr>
              <a:t>动作</a:t>
            </a:r>
            <a:r>
              <a:rPr lang="zh-CN" altLang="en-US" sz="2800" b="1" dirty="0">
                <a:solidFill>
                  <a:srgbClr val="00B050"/>
                </a:solidFill>
              </a:rPr>
              <a:t>描写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275857" y="548680"/>
            <a:ext cx="1721385" cy="845317"/>
          </a:xfrm>
          <a:prstGeom prst="roundRect">
            <a:avLst/>
          </a:prstGeom>
          <a:solidFill>
            <a:srgbClr val="FFFF99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00B050"/>
                </a:solidFill>
              </a:rPr>
              <a:t>神态描写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98826" y="452670"/>
            <a:ext cx="3117591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</a:rPr>
              <a:t>“黯然”是主席</a:t>
            </a:r>
            <a:r>
              <a:rPr lang="zh-CN" altLang="en-US" sz="2400" dirty="0">
                <a:solidFill>
                  <a:srgbClr val="F07474">
                    <a:lumMod val="75000"/>
                  </a:srgbClr>
                </a:solidFill>
              </a:rPr>
              <a:t>经历悲痛后的</a:t>
            </a:r>
            <a:r>
              <a:rPr lang="zh-CN" altLang="en-US" sz="2400" dirty="0" smtClean="0">
                <a:solidFill>
                  <a:srgbClr val="F07474">
                    <a:lumMod val="75000"/>
                  </a:srgbClr>
                </a:solidFill>
              </a:rPr>
              <a:t>表情</a:t>
            </a:r>
            <a:r>
              <a:rPr lang="zh-CN" altLang="en-US" sz="2400" dirty="0">
                <a:solidFill>
                  <a:prstClr val="black"/>
                </a:solidFill>
              </a:rPr>
              <a:t>。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6812" y="4708882"/>
            <a:ext cx="8770954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“转向”</a:t>
            </a:r>
            <a:r>
              <a:rPr lang="zh-CN" altLang="en-US" sz="2400" dirty="0">
                <a:solidFill>
                  <a:prstClr val="black"/>
                </a:solidFill>
              </a:rPr>
              <a:t>“指指”“示意”等一系列的动作既表现了毛主席此时</a:t>
            </a:r>
            <a:r>
              <a:rPr lang="zh-CN" altLang="en-US" sz="2400" dirty="0">
                <a:solidFill>
                  <a:srgbClr val="F07474">
                    <a:lumMod val="75000"/>
                  </a:srgbClr>
                </a:solidFill>
              </a:rPr>
              <a:t>无比悲痛</a:t>
            </a:r>
            <a:r>
              <a:rPr lang="zh-CN" altLang="en-US" sz="2400" dirty="0">
                <a:solidFill>
                  <a:prstClr val="black"/>
                </a:solidFill>
              </a:rPr>
              <a:t>的内心，又写出了主席不愿让自己的悲痛“感染”身边的人，这一细节描写进一步表现出</a:t>
            </a:r>
            <a:r>
              <a:rPr lang="zh-CN" altLang="en-US" sz="2400" dirty="0">
                <a:solidFill>
                  <a:srgbClr val="F07474">
                    <a:lumMod val="75000"/>
                  </a:srgbClr>
                </a:solidFill>
              </a:rPr>
              <a:t>毛主席既是伟人，也是凡人</a:t>
            </a:r>
            <a:r>
              <a:rPr lang="zh-CN" altLang="en-US" sz="2400" dirty="0">
                <a:solidFill>
                  <a:prstClr val="black"/>
                </a:solidFill>
              </a:rPr>
              <a:t>。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6238" y="971339"/>
            <a:ext cx="2320599" cy="30723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9" grpId="0" animBg="1"/>
      <p:bldP spid="8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340756" y="1079534"/>
            <a:ext cx="8335700" cy="4009390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     1950年6月25日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，朝鲜战争爆发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27日，美国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政府宣布武装干涉朝鲜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内</a:t>
            </a:r>
            <a:endParaRPr lang="en-US" altLang="zh-CN" sz="2800" b="1" dirty="0" smtClean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政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，派兵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入侵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朝鲜，并不顾我国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政府</a:t>
            </a:r>
            <a:endParaRPr lang="en-US" altLang="zh-CN" sz="2800" b="1" dirty="0" smtClean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多次声明和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警告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，把战火烧到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我国东北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边境，严重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威胁我国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的安全。为此，我国政府作出了抗美援朝的决定，在彭德怀的指挥下同朝鲜人民军队并肩作战，并最终取得了胜利。</a:t>
            </a:r>
            <a:endParaRPr lang="zh-CN" altLang="en-US" sz="2800" b="1" dirty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72200" y="932723"/>
            <a:ext cx="1925516" cy="2571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295570" y="427269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抗美援朝</a:t>
            </a:r>
            <a:endParaRPr lang="zh-CN" altLang="en-US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20184" y="548528"/>
            <a:ext cx="8084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charset="-122"/>
              </a:rPr>
              <a:t>找出描写毛主席心理的句子，感受他的内心世界。</a:t>
            </a:r>
            <a:endParaRPr lang="zh-CN" altLang="en-US" sz="2800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40383" y="1235968"/>
            <a:ext cx="4824536" cy="2301083"/>
            <a:chOff x="5494474" y="2974534"/>
            <a:chExt cx="6173194" cy="1725812"/>
          </a:xfrm>
        </p:grpSpPr>
        <p:sp>
          <p:nvSpPr>
            <p:cNvPr id="5" name="云形标注 4"/>
            <p:cNvSpPr/>
            <p:nvPr/>
          </p:nvSpPr>
          <p:spPr>
            <a:xfrm>
              <a:off x="5494474" y="2974534"/>
              <a:ext cx="6173194" cy="1725812"/>
            </a:xfrm>
            <a:prstGeom prst="cloudCallout">
              <a:avLst>
                <a:gd name="adj1" fmla="val -58551"/>
                <a:gd name="adj2" fmla="val 33069"/>
              </a:avLst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673B77">
                    <a:lumMod val="50000"/>
                  </a:srgbClr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139435" y="3158121"/>
              <a:ext cx="5067546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673B77">
                      <a:lumMod val="5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“那一次次的分离，岸英不都平平安安回到自己的身边来了</a:t>
              </a:r>
              <a:r>
                <a:rPr lang="zh-CN" altLang="en-US" sz="2400" b="1" dirty="0" smtClean="0">
                  <a:solidFill>
                    <a:srgbClr val="673B77">
                      <a:lumMod val="5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吗？这</a:t>
              </a:r>
              <a:r>
                <a:rPr lang="zh-CN" altLang="en-US" sz="2400" b="1" dirty="0">
                  <a:solidFill>
                    <a:srgbClr val="673B77">
                      <a:lumMod val="5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次怎么会</a:t>
              </a:r>
              <a:r>
                <a:rPr lang="en-US" altLang="zh-CN" sz="2400" b="1" dirty="0">
                  <a:solidFill>
                    <a:srgbClr val="673B77">
                      <a:lumMod val="5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……”</a:t>
              </a:r>
              <a:endParaRPr lang="en-US" altLang="zh-CN" sz="2400" b="1" dirty="0">
                <a:solidFill>
                  <a:srgbClr val="673B77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544439" y="4311589"/>
            <a:ext cx="4176465" cy="1901721"/>
            <a:chOff x="5770885" y="2928228"/>
            <a:chExt cx="5343960" cy="1426291"/>
          </a:xfrm>
        </p:grpSpPr>
        <p:sp>
          <p:nvSpPr>
            <p:cNvPr id="10" name="云形标注 9"/>
            <p:cNvSpPr/>
            <p:nvPr/>
          </p:nvSpPr>
          <p:spPr>
            <a:xfrm>
              <a:off x="5770885" y="2928228"/>
              <a:ext cx="5343960" cy="1426291"/>
            </a:xfrm>
            <a:prstGeom prst="cloudCallout">
              <a:avLst>
                <a:gd name="adj1" fmla="val -57564"/>
                <a:gd name="adj2" fmla="val -37300"/>
              </a:avLst>
            </a:prstGeom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673B77">
                    <a:lumMod val="50000"/>
                  </a:srgb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323710" y="3163482"/>
              <a:ext cx="4514725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673B77">
                      <a:lumMod val="50000"/>
                    </a:srgb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“儿子活着不能相见，就让我见见遗骨吧！”</a:t>
              </a:r>
              <a:endParaRPr lang="zh-CN" altLang="en-US" sz="2400" b="1" dirty="0">
                <a:solidFill>
                  <a:srgbClr val="673B77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008936" y="198884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反问</a:t>
            </a:r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72432" y="3210501"/>
            <a:ext cx="5411937" cy="830997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zh-CN" altLang="en-US" sz="2400" dirty="0">
                <a:solidFill>
                  <a:srgbClr val="F07474">
                    <a:lumMod val="75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加强</a:t>
            </a:r>
            <a:r>
              <a:rPr lang="zh-CN" altLang="en-US" sz="2400" dirty="0" smtClean="0">
                <a:solidFill>
                  <a:srgbClr val="F07474">
                    <a:lumMod val="75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语气，把</a:t>
            </a:r>
            <a:r>
              <a:rPr lang="zh-CN" altLang="en-US" sz="2400" dirty="0">
                <a:solidFill>
                  <a:srgbClr val="F07474">
                    <a:lumMod val="75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本来已确定的思想表现得更加鲜明、强烈，感情色彩更为鲜明。</a:t>
            </a:r>
            <a:endParaRPr lang="zh-CN" altLang="en-US" sz="2400" dirty="0">
              <a:solidFill>
                <a:srgbClr val="F07474">
                  <a:lumMod val="75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73460" y="1508787"/>
            <a:ext cx="8064896" cy="2308324"/>
          </a:xfrm>
          <a:prstGeom prst="rect">
            <a:avLst/>
          </a:prstGeom>
          <a:noFill/>
          <a:ln w="12700" cmpd="sng">
            <a:noFill/>
            <a:prstDash val="lgDash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pPr indent="812800">
              <a:lnSpc>
                <a:spcPct val="15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感情地朗读课文。</a:t>
            </a:r>
            <a:r>
              <a:rPr sz="32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时注意语气、语速和语调，读出毛主席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失去儿子后悲痛欲绝的心情，以及他做出抉择时的艰难与不舍。</a:t>
            </a:r>
            <a:endParaRPr lang="zh-CN" altLang="en-US" sz="32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3461" y="625946"/>
            <a:ext cx="850943" cy="929468"/>
          </a:xfrm>
          <a:prstGeom prst="rect">
            <a:avLst/>
          </a:prstGeom>
        </p:spPr>
      </p:pic>
      <p:sp>
        <p:nvSpPr>
          <p:cNvPr id="4" name="文本框 10"/>
          <p:cNvSpPr txBox="1"/>
          <p:nvPr/>
        </p:nvSpPr>
        <p:spPr>
          <a:xfrm>
            <a:off x="1511488" y="740701"/>
            <a:ext cx="1620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指导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3528" y="648583"/>
            <a:ext cx="455882" cy="592615"/>
          </a:xfrm>
          <a:prstGeom prst="rect">
            <a:avLst/>
          </a:prstGeom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742877" y="494075"/>
            <a:ext cx="4800858" cy="6524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仿照例句，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上合适的动词。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855902" y="3317550"/>
            <a:ext cx="5820555" cy="1754326"/>
          </a:xfrm>
          <a:prstGeom prst="rect">
            <a:avLst/>
          </a:prstGeom>
          <a:noFill/>
          <a:ln w="12700" cmpd="sng">
            <a:solidFill>
              <a:schemeClr val="accent5">
                <a:lumMod val="50000"/>
              </a:schemeClr>
            </a:solidFill>
            <a:prstDash val="sysDot"/>
            <a:miter lim="800000"/>
          </a:ln>
          <a:effectLst/>
        </p:spPr>
        <p:txBody>
          <a:bodyPr wrap="square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弯着腰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，两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眼溜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溜的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寻找突围的机会。突然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他加快了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脚步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篮下，一个虎跳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投篮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7280" y="1367915"/>
            <a:ext cx="7704856" cy="1200329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 anchor="t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主席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黯然的目光</a:t>
            </a:r>
            <a:r>
              <a:rPr lang="zh-CN" altLang="en-US" sz="2400" b="1" u="sng" dirty="0">
                <a:solidFill>
                  <a:srgbClr val="00B9FA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转向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窗外，右手</a:t>
            </a:r>
            <a:r>
              <a:rPr lang="zh-CN" altLang="en-US" sz="2400" b="1" u="sng" dirty="0">
                <a:solidFill>
                  <a:srgbClr val="00B9FA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指指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写字台，</a:t>
            </a:r>
            <a:r>
              <a:rPr lang="zh-CN" altLang="en-US" sz="2400" b="1" u="sng" dirty="0">
                <a:solidFill>
                  <a:srgbClr val="00B9FA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示意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秘书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将电报记录稿放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在上面。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00040" y="401773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96615" y="347368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84277" y="459150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Picture 2" descr="https://f10.baidu.com/it/u=729434052,2138063032&amp;fm=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4111" y="3317550"/>
            <a:ext cx="2051751" cy="191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5648" y="548680"/>
            <a:ext cx="4900449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第二天早上，秘书来到毛主席的卧室。毛主席已经出去了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，签过字的电报记录稿被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放在了枕头上，下面是被泪水打湿的枕巾。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5648" y="3984155"/>
            <a:ext cx="8212817" cy="18158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>
            <a:spAutoFit/>
          </a:bodyPr>
          <a:lstStyle/>
          <a:p>
            <a:pPr indent="711200"/>
            <a:r>
              <a:rPr lang="zh-CN" altLang="en-US" sz="2800" dirty="0">
                <a:solidFill>
                  <a:prstClr val="black"/>
                </a:solidFill>
              </a:rPr>
              <a:t>我想到了毛主席因思念儿子而辗转反侧，彻夜难眠，流下了伤心的泪水</a:t>
            </a:r>
            <a:r>
              <a:rPr lang="zh-CN" altLang="en-US" sz="2800" dirty="0" smtClean="0">
                <a:solidFill>
                  <a:prstClr val="black"/>
                </a:solidFill>
              </a:rPr>
              <a:t>。</a:t>
            </a:r>
            <a:endParaRPr lang="en-US" altLang="zh-CN" sz="2800" dirty="0" smtClean="0">
              <a:solidFill>
                <a:prstClr val="black"/>
              </a:solidFill>
            </a:endParaRPr>
          </a:p>
          <a:p>
            <a:pPr indent="711200"/>
            <a:r>
              <a:rPr lang="zh-CN" altLang="en-US" sz="2800" dirty="0" smtClean="0">
                <a:solidFill>
                  <a:prstClr val="black"/>
                </a:solidFill>
              </a:rPr>
              <a:t>我</a:t>
            </a:r>
            <a:r>
              <a:rPr lang="zh-CN" altLang="en-US" sz="2800" dirty="0">
                <a:solidFill>
                  <a:prstClr val="black"/>
                </a:solidFill>
              </a:rPr>
              <a:t>感受到毛主席作为慈父对儿子无限的爱与眷恋，也感受到他强烈的失子之痛。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067944" y="-162296"/>
            <a:ext cx="3888432" cy="1414688"/>
            <a:chOff x="6625370" y="2671602"/>
            <a:chExt cx="4975410" cy="1061016"/>
          </a:xfrm>
        </p:grpSpPr>
        <p:sp>
          <p:nvSpPr>
            <p:cNvPr id="8" name="云形标注 7"/>
            <p:cNvSpPr/>
            <p:nvPr/>
          </p:nvSpPr>
          <p:spPr>
            <a:xfrm>
              <a:off x="6625370" y="2671602"/>
              <a:ext cx="4975410" cy="1061016"/>
            </a:xfrm>
            <a:prstGeom prst="cloudCallout">
              <a:avLst>
                <a:gd name="adj1" fmla="val -50748"/>
                <a:gd name="adj2" fmla="val 47818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B9FA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847287" y="2844794"/>
              <a:ext cx="4016395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00B9FA"/>
                  </a:solidFill>
                </a:rPr>
                <a:t>你从这句话想到了什么，感受到了什么？</a:t>
              </a:r>
              <a:endParaRPr lang="zh-CN" altLang="en-US" sz="2400" b="1" dirty="0">
                <a:solidFill>
                  <a:srgbClr val="00B9FA"/>
                </a:solidFill>
              </a:endParaRPr>
            </a:p>
          </p:txBody>
        </p:sp>
      </p:grpSp>
      <p:pic>
        <p:nvPicPr>
          <p:cNvPr id="6146" name="Picture 2" descr="https://wkretype.bdimg.com/retype/zoom/d45e31380066f5335a81219b?pn=43&amp;o=jpg_6&amp;md5sum=ffc7f6330edb3364a171d6ca71a5138e&amp;sign=bdfcb46390&amp;png=8646328-8668812&amp;jpg=9142077-9224020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5620479" y="1421966"/>
            <a:ext cx="2979777" cy="228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253320" y="1909896"/>
            <a:ext cx="2880000" cy="461665"/>
          </a:xfrm>
          <a:prstGeom prst="rect">
            <a:avLst/>
          </a:prstGeom>
          <a:noFill/>
          <a:ln w="12700" cmpd="sng">
            <a:solidFill>
              <a:schemeClr val="accent4">
                <a:lumMod val="60000"/>
                <a:lumOff val="4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地下党找到毛岸英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72660" y="1909896"/>
            <a:ext cx="1963636" cy="461665"/>
          </a:xfrm>
          <a:prstGeom prst="rect">
            <a:avLst/>
          </a:prstGeom>
          <a:noFill/>
          <a:ln w="12700" cmpd="sng">
            <a:solidFill>
              <a:schemeClr val="accent6">
                <a:lumMod val="75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去苏联留学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53319" y="2770109"/>
            <a:ext cx="2880000" cy="461665"/>
          </a:xfrm>
          <a:prstGeom prst="rect">
            <a:avLst/>
          </a:prstGeom>
          <a:noFill/>
          <a:ln w="12700" cmpd="sng">
            <a:solidFill>
              <a:schemeClr val="accent4">
                <a:lumMod val="60000"/>
                <a:lumOff val="4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学成回国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72660" y="2875096"/>
            <a:ext cx="1963636" cy="461665"/>
          </a:xfrm>
          <a:prstGeom prst="rect">
            <a:avLst/>
          </a:prstGeom>
          <a:noFill/>
          <a:ln w="12700" cmpd="sng">
            <a:solidFill>
              <a:schemeClr val="accent6">
                <a:lumMod val="75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去农村锻炼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3319" y="3662496"/>
            <a:ext cx="2880000" cy="461665"/>
          </a:xfrm>
          <a:prstGeom prst="rect">
            <a:avLst/>
          </a:prstGeom>
          <a:noFill/>
          <a:ln w="12700" cmpd="sng">
            <a:solidFill>
              <a:schemeClr val="accent4">
                <a:lumMod val="60000"/>
                <a:lumOff val="4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去抗美援朝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5363"/>
          <p:cNvSpPr txBox="1">
            <a:spLocks noChangeArrowheads="1"/>
          </p:cNvSpPr>
          <p:nvPr/>
        </p:nvSpPr>
        <p:spPr bwMode="auto">
          <a:xfrm>
            <a:off x="3708836" y="974540"/>
            <a:ext cx="1726331" cy="5020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lIns="67627" tIns="35242" rIns="67627" bIns="35242">
            <a:spAutoFit/>
          </a:bodyPr>
          <a:lstStyle/>
          <a:p>
            <a:pPr algn="ctr"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charset="-122"/>
                <a:sym typeface="宋体" panose="02010600030101010101" pitchFamily="2" charset="-122"/>
              </a:rPr>
              <a:t>聚少离多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4175256" y="2225541"/>
            <a:ext cx="1080000" cy="90912"/>
          </a:xfrm>
          <a:prstGeom prst="rightArrow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4175256" y="3085755"/>
            <a:ext cx="1080000" cy="90912"/>
          </a:xfrm>
          <a:prstGeom prst="rightArrow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4175256" y="3977295"/>
            <a:ext cx="1080000" cy="90912"/>
          </a:xfrm>
          <a:prstGeom prst="rightArrow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48725" y="3512635"/>
            <a:ext cx="563245" cy="10684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95736" y="1491854"/>
            <a:ext cx="5976664" cy="2554545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历史上</a:t>
            </a:r>
            <a:r>
              <a:rPr lang="zh-CN" altLang="en-US" sz="32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有无数为国捐躯的英雄儿女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，查找资料，结合这些人物的故事，说说</a:t>
            </a:r>
            <a:r>
              <a:rPr lang="zh-CN" altLang="en-US" sz="32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你对</a:t>
            </a:r>
            <a:r>
              <a:rPr lang="en-US" altLang="zh-CN" sz="32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32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青山处处埋忠骨，何须马革裹尸还</a:t>
            </a:r>
            <a:r>
              <a:rPr lang="en-US" altLang="zh-CN" sz="32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sz="32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的理解。</a:t>
            </a:r>
            <a:endParaRPr lang="zh-CN" altLang="en-US" sz="3200" b="1" kern="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9553" y="1491854"/>
            <a:ext cx="1773555" cy="326644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99406" y="4249347"/>
            <a:ext cx="1991251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kern="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2000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课后</a:t>
            </a:r>
            <a:r>
              <a:rPr lang="zh-CN" altLang="en-US" sz="2000" b="1" kern="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第三题</a:t>
            </a:r>
            <a:r>
              <a:rPr lang="zh-CN" altLang="en-US" sz="2000" b="1" kern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 sz="11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-95820" y="1"/>
            <a:ext cx="932452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43609" y="644691"/>
            <a:ext cx="3176701" cy="1569660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青山处处埋忠骨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何须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马革裹尸还。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2510" y="3282190"/>
            <a:ext cx="79676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800" dirty="0" smtClean="0">
                <a:solidFill>
                  <a:prstClr val="black"/>
                </a:solidFill>
                <a:effectLst>
                  <a:glow rad="520700">
                    <a:prstClr val="white">
                      <a:alpha val="90000"/>
                    </a:prstClr>
                  </a:glow>
                </a:effectLst>
              </a:rPr>
              <a:t>句意：</a:t>
            </a:r>
            <a:r>
              <a:rPr lang="zh-CN" altLang="en-US" sz="2800" b="1" dirty="0" smtClean="0">
                <a:solidFill>
                  <a:srgbClr val="C00000"/>
                </a:solidFill>
                <a:effectLst>
                  <a:glow rad="520700">
                    <a:prstClr val="white">
                      <a:alpha val="90000"/>
                    </a:prst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革命者</a:t>
            </a:r>
            <a:r>
              <a:rPr lang="zh-CN" altLang="en-US" sz="2800" b="1" dirty="0">
                <a:solidFill>
                  <a:srgbClr val="C00000"/>
                </a:solidFill>
                <a:effectLst>
                  <a:glow rad="520700">
                    <a:prstClr val="white">
                      <a:alpha val="90000"/>
                    </a:prst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既然把整个身心献给了祖国，至于死后是否要把尸体运回家乡安葬，倒无须考虑，即使长眠于异国土地</a:t>
            </a:r>
            <a:r>
              <a:rPr lang="zh-CN" altLang="en-US" sz="2800" b="1" dirty="0" smtClean="0">
                <a:solidFill>
                  <a:srgbClr val="C00000"/>
                </a:solidFill>
                <a:effectLst>
                  <a:glow rad="520700">
                    <a:prstClr val="white">
                      <a:alpha val="90000"/>
                    </a:prst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又有何妨。</a:t>
            </a:r>
            <a:endParaRPr lang="zh-CN" altLang="en-US" sz="2800" b="1" dirty="0">
              <a:solidFill>
                <a:srgbClr val="C00000"/>
              </a:solidFill>
              <a:effectLst>
                <a:glow rad="520700">
                  <a:prstClr val="white">
                    <a:alpha val="90000"/>
                  </a:prstClr>
                </a:glo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09090" y="407391"/>
            <a:ext cx="3695358" cy="2109360"/>
            <a:chOff x="4909090" y="305543"/>
            <a:chExt cx="3695358" cy="1582020"/>
          </a:xfrm>
        </p:grpSpPr>
        <p:sp>
          <p:nvSpPr>
            <p:cNvPr id="9" name="流程图: 资料带 8"/>
            <p:cNvSpPr/>
            <p:nvPr/>
          </p:nvSpPr>
          <p:spPr>
            <a:xfrm>
              <a:off x="4909090" y="305543"/>
              <a:ext cx="3657258" cy="650483"/>
            </a:xfrm>
            <a:prstGeom prst="flowChartPunchedTape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indent="457200"/>
              <a:endPara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004048" y="502568"/>
              <a:ext cx="3600400" cy="1384995"/>
            </a:xfrm>
            <a:prstGeom prst="rect">
              <a:avLst/>
            </a:prstGeom>
          </p:spPr>
          <p:txBody>
            <a:bodyPr wrap="square">
              <a:prstTxWarp prst="textWave2">
                <a:avLst/>
              </a:prstTxWarp>
              <a:spAutoFit/>
            </a:bodyPr>
            <a:lstStyle/>
            <a:p>
              <a:pPr indent="457200"/>
              <a:r>
                <a:rPr lang="zh-CN" altLang="en-US" sz="28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体现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了毛主席</a:t>
              </a:r>
              <a:r>
                <a:rPr lang="zh-CN" altLang="en-US" sz="28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豁达</a:t>
              </a:r>
              <a:r>
                <a:rPr lang="zh-CN" altLang="en-US" sz="28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无私、以国家的大局为重的博大胸襟。</a:t>
              </a:r>
              <a:endPara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7530" y="1314352"/>
            <a:ext cx="8297779" cy="3323987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       12年后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，岸英的妻子思齐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第一次赴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朝鲜为岸英扫墓时，此时主席已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近七十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，七十的老人这样说：“思齐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，到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了那，要告诉岸英：你也是代表我去给他扫墓的。告诉他，我们去晚了。告诉他，我无法去看他，请他原谅。告诉他，爸爸想他，爱他……”</a:t>
            </a:r>
            <a:endParaRPr lang="zh-CN" altLang="en-US" sz="2800" b="1" dirty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15363"/>
          <p:cNvSpPr txBox="1">
            <a:spLocks noChangeArrowheads="1"/>
          </p:cNvSpPr>
          <p:nvPr/>
        </p:nvSpPr>
        <p:spPr bwMode="auto">
          <a:xfrm>
            <a:off x="3563889" y="485333"/>
            <a:ext cx="2008839" cy="623574"/>
          </a:xfrm>
          <a:prstGeom prst="roundRect">
            <a:avLst/>
          </a:prstGeom>
          <a:gradFill rotWithShape="0">
            <a:gsLst>
              <a:gs pos="0">
                <a:srgbClr val="FFF0D9"/>
              </a:gs>
              <a:gs pos="100000">
                <a:srgbClr val="FFE5BD"/>
              </a:gs>
              <a:gs pos="50000">
                <a:schemeClr val="bg1"/>
              </a:gs>
            </a:gsLst>
            <a:lin ang="5400000" scaled="1"/>
          </a:gradFill>
          <a:ln>
            <a:noFill/>
          </a:ln>
        </p:spPr>
        <p:txBody>
          <a:bodyPr wrap="square" lIns="67627" tIns="35242" rIns="67627" bIns="35242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资料共享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img1.voc.com.cn/UpLoadFile/2014/07/14/20140714001056375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" y="-315415"/>
            <a:ext cx="9142413" cy="812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img1.voc.com.cn/UpLoadFile/2014/07/14/201407140010564788.jpg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0" y="-315415"/>
            <a:ext cx="9142412" cy="739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img1.voc.com.cn/UpLoadFile/2014/07/14/2014071400105637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552" y="-253702"/>
            <a:ext cx="9805940" cy="733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3636" y="852045"/>
            <a:ext cx="8208912" cy="4013406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为了中国人民的解放事业，毛主席的一家，先后牺牲了6位亲人。</a:t>
            </a:r>
            <a:endParaRPr lang="zh-CN" altLang="en-US" sz="2800" b="1" dirty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如47岁的弟弟毛泽民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；28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岁的妻子杨开慧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；28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岁的儿子毛岸英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；29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岁的小弟毛泽覃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；24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岁的堂妹毛泽健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；19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岁的侄儿毛楚雄。</a:t>
            </a:r>
            <a:endParaRPr lang="zh-CN" altLang="en-US" sz="2800" b="1" dirty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不仅如此，还有5位亲生子女有的不知去向，有的下落不明，有的过早夭折</a:t>
            </a:r>
            <a:r>
              <a:rPr lang="en-US" altLang="zh-CN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2800" b="1" dirty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7652" y="1028733"/>
            <a:ext cx="8028192" cy="2677656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      然而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，在这场战争中，我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国人民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志愿军也付出了巨大的牺牲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，无数志愿军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战士永远地长眠在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了朝鲜那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块土地上，其中，就有我国伟大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领袖毛主席的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长子──</a:t>
            </a:r>
            <a:r>
              <a:rPr lang="zh-CN" altLang="en-US" sz="2800" b="1" dirty="0">
                <a:solidFill>
                  <a:srgbClr val="0070C0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毛岸英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7652" y="4901334"/>
            <a:ext cx="7918084" cy="931024"/>
          </a:xfrm>
          <a:prstGeom prst="rect">
            <a:avLst/>
          </a:prstGeom>
          <a:solidFill>
            <a:srgbClr val="FFFFFF">
              <a:alpha val="31000"/>
            </a:srgbClr>
          </a:solidFill>
        </p:spPr>
        <p:txBody>
          <a:bodyPr wrap="square" lIns="68580" tIns="34290" rIns="68580" bIns="34290" rtlCol="0">
            <a:spAutoFit/>
          </a:bodyPr>
          <a:lstStyle/>
          <a:p>
            <a:pPr indent="628650"/>
            <a:r>
              <a:rPr sz="2800" dirty="0" err="1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今天就让我们走近伟人的内心</a:t>
            </a:r>
            <a:r>
              <a:rPr lang="zh-CN" altLang="en-US" sz="28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2800" dirty="0" err="1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去感受作为普通人的毛</a:t>
            </a:r>
            <a:r>
              <a:rPr lang="zh-CN" altLang="en-US" sz="28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主席</a:t>
            </a:r>
            <a:r>
              <a:rPr sz="2800" dirty="0" err="1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的情感世界</a:t>
            </a:r>
            <a:r>
              <a:rPr sz="28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sz="2800" dirty="0" smtClean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8901" y="3431665"/>
            <a:ext cx="2895791" cy="276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9400" y="719159"/>
            <a:ext cx="2865292" cy="25431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3519784" y="952075"/>
            <a:ext cx="5112568" cy="3884140"/>
          </a:xfrm>
          <a:prstGeom prst="rect">
            <a:avLst/>
          </a:prstGeom>
          <a:ln>
            <a:noFill/>
            <a:prstDash val="dashDot"/>
          </a:ln>
        </p:spPr>
        <p:txBody>
          <a:bodyPr wrap="square">
            <a:spAutoFit/>
          </a:bodyPr>
          <a:lstStyle/>
          <a:p>
            <a:pPr indent="711200">
              <a:lnSpc>
                <a:spcPct val="110000"/>
              </a:lnSpc>
            </a:pP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</a:rPr>
              <a:t>抗美援朝战争中中国志愿军的伤亡人数在</a:t>
            </a:r>
            <a:r>
              <a:rPr lang="en-US" altLang="zh-CN" sz="2800" b="1" dirty="0">
                <a:solidFill>
                  <a:prstClr val="black"/>
                </a:solidFill>
                <a:ea typeface="楷体" panose="02010609060101010101" pitchFamily="49" charset="-122"/>
              </a:rPr>
              <a:t>52.5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</a:rPr>
              <a:t>万，而牺牲人数有</a:t>
            </a:r>
            <a:r>
              <a:rPr lang="en-US" altLang="zh-CN" sz="2800" b="1" dirty="0">
                <a:solidFill>
                  <a:prstClr val="black"/>
                </a:solidFill>
                <a:ea typeface="楷体" panose="02010609060101010101" pitchFamily="49" charset="-122"/>
              </a:rPr>
              <a:t>11.8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</a:rPr>
              <a:t>万，受伤无法继续战斗的有</a:t>
            </a:r>
            <a:r>
              <a:rPr lang="en-US" altLang="zh-CN" sz="2800" b="1" dirty="0">
                <a:solidFill>
                  <a:prstClr val="black"/>
                </a:solidFill>
                <a:ea typeface="楷体" panose="02010609060101010101" pitchFamily="49" charset="-122"/>
              </a:rPr>
              <a:t>38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</a:rPr>
              <a:t>万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</a:rPr>
              <a:t>，失踪的接近</a:t>
            </a:r>
            <a:r>
              <a:rPr lang="en-US" altLang="zh-CN" sz="2800" b="1" dirty="0">
                <a:solidFill>
                  <a:prstClr val="black"/>
                </a:solidFill>
                <a:ea typeface="楷体" panose="02010609060101010101" pitchFamily="49" charset="-122"/>
              </a:rPr>
              <a:t>2.5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</a:rPr>
              <a:t>万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</a:rPr>
              <a:t>，因后勤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</a:rPr>
              <a:t>不及时伤势过重导致不治的</a:t>
            </a:r>
            <a:r>
              <a:rPr lang="en-US" altLang="zh-CN" sz="2800" b="1" dirty="0">
                <a:solidFill>
                  <a:prstClr val="black"/>
                </a:solidFill>
                <a:ea typeface="楷体" panose="02010609060101010101" pitchFamily="49" charset="-122"/>
              </a:rPr>
              <a:t>3.5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</a:rPr>
              <a:t>万人</a:t>
            </a:r>
            <a:r>
              <a:rPr lang="zh-CN" altLang="en-US" sz="2800" b="1" dirty="0" smtClean="0">
                <a:solidFill>
                  <a:prstClr val="black"/>
                </a:solidFill>
                <a:ea typeface="楷体" panose="02010609060101010101" pitchFamily="49" charset="-122"/>
              </a:rPr>
              <a:t>，三年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</a:rPr>
              <a:t>的朝鲜战争导致了我国的志愿军共牺牲了</a:t>
            </a:r>
            <a:r>
              <a:rPr lang="en-US" altLang="zh-CN" sz="2800" b="1" dirty="0">
                <a:solidFill>
                  <a:prstClr val="black"/>
                </a:solidFill>
                <a:ea typeface="楷体" panose="02010609060101010101" pitchFamily="49" charset="-122"/>
              </a:rPr>
              <a:t>18.3</a:t>
            </a:r>
            <a:r>
              <a:rPr lang="zh-CN" altLang="en-US" sz="2800" b="1" dirty="0">
                <a:solidFill>
                  <a:prstClr val="black"/>
                </a:solidFill>
                <a:ea typeface="楷体" panose="02010609060101010101" pitchFamily="49" charset="-122"/>
              </a:rPr>
              <a:t>万人！</a:t>
            </a:r>
            <a:endParaRPr lang="zh-CN" altLang="en-US" sz="2800" b="1" dirty="0">
              <a:solidFill>
                <a:prstClr val="black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3832" y="746820"/>
            <a:ext cx="6048672" cy="3970318"/>
          </a:xfrm>
          <a:prstGeom prst="rect">
            <a:avLst/>
          </a:prstGeom>
          <a:noFill/>
          <a:ln w="12700" cmpd="sng">
            <a:noFill/>
            <a:prstDash val="dashDot"/>
          </a:ln>
        </p:spPr>
        <p:txBody>
          <a:bodyPr wrap="square" rtlCol="0" anchor="t">
            <a:spAutoFit/>
          </a:bodyPr>
          <a:lstStyle/>
          <a:p>
            <a:pPr indent="624205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毛主席，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他是一个平凡的父亲，因为他深深爱着他的儿子；他是一个伟大的父亲，因为他的心里装着是千千万万的子民。让我们记住这样一个平凡而又伟大的父亲。记住 “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青山处处埋忠骨，何须马革裹尸还。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076" name="Picture 4" descr="https://timgsa.baidu.com/timg?image&amp;quality=80&amp;size=b9999_10000&amp;sec=1574496780657&amp;di=0b7048085c9686d8acc03e20f2a304a8&amp;imgtype=0&amp;src=http%3A%2F%2Fimg0.utuku.china.com%2F650x0%2Fnews%2F20161226%2F366a614c-7915-4cdd-984a-5d19f73c135f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467544" y="1204240"/>
            <a:ext cx="1903228" cy="415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9"/>
          <p:cNvSpPr txBox="1">
            <a:spLocks noChangeArrowheads="1"/>
          </p:cNvSpPr>
          <p:nvPr/>
        </p:nvSpPr>
        <p:spPr bwMode="auto">
          <a:xfrm>
            <a:off x="1230435" y="1867277"/>
            <a:ext cx="60017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接到电报  失去爱子，极度悲痛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7329741" y="3308986"/>
            <a:ext cx="1786637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常人情感             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伟人胸怀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251520" y="1564517"/>
            <a:ext cx="677108" cy="429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青山处处埋忠骨</a:t>
            </a:r>
            <a:endParaRPr lang="zh-CN" altLang="en-US" sz="3200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19"/>
          <p:cNvSpPr txBox="1">
            <a:spLocks noChangeArrowheads="1"/>
          </p:cNvSpPr>
          <p:nvPr/>
        </p:nvSpPr>
        <p:spPr bwMode="auto">
          <a:xfrm>
            <a:off x="1255483" y="4197086"/>
            <a:ext cx="1872208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艰难抉择 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忍痛批示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971852" y="1931369"/>
            <a:ext cx="360040" cy="3399607"/>
          </a:xfrm>
          <a:prstGeom prst="leftBrac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96436" y="416461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4091" y="506552"/>
            <a:ext cx="366860" cy="608451"/>
          </a:xfrm>
          <a:prstGeom prst="rect">
            <a:avLst/>
          </a:prstGeom>
        </p:spPr>
      </p:pic>
      <p:sp>
        <p:nvSpPr>
          <p:cNvPr id="3" name="左大括号 2"/>
          <p:cNvSpPr/>
          <p:nvPr/>
        </p:nvSpPr>
        <p:spPr>
          <a:xfrm flipH="1">
            <a:off x="7070303" y="1902554"/>
            <a:ext cx="370840" cy="4113700"/>
          </a:xfrm>
          <a:prstGeom prst="leftBrac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9"/>
          <p:cNvSpPr txBox="1">
            <a:spLocks noChangeArrowheads="1"/>
          </p:cNvSpPr>
          <p:nvPr/>
        </p:nvSpPr>
        <p:spPr bwMode="auto">
          <a:xfrm>
            <a:off x="3084056" y="3474212"/>
            <a:ext cx="4285080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司令部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请示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回国安葬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朝鲜方面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要求葬在朝鲜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何须马革裹尸还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863573" y="3717032"/>
            <a:ext cx="360040" cy="2321979"/>
          </a:xfrm>
          <a:prstGeom prst="leftBrac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52780" y="1330630"/>
            <a:ext cx="7851140" cy="3300904"/>
          </a:xfrm>
          <a:prstGeom prst="rect">
            <a:avLst/>
          </a:prstGeom>
          <a:ln w="12700" cmpd="sng">
            <a:noFill/>
            <a:prstDash val="lgDashDot"/>
          </a:ln>
        </p:spPr>
        <p:txBody>
          <a:bodyPr wrap="square" lIns="68580" tIns="34290" rIns="68580" bIns="34290">
            <a:spAutoFit/>
          </a:bodyPr>
          <a:lstStyle/>
          <a:p>
            <a:pPr indent="723900" latinLnBrk="1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课文讲述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_________________________________________________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，毛主席获悉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这个噩耗后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极度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心情和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_____________________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抉择过程，表现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了毛主席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胸怀。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63036" y="528869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8120" y="599105"/>
            <a:ext cx="366860" cy="6084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3162" y="1316766"/>
            <a:ext cx="76381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0985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毛主席的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爱子毛岸英在抗美援朝的战争中光荣牺牲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37297" y="265782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痛苦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32121" y="2701761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毛岸英遗体是否归葬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25639" y="322498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常人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9503" y="393305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伟人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40026" y="1681456"/>
            <a:ext cx="3188940" cy="33009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七绝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改诗赠父亲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孩儿立志出乡关，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学不成名誓不还。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埋骨何须桑梓地，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人生无处不青山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96436" y="548491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520" y="618727"/>
            <a:ext cx="366860" cy="6084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52394" y="1647362"/>
            <a:ext cx="48245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采桑子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人生易老天难老，岁岁重阳。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今又重阳，战地黄花分外香。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一年一度秋风劲，不似春光。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胜似春光，廖廓江天万里霜。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02449" y="676445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B9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毛主席的诗词</a:t>
            </a:r>
            <a:endParaRPr lang="zh-CN" altLang="en-US" sz="2800" b="1" dirty="0">
              <a:solidFill>
                <a:srgbClr val="00B9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2813" y="2163048"/>
            <a:ext cx="69847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duàn</a:t>
            </a: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liàn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 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tè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shū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   </a:t>
            </a:r>
            <a:r>
              <a:rPr lang="en-US" altLang="zh-CN" sz="28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bēn</a:t>
            </a: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r>
              <a:rPr lang="en-US" altLang="zh-CN" sz="28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fù</a:t>
            </a: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</a:t>
            </a:r>
            <a:endParaRPr lang="en-US" altLang="zh-CN" sz="2800" b="1" dirty="0" smtClean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(            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) </a:t>
            </a: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 (             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)  </a:t>
            </a: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(    </a:t>
            </a: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 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)   </a:t>
            </a:r>
            <a:endParaRPr lang="en-US" altLang="zh-CN" sz="28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2800" b="1" dirty="0" err="1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nǐ</a:t>
            </a: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dìng</a:t>
            </a: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  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juàn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liàn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 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qiān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</a:t>
            </a:r>
            <a:r>
              <a:rPr lang="en-US" altLang="zh-CN" sz="2800" b="1" dirty="0" err="1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zì</a:t>
            </a:r>
            <a:endParaRPr lang="en-US" altLang="zh-CN" sz="28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(       </a:t>
            </a: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)  </a:t>
            </a: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(    </a:t>
            </a: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    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)   </a:t>
            </a:r>
            <a:r>
              <a:rPr lang="en-US" altLang="zh-CN" sz="2800" b="1" dirty="0" smtClean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     (           </a:t>
            </a:r>
            <a:r>
              <a:rPr lang="en-US" altLang="zh-CN" sz="2800" b="1" dirty="0">
                <a:solidFill>
                  <a:prstClr val="black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)   </a:t>
            </a:r>
            <a:endParaRPr lang="zh-CN" altLang="en-US" sz="2800" b="1" dirty="0">
              <a:solidFill>
                <a:prstClr val="black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9" y="1483235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一、看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拼音，写词语。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17211" y="431748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签字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34787" y="430487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眷恋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2813" y="427774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54681" y="2933340"/>
            <a:ext cx="1309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34787" y="2957555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68540" y="2957555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锻炼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47090" y="548680"/>
            <a:ext cx="2403164" cy="678687"/>
            <a:chOff x="224620" y="411510"/>
            <a:chExt cx="2403164" cy="509015"/>
          </a:xfrm>
        </p:grpSpPr>
        <p:sp>
          <p:nvSpPr>
            <p:cNvPr id="14" name="文本框 14"/>
            <p:cNvSpPr txBox="1"/>
            <p:nvPr/>
          </p:nvSpPr>
          <p:spPr>
            <a:xfrm>
              <a:off x="624428" y="411510"/>
              <a:ext cx="2003356" cy="42126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24620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7610" y="2084851"/>
            <a:ext cx="7873365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 fontAlgn="base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1</a:t>
            </a:r>
            <a:r>
              <a:rPr lang="en-US" sz="2400" b="1" dirty="0" smtClean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.</a:t>
            </a:r>
            <a:r>
              <a:rPr lang="en-US" altLang="zh-CN" sz="2400" b="1" dirty="0" smtClean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岸英！岸英！</a:t>
            </a:r>
            <a:r>
              <a:rPr lang="en-US" altLang="zh-CN" sz="2400" b="1" dirty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主席情不自禁地喃喃着。</a:t>
            </a:r>
            <a:r>
              <a:rPr lang="zh-CN" altLang="en-US" sz="2400" b="1" dirty="0" smtClean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（                 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）</a:t>
            </a:r>
            <a:endParaRPr lang="zh-CN" altLang="en-US" sz="2400" b="1" dirty="0">
              <a:solidFill>
                <a:srgbClr val="000000"/>
              </a:solidFill>
              <a:ea typeface="楷体" panose="02010609060101010101" pitchFamily="49" charset="-122"/>
              <a:cs typeface="+mn-ea"/>
              <a:sym typeface="+mn-ea"/>
            </a:endParaRPr>
          </a:p>
          <a:p>
            <a:pPr defTabSz="914400" fontAlgn="base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我们就尊重朝鲜人民的意愿吧！（ </a:t>
            </a:r>
            <a:r>
              <a:rPr lang="zh-CN" altLang="en-US" sz="2400" b="1" dirty="0" smtClean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              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）</a:t>
            </a:r>
            <a:endParaRPr lang="zh-CN" altLang="en-US" sz="2400" b="1" dirty="0">
              <a:solidFill>
                <a:srgbClr val="000000"/>
              </a:solidFill>
              <a:ea typeface="楷体" panose="02010609060101010101" pitchFamily="49" charset="-122"/>
              <a:cs typeface="+mn-ea"/>
              <a:sym typeface="+mn-ea"/>
            </a:endParaRPr>
          </a:p>
          <a:p>
            <a:pPr defTabSz="914400" fontAlgn="base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主席下意识地踌躇了一会儿。（       </a:t>
            </a:r>
            <a:r>
              <a:rPr lang="zh-CN" altLang="en-US" sz="2400" b="1" dirty="0" smtClean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         </a:t>
            </a:r>
            <a:r>
              <a:rPr lang="zh-CN" altLang="en-US" sz="2400" b="1" dirty="0">
                <a:solidFill>
                  <a:srgbClr val="000000"/>
                </a:solidFill>
                <a:ea typeface="楷体" panose="02010609060101010101" pitchFamily="49" charset="-122"/>
                <a:cs typeface="+mn-ea"/>
                <a:sym typeface="+mn-ea"/>
              </a:rPr>
              <a:t>）</a:t>
            </a:r>
            <a:endParaRPr lang="zh-CN" altLang="en-US" sz="2400" b="1" dirty="0">
              <a:solidFill>
                <a:srgbClr val="000000"/>
              </a:solidFill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463739" y="2200214"/>
            <a:ext cx="19246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不由自主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517585" y="2757791"/>
            <a:ext cx="13061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愿望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2921" y="1100859"/>
            <a:ext cx="5929828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二、写出句子中加点词语的近义词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220073" y="3377512"/>
            <a:ext cx="13061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迟疑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50884" y="2484586"/>
            <a:ext cx="1253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••••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52302" y="3219456"/>
            <a:ext cx="6265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••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29856" y="3976084"/>
            <a:ext cx="6265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••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8804" y="1604798"/>
            <a:ext cx="7429620" cy="1384995"/>
          </a:xfrm>
          <a:prstGeom prst="rect">
            <a:avLst/>
          </a:prstGeom>
          <a:noFill/>
          <a:ln w="12700" cmpd="sng">
            <a:noFill/>
            <a:prstDash val="lgDashDot"/>
          </a:ln>
        </p:spPr>
        <p:txBody>
          <a:bodyPr wrap="square" rtlCol="0" anchor="t">
            <a:spAutoFit/>
          </a:bodyPr>
          <a:lstStyle/>
          <a:p>
            <a:pPr indent="624205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主席不由自主地站了起来，仰起头，望着天花板，强忍着心中的悲痛，目光中流露出无限的眷恋。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521" y="740701"/>
            <a:ext cx="5570756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三、读句子，体会人物内心世界。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2573" y="3525012"/>
            <a:ext cx="7273647" cy="2031325"/>
          </a:xfrm>
          <a:prstGeom prst="rect">
            <a:avLst/>
          </a:prstGeom>
          <a:noFill/>
          <a:ln w="12700" cmpd="sng">
            <a:noFill/>
            <a:prstDash val="lgDash"/>
          </a:ln>
        </p:spPr>
        <p:txBody>
          <a:bodyPr wrap="square" rtlCol="0">
            <a:spAutoFit/>
          </a:bodyPr>
          <a:lstStyle/>
          <a:p>
            <a:pPr indent="624205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这句话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抓住毛主席的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 ）和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 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）来写，表现了毛主席痛失爱子的（      ）心情。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9671" y="3710043"/>
            <a:ext cx="1312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03872" y="3690691"/>
            <a:ext cx="1312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神态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81471" y="4279064"/>
            <a:ext cx="1312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悲痛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24132" y="1508787"/>
            <a:ext cx="783630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12800" indent="-812800">
              <a:lnSpc>
                <a:spcPct val="15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、课下搜集抗美援朝的故事，大家开个故事会。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文本框 3"/>
          <p:cNvSpPr txBox="1">
            <a:spLocks noChangeArrowheads="1"/>
          </p:cNvSpPr>
          <p:nvPr/>
        </p:nvSpPr>
        <p:spPr bwMode="auto">
          <a:xfrm>
            <a:off x="2522177" y="1316766"/>
            <a:ext cx="6126420" cy="319472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457200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Times New Roman" panose="02020603050405020304"/>
                <a:ea typeface="楷体" panose="02010609060101010101" pitchFamily="49" charset="-122"/>
              </a:rPr>
              <a:t>毛岸英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，毛主席的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长子。1922年10月出生在湖南省长沙市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。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岁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时，由于母亲杨开慧被捕入狱，他也被关进牢房。1936年，他和弟弟毛岸青被安排到苏联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学习，1946年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回到延安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，加入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中国共产党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。抗美援朝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战争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爆发，毛岸英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主动请求入朝参战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，1950年11月25日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在抗美援朝战争中英勇牺牲。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7172" name="Picture 4" descr="U397P1T1D5979730F21DT2005030316385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528" y="1412777"/>
            <a:ext cx="1965932" cy="3686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4264" y="542251"/>
            <a:ext cx="1629583" cy="504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文本框 11"/>
          <p:cNvSpPr txBox="1"/>
          <p:nvPr/>
        </p:nvSpPr>
        <p:spPr>
          <a:xfrm>
            <a:off x="262457" y="54225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prstClr val="white"/>
                </a:solidFill>
              </a:rPr>
              <a:t>第一课时</a:t>
            </a:r>
            <a:endParaRPr kumimoji="1" lang="zh-CN" altLang="en-US" sz="2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1788789" y="2857946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德怀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43609" y="2276873"/>
            <a:ext cx="123380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péng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61828" y="2276873"/>
            <a:ext cx="57812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nǐ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508132" y="2271289"/>
            <a:ext cx="100808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móu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60678" y="4258205"/>
            <a:ext cx="13161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shū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53668" y="563099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13018" y="805135"/>
            <a:ext cx="351070" cy="50688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19057708">
            <a:off x="4408959" y="733415"/>
            <a:ext cx="335134" cy="62978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0041" y="652107"/>
            <a:ext cx="366860" cy="608452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1179578" y="2856437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彭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12730" y="2856437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23634" y="2857946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</a:t>
            </a:r>
            <a:endParaRPr lang="zh-CN" altLang="zh-CN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687014" y="2850853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谋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183124" y="2852361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07704" y="4830896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殊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327637" y="4832405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921854" y="4258205"/>
            <a:ext cx="186617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chóu</a:t>
            </a:r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chú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178078" y="4830896"/>
            <a:ext cx="16819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踌躇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177093" y="4258205"/>
            <a:ext cx="869879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charset="-122"/>
                <a:ea typeface="汉语拼音" panose="020B0604020202020204" charset="-122"/>
                <a:cs typeface="汉语拼音" panose="020B0604020202020204" pitchFamily="34" charset="0"/>
              </a:rPr>
              <a:t>àn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charset="-122"/>
              <a:ea typeface="汉语拼音" panose="020B0604020202020204" charset="-122"/>
              <a:cs typeface="汉语拼音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158516" y="4830896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黯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78780" y="4832405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308304" y="4258205"/>
            <a:ext cx="94871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gé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308646" y="4830896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革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757026" y="4832405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6902" y="1445692"/>
            <a:ext cx="1159241" cy="502749"/>
            <a:chOff x="467544" y="1510576"/>
            <a:chExt cx="1159241" cy="377062"/>
          </a:xfrm>
        </p:grpSpPr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328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  <a:endParaRPr lang="zh-CN" altLang="en-US" sz="2400" b="1" dirty="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54766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46754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450446" y="2250667"/>
            <a:ext cx="6120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fù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450446" y="283023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赴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946556" y="2831741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26" grpId="0"/>
      <p:bldP spid="26" grpId="1"/>
      <p:bldP spid="29" grpId="0"/>
      <p:bldP spid="29" grpId="1"/>
      <p:bldP spid="46" grpId="0"/>
      <p:bldP spid="46" grpId="1"/>
      <p:bldP spid="49" grpId="0"/>
      <p:bldP spid="49" grpId="1"/>
      <p:bldP spid="43" grpId="0"/>
      <p:bldP spid="43" grpId="1"/>
      <p:bldP spid="32" grpId="0"/>
      <p:bldP spid="3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755576" y="2180862"/>
            <a:ext cx="614114" cy="954021"/>
            <a:chOff x="912943" y="1255870"/>
            <a:chExt cx="614114" cy="715516"/>
          </a:xfrm>
        </p:grpSpPr>
        <p:sp>
          <p:nvSpPr>
            <p:cNvPr id="10" name="椭圆 9"/>
            <p:cNvSpPr/>
            <p:nvPr/>
          </p:nvSpPr>
          <p:spPr>
            <a:xfrm>
              <a:off x="933096" y="1301881"/>
              <a:ext cx="593961" cy="669505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55870"/>
              <a:ext cx="614114" cy="700276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骨</a:t>
              </a:r>
              <a:endParaRPr lang="zh-CN" altLang="zh-CN" sz="4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884298" y="1885825"/>
            <a:ext cx="5784046" cy="5001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青山处处埋忠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，何须马革裹尸还。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12"/>
          <p:cNvGrpSpPr/>
          <p:nvPr/>
        </p:nvGrpSpPr>
        <p:grpSpPr>
          <a:xfrm>
            <a:off x="3752863" y="701676"/>
            <a:ext cx="410581" cy="503555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8" y="575945"/>
            <a:ext cx="1564685" cy="55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29060" y="1220755"/>
            <a:ext cx="64294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gǔ</a:t>
            </a:r>
            <a:endParaRPr lang="en-US" altLang="zh-CN" sz="2800" b="1" dirty="0" smtClean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07794" y="3134373"/>
            <a:ext cx="1584087" cy="5001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骨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朵儿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65257" y="2468893"/>
            <a:ext cx="69617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gū</a:t>
            </a:r>
            <a:endParaRPr lang="en-US" altLang="zh-CN" sz="2800" b="1" dirty="0" smtClean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51" name="组合 3"/>
          <p:cNvGrpSpPr/>
          <p:nvPr/>
        </p:nvGrpSpPr>
        <p:grpSpPr>
          <a:xfrm>
            <a:off x="752054" y="4914535"/>
            <a:ext cx="653357" cy="981940"/>
            <a:chOff x="903398" y="1268406"/>
            <a:chExt cx="653357" cy="736455"/>
          </a:xfrm>
        </p:grpSpPr>
        <p:sp>
          <p:nvSpPr>
            <p:cNvPr id="52" name="椭圆 51"/>
            <p:cNvSpPr/>
            <p:nvPr/>
          </p:nvSpPr>
          <p:spPr>
            <a:xfrm>
              <a:off x="903398" y="1268406"/>
              <a:ext cx="653357" cy="736455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鲜</a:t>
              </a:r>
              <a:endParaRPr lang="zh-CN" altLang="en-US" sz="4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1688199" y="4469085"/>
            <a:ext cx="7352013" cy="5001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毛岸英为了朝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人民的解放事业牺牲了生命。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614610" y="3803747"/>
            <a:ext cx="89459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xiǎn</a:t>
            </a:r>
            <a:endParaRPr lang="en-US" altLang="zh-CN" sz="2800" b="1" dirty="0" smtClean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543038" y="5726661"/>
            <a:ext cx="948843" cy="5001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鲜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699792" y="5061181"/>
            <a:ext cx="108012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xiān</a:t>
            </a:r>
            <a:endParaRPr lang="en-US" altLang="zh-CN" sz="28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2" grpId="0"/>
      <p:bldP spid="55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" name="组合 7"/>
          <p:cNvGrpSpPr/>
          <p:nvPr/>
        </p:nvGrpSpPr>
        <p:grpSpPr>
          <a:xfrm>
            <a:off x="167640" y="4592320"/>
            <a:ext cx="998855" cy="1087120"/>
            <a:chOff x="2437" y="2032"/>
            <a:chExt cx="1244" cy="1264"/>
          </a:xfrm>
        </p:grpSpPr>
        <p:sp>
          <p:nvSpPr>
            <p:cNvPr id="23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3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42" name="文本框 64"/>
          <p:cNvSpPr txBox="1"/>
          <p:nvPr/>
        </p:nvSpPr>
        <p:spPr>
          <a:xfrm>
            <a:off x="167538" y="4593324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5" name="组合 7"/>
          <p:cNvGrpSpPr/>
          <p:nvPr/>
        </p:nvGrpSpPr>
        <p:grpSpPr>
          <a:xfrm>
            <a:off x="5602605" y="4606925"/>
            <a:ext cx="1015365" cy="1075690"/>
            <a:chOff x="2437" y="2032"/>
            <a:chExt cx="1244" cy="1264"/>
          </a:xfrm>
        </p:grpSpPr>
        <p:sp>
          <p:nvSpPr>
            <p:cNvPr id="2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63" name="文本框 64"/>
          <p:cNvSpPr txBox="1"/>
          <p:nvPr/>
        </p:nvSpPr>
        <p:spPr>
          <a:xfrm>
            <a:off x="5603135" y="4593324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1" name="组合 7"/>
          <p:cNvGrpSpPr/>
          <p:nvPr/>
        </p:nvGrpSpPr>
        <p:grpSpPr>
          <a:xfrm>
            <a:off x="4537075" y="4592320"/>
            <a:ext cx="987425" cy="1089025"/>
            <a:chOff x="2437" y="2032"/>
            <a:chExt cx="1244" cy="1264"/>
          </a:xfrm>
        </p:grpSpPr>
        <p:sp>
          <p:nvSpPr>
            <p:cNvPr id="2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47" name="组合 7"/>
          <p:cNvGrpSpPr/>
          <p:nvPr/>
        </p:nvGrpSpPr>
        <p:grpSpPr>
          <a:xfrm>
            <a:off x="3424555" y="4592320"/>
            <a:ext cx="1019175" cy="1087755"/>
            <a:chOff x="2437" y="2032"/>
            <a:chExt cx="1244" cy="1264"/>
          </a:xfrm>
        </p:grpSpPr>
        <p:sp>
          <p:nvSpPr>
            <p:cNvPr id="24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45" name="文本框 64"/>
          <p:cNvSpPr txBox="1"/>
          <p:nvPr/>
        </p:nvSpPr>
        <p:spPr>
          <a:xfrm>
            <a:off x="3423936" y="4593324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搞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3" name="组合 7"/>
          <p:cNvGrpSpPr/>
          <p:nvPr/>
        </p:nvGrpSpPr>
        <p:grpSpPr>
          <a:xfrm>
            <a:off x="2341880" y="4592320"/>
            <a:ext cx="1000760" cy="1087120"/>
            <a:chOff x="2437" y="2032"/>
            <a:chExt cx="1244" cy="1264"/>
          </a:xfrm>
        </p:grpSpPr>
        <p:sp>
          <p:nvSpPr>
            <p:cNvPr id="24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9" name="组合 7"/>
          <p:cNvGrpSpPr/>
          <p:nvPr/>
        </p:nvGrpSpPr>
        <p:grpSpPr>
          <a:xfrm>
            <a:off x="1250950" y="4592320"/>
            <a:ext cx="1006475" cy="1087120"/>
            <a:chOff x="2437" y="2032"/>
            <a:chExt cx="1244" cy="1264"/>
          </a:xfrm>
        </p:grpSpPr>
        <p:sp>
          <p:nvSpPr>
            <p:cNvPr id="24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4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43" name="文本框 64"/>
          <p:cNvSpPr txBox="1"/>
          <p:nvPr/>
        </p:nvSpPr>
        <p:spPr>
          <a:xfrm>
            <a:off x="1289727" y="4593324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眷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19057708">
            <a:off x="1477244" y="560295"/>
            <a:ext cx="335134" cy="629783"/>
          </a:xfrm>
          <a:prstGeom prst="rect">
            <a:avLst/>
          </a:prstGeom>
        </p:spPr>
      </p:pic>
      <p:grpSp>
        <p:nvGrpSpPr>
          <p:cNvPr id="83" name="组合 82"/>
          <p:cNvGrpSpPr/>
          <p:nvPr/>
        </p:nvGrpSpPr>
        <p:grpSpPr>
          <a:xfrm>
            <a:off x="202667" y="673390"/>
            <a:ext cx="1159241" cy="502749"/>
            <a:chOff x="467544" y="1510576"/>
            <a:chExt cx="1159241" cy="377062"/>
          </a:xfrm>
        </p:grpSpPr>
        <p:sp>
          <p:nvSpPr>
            <p:cNvPr id="84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328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zh-CN" altLang="en-US" sz="2400" b="1" dirty="0" smtClean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会写</a:t>
              </a:r>
              <a:endParaRPr lang="zh-CN" altLang="en-US" sz="2400" b="1" dirty="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54766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467544" y="1563638"/>
              <a:ext cx="36000" cy="324000"/>
            </a:xfrm>
            <a:prstGeom prst="rect">
              <a:avLst/>
            </a:prstGeom>
            <a:solidFill>
              <a:srgbClr val="CC33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4" name="文本框 64"/>
          <p:cNvSpPr txBox="1"/>
          <p:nvPr/>
        </p:nvSpPr>
        <p:spPr>
          <a:xfrm>
            <a:off x="2342543" y="4593324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赴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2" name="文本框 64"/>
          <p:cNvSpPr txBox="1"/>
          <p:nvPr/>
        </p:nvSpPr>
        <p:spPr>
          <a:xfrm>
            <a:off x="4538689" y="4593324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殊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502160" y="1475741"/>
            <a:ext cx="112737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zé</a:t>
            </a:r>
            <a:endParaRPr lang="zh-CN" altLang="en-US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1663125" y="1475741"/>
            <a:ext cx="107128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péng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2839297" y="1475741"/>
            <a:ext cx="83121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nǐ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5184606" y="1475741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ruì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6204934" y="1475741"/>
            <a:ext cx="93912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sǔn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215057" y="3878109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liàn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1250991" y="3878109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juàn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2257746" y="3878109"/>
            <a:ext cx="104457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fù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2" name="矩形 191"/>
          <p:cNvSpPr/>
          <p:nvPr/>
        </p:nvSpPr>
        <p:spPr>
          <a:xfrm>
            <a:off x="3424242" y="3878109"/>
            <a:ext cx="1113155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gǎo</a:t>
            </a:r>
            <a:endParaRPr lang="zh-CN" altLang="en-US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4601387" y="3878109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shū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5692407" y="3878109"/>
            <a:ext cx="114374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zūn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00" name="组合 7"/>
          <p:cNvGrpSpPr/>
          <p:nvPr/>
        </p:nvGrpSpPr>
        <p:grpSpPr>
          <a:xfrm>
            <a:off x="574040" y="2195830"/>
            <a:ext cx="1029335" cy="1085215"/>
            <a:chOff x="2437" y="2032"/>
            <a:chExt cx="1244" cy="1264"/>
          </a:xfrm>
        </p:grpSpPr>
        <p:sp>
          <p:nvSpPr>
            <p:cNvPr id="20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4" name="组合 7"/>
          <p:cNvGrpSpPr/>
          <p:nvPr/>
        </p:nvGrpSpPr>
        <p:grpSpPr>
          <a:xfrm>
            <a:off x="1713230" y="2195830"/>
            <a:ext cx="986790" cy="1085850"/>
            <a:chOff x="2437" y="2032"/>
            <a:chExt cx="1244" cy="1264"/>
          </a:xfrm>
        </p:grpSpPr>
        <p:sp>
          <p:nvSpPr>
            <p:cNvPr id="20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0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08" name="组合 7"/>
          <p:cNvGrpSpPr/>
          <p:nvPr/>
        </p:nvGrpSpPr>
        <p:grpSpPr>
          <a:xfrm>
            <a:off x="2839085" y="2195830"/>
            <a:ext cx="941070" cy="1085850"/>
            <a:chOff x="2437" y="2032"/>
            <a:chExt cx="1244" cy="1264"/>
          </a:xfrm>
        </p:grpSpPr>
        <p:sp>
          <p:nvSpPr>
            <p:cNvPr id="20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2" name="组合 7"/>
          <p:cNvGrpSpPr/>
          <p:nvPr/>
        </p:nvGrpSpPr>
        <p:grpSpPr>
          <a:xfrm>
            <a:off x="5010785" y="2195830"/>
            <a:ext cx="1022350" cy="1087755"/>
            <a:chOff x="2437" y="2032"/>
            <a:chExt cx="1244" cy="1264"/>
          </a:xfrm>
        </p:grpSpPr>
        <p:sp>
          <p:nvSpPr>
            <p:cNvPr id="21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16" name="组合 7"/>
          <p:cNvGrpSpPr/>
          <p:nvPr/>
        </p:nvGrpSpPr>
        <p:grpSpPr>
          <a:xfrm>
            <a:off x="6033770" y="2195830"/>
            <a:ext cx="1079500" cy="1087755"/>
            <a:chOff x="2437" y="2032"/>
            <a:chExt cx="1244" cy="1264"/>
          </a:xfrm>
        </p:grpSpPr>
        <p:sp>
          <p:nvSpPr>
            <p:cNvPr id="21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1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25" name="文本框 64"/>
          <p:cNvSpPr txBox="1"/>
          <p:nvPr/>
        </p:nvSpPr>
        <p:spPr>
          <a:xfrm>
            <a:off x="593839" y="2196170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泽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6" name="文本框 64"/>
          <p:cNvSpPr txBox="1"/>
          <p:nvPr/>
        </p:nvSpPr>
        <p:spPr>
          <a:xfrm>
            <a:off x="1713522" y="2196170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彭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7" name="文本框 64"/>
          <p:cNvSpPr txBox="1"/>
          <p:nvPr/>
        </p:nvSpPr>
        <p:spPr>
          <a:xfrm>
            <a:off x="2706857" y="2196170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8" name="文本框 64"/>
          <p:cNvSpPr txBox="1"/>
          <p:nvPr/>
        </p:nvSpPr>
        <p:spPr>
          <a:xfrm>
            <a:off x="5051115" y="2196170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瑞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9" name="文本框 64"/>
          <p:cNvSpPr txBox="1"/>
          <p:nvPr/>
        </p:nvSpPr>
        <p:spPr>
          <a:xfrm>
            <a:off x="6124875" y="2196170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923928" y="1475741"/>
            <a:ext cx="98207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móu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74" name="组合 7"/>
          <p:cNvGrpSpPr/>
          <p:nvPr/>
        </p:nvGrpSpPr>
        <p:grpSpPr>
          <a:xfrm>
            <a:off x="3914140" y="2195830"/>
            <a:ext cx="981710" cy="1087120"/>
            <a:chOff x="2437" y="2032"/>
            <a:chExt cx="1244" cy="1264"/>
          </a:xfrm>
        </p:grpSpPr>
        <p:sp>
          <p:nvSpPr>
            <p:cNvPr id="7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8" name="文本框 64"/>
          <p:cNvSpPr txBox="1"/>
          <p:nvPr/>
        </p:nvSpPr>
        <p:spPr>
          <a:xfrm>
            <a:off x="3913686" y="2196170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谋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167614" y="1460066"/>
            <a:ext cx="10972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duàn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81" name="组合 7"/>
          <p:cNvGrpSpPr/>
          <p:nvPr/>
        </p:nvGrpSpPr>
        <p:grpSpPr>
          <a:xfrm>
            <a:off x="7246620" y="2179955"/>
            <a:ext cx="987425" cy="1104900"/>
            <a:chOff x="2437" y="2032"/>
            <a:chExt cx="1244" cy="1264"/>
          </a:xfrm>
        </p:grpSpPr>
        <p:sp>
          <p:nvSpPr>
            <p:cNvPr id="8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9" name="文本框 64"/>
          <p:cNvSpPr txBox="1"/>
          <p:nvPr/>
        </p:nvSpPr>
        <p:spPr>
          <a:xfrm>
            <a:off x="7245714" y="2180495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锻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0" name="组合 7"/>
          <p:cNvGrpSpPr/>
          <p:nvPr/>
        </p:nvGrpSpPr>
        <p:grpSpPr>
          <a:xfrm>
            <a:off x="6690995" y="4598035"/>
            <a:ext cx="1029335" cy="1085850"/>
            <a:chOff x="2437" y="2032"/>
            <a:chExt cx="1244" cy="1264"/>
          </a:xfrm>
        </p:grpSpPr>
        <p:sp>
          <p:nvSpPr>
            <p:cNvPr id="9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94" name="文本框 64"/>
          <p:cNvSpPr txBox="1"/>
          <p:nvPr/>
        </p:nvSpPr>
        <p:spPr>
          <a:xfrm>
            <a:off x="6705647" y="4584148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签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691012" y="3868933"/>
            <a:ext cx="114374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qiān</a:t>
            </a:r>
            <a:endParaRPr lang="en-US" altLang="zh-CN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6" name="组合 7"/>
          <p:cNvGrpSpPr/>
          <p:nvPr/>
        </p:nvGrpSpPr>
        <p:grpSpPr>
          <a:xfrm>
            <a:off x="7834630" y="4598035"/>
            <a:ext cx="1029335" cy="1085850"/>
            <a:chOff x="2437" y="2032"/>
            <a:chExt cx="1244" cy="1264"/>
          </a:xfrm>
        </p:grpSpPr>
        <p:sp>
          <p:nvSpPr>
            <p:cNvPr id="9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00" name="文本框 64"/>
          <p:cNvSpPr txBox="1"/>
          <p:nvPr/>
        </p:nvSpPr>
        <p:spPr>
          <a:xfrm>
            <a:off x="7849388" y="4584147"/>
            <a:ext cx="93547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革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8002968" y="3868013"/>
            <a:ext cx="1143741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 err="1" smtClean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gé</a:t>
            </a:r>
            <a:endParaRPr lang="zh-CN" altLang="en-US" sz="3000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/>
      <p:bldP spid="178" grpId="1"/>
      <p:bldP spid="179" grpId="0"/>
      <p:bldP spid="179" grpId="1"/>
      <p:bldP spid="180" grpId="0"/>
      <p:bldP spid="180" grpId="1"/>
      <p:bldP spid="185" grpId="0"/>
      <p:bldP spid="185" grpId="1"/>
      <p:bldP spid="186" grpId="0"/>
      <p:bldP spid="186" grpId="1"/>
      <p:bldP spid="189" grpId="0"/>
      <p:bldP spid="189" grpId="1"/>
      <p:bldP spid="190" grpId="0"/>
      <p:bldP spid="190" grpId="1"/>
      <p:bldP spid="191" grpId="0"/>
      <p:bldP spid="191" grpId="1"/>
      <p:bldP spid="192" grpId="0"/>
      <p:bldP spid="192" grpId="1"/>
      <p:bldP spid="193" grpId="0"/>
      <p:bldP spid="193" grpId="1"/>
      <p:bldP spid="194" grpId="0"/>
      <p:bldP spid="194" grpId="1"/>
      <p:bldP spid="73" grpId="0"/>
      <p:bldP spid="73" grpId="1"/>
      <p:bldP spid="80" grpId="0"/>
      <p:bldP spid="80" grpId="1"/>
      <p:bldP spid="95" grpId="0"/>
      <p:bldP spid="95" grpId="1"/>
      <p:bldP spid="101" grpId="0"/>
      <p:bldP spid="10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3802407" y="4749668"/>
            <a:ext cx="2190812" cy="2110555"/>
            <a:chOff x="3239135" y="2487490"/>
            <a:chExt cx="1857375" cy="1432933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239135" y="2487490"/>
              <a:ext cx="1857375" cy="1432933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3247164" y="2810290"/>
              <a:ext cx="1840889" cy="29776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独体字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3354892" y="3171249"/>
              <a:ext cx="1660934" cy="11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466726" y="2470575"/>
            <a:ext cx="3134995" cy="3454704"/>
            <a:chOff x="224790" y="2000250"/>
            <a:chExt cx="2716273" cy="249237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24790" y="2000250"/>
              <a:ext cx="2716273" cy="2492375"/>
            </a:xfrm>
            <a:prstGeom prst="rect">
              <a:avLst/>
            </a:prstGeom>
          </p:spPr>
        </p:pic>
        <p:sp>
          <p:nvSpPr>
            <p:cNvPr id="75" name="TextBox 74"/>
            <p:cNvSpPr txBox="1"/>
            <p:nvPr/>
          </p:nvSpPr>
          <p:spPr>
            <a:xfrm>
              <a:off x="778251" y="2418920"/>
              <a:ext cx="1687000" cy="31641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  结构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684447" y="2768194"/>
              <a:ext cx="1714512" cy="11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6249250" y="2756747"/>
            <a:ext cx="2486362" cy="2760047"/>
            <a:chOff x="5469255" y="2000250"/>
            <a:chExt cx="2428875" cy="2349500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469255" y="2000250"/>
              <a:ext cx="2428875" cy="2349500"/>
            </a:xfrm>
            <a:prstGeom prst="rect">
              <a:avLst/>
            </a:prstGeom>
          </p:spPr>
        </p:pic>
        <p:sp>
          <p:nvSpPr>
            <p:cNvPr id="77" name="TextBox 76"/>
            <p:cNvSpPr txBox="1"/>
            <p:nvPr/>
          </p:nvSpPr>
          <p:spPr>
            <a:xfrm>
              <a:off x="5689223" y="2354330"/>
              <a:ext cx="2081234" cy="37334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结构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5688356" y="2770859"/>
              <a:ext cx="2081840" cy="84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779913" y="2662595"/>
            <a:ext cx="2190812" cy="2110555"/>
            <a:chOff x="3239135" y="2487490"/>
            <a:chExt cx="1857375" cy="1432933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239135" y="2487490"/>
              <a:ext cx="1857375" cy="1432933"/>
            </a:xfrm>
            <a:prstGeom prst="rect">
              <a:avLst/>
            </a:prstGeom>
          </p:spPr>
        </p:pic>
        <p:sp>
          <p:nvSpPr>
            <p:cNvPr id="92" name="TextBox 91"/>
            <p:cNvSpPr txBox="1"/>
            <p:nvPr/>
          </p:nvSpPr>
          <p:spPr>
            <a:xfrm>
              <a:off x="3247164" y="2810290"/>
              <a:ext cx="1840889" cy="29776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半包围 结构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3354892" y="3171249"/>
              <a:ext cx="1660934" cy="11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3" name="图片 72" descr="图片7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32539" y="571481"/>
            <a:ext cx="2804425" cy="1000132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751771" y="156864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彭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07504" y="156864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泽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500545" y="156864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炼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854355" y="156864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殊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330922" y="156864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669840" y="156864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赴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1396038" y="156864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700721" y="156864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瑞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083290" y="156864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眷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856278" y="156864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锻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Box 19"/>
          <p:cNvSpPr txBox="1"/>
          <p:nvPr/>
        </p:nvSpPr>
        <p:spPr>
          <a:xfrm>
            <a:off x="6260195" y="1568644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搞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98953" y="1571612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谋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32538" y="1568395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损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60682" y="1571612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签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434728" y="1568146"/>
            <a:ext cx="601768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革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8.76002E-7 L 0.06163 0.350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3" y="175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8.76002E-7 L 0.04636 0.3507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175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8.76002E-7 L 0.03107 0.3507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5" y="175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70009E-6 L 0.01389 0.3508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4" y="175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8.76002E-7 L 0.00643 0.3507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175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8.76002E-7 L -0.28003 0.4765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10" y="238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8.76002E-7 L -0.29305 0.4765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53" y="238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8.76002E-7 L -0.30069 0.4765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35" y="238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8.76002E-7 L 0.16336 0.3926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0" y="196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8.76002E-7 L -0.12153 0.3365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76" y="168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8.76002E-7 L -0.44566 0.4765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92" y="238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8.76002E-7 L -0.46355 0.4765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77" y="238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8.76002E-7 L -0.01962 0.3926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" y="196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42443E-6 L -0.00659 0.3923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196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8.76002E-7 L -0.4316 0.6443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80" y="32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  <p:bldP spid="84" grpId="0"/>
      <p:bldP spid="85" grpId="0"/>
      <p:bldP spid="87" grpId="0"/>
      <p:bldP spid="88" grpId="0"/>
      <p:bldP spid="89" grpId="0"/>
      <p:bldP spid="90" grpId="0"/>
      <p:bldP spid="94" grpId="0"/>
      <p:bldP spid="26" grpId="0"/>
      <p:bldP spid="27" grpId="0"/>
      <p:bldP spid="28" grpId="0"/>
      <p:bldP spid="29" grpId="0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870*3745*659*65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TABLE_BEAUTIFY" val="smartTable{0736d7dc-f91b-42ec-af77-46c3662486d1}"/>
  <p:tag name="TABLE_ENDDRAG_ORIGIN_RECT" val="117*124"/>
  <p:tag name="TABLE_ENDDRAG_RECT" val="232*217*117*12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4050</Words>
  <Application>WPS 演示</Application>
  <PresentationFormat>全屏显示(4:3)</PresentationFormat>
  <Paragraphs>546</Paragraphs>
  <Slides>48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5" baseType="lpstr">
      <vt:lpstr>Arial</vt:lpstr>
      <vt:lpstr>宋体</vt:lpstr>
      <vt:lpstr>Wingdings</vt:lpstr>
      <vt:lpstr>黑体</vt:lpstr>
      <vt:lpstr>楷体</vt:lpstr>
      <vt:lpstr>Times New Roman</vt:lpstr>
      <vt:lpstr>汉语拼音</vt:lpstr>
      <vt:lpstr>Segoe Print</vt:lpstr>
      <vt:lpstr>幼圆</vt:lpstr>
      <vt:lpstr>汉语拼音</vt:lpstr>
      <vt:lpstr>Calibri</vt:lpstr>
      <vt:lpstr>微软雅黑</vt:lpstr>
      <vt:lpstr>Arial Unicode MS</vt:lpstr>
      <vt:lpstr>华文楷体</vt:lpstr>
      <vt:lpstr>方正姚体</vt:lpstr>
      <vt:lpstr>Kaiti SC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chenhongwei</dc:creator>
  <cp:lastModifiedBy>Administrator</cp:lastModifiedBy>
  <cp:revision>7</cp:revision>
  <dcterms:created xsi:type="dcterms:W3CDTF">2020-04-28T12:29:00Z</dcterms:created>
  <dcterms:modified xsi:type="dcterms:W3CDTF">2021-02-28T04:55:15Z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