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8"/>
  </p:notesMasterIdLst>
  <p:sldIdLst>
    <p:sldId id="258" r:id="rId4"/>
    <p:sldId id="259" r:id="rId5"/>
    <p:sldId id="295" r:id="rId6"/>
    <p:sldId id="260" r:id="rId7"/>
    <p:sldId id="282" r:id="rId9"/>
    <p:sldId id="283" r:id="rId10"/>
    <p:sldId id="284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2" r:id="rId19"/>
    <p:sldId id="273" r:id="rId20"/>
    <p:sldId id="285" r:id="rId21"/>
    <p:sldId id="286" r:id="rId22"/>
    <p:sldId id="287" r:id="rId23"/>
    <p:sldId id="288" r:id="rId24"/>
    <p:sldId id="289" r:id="rId25"/>
    <p:sldId id="290" r:id="rId26"/>
    <p:sldId id="292" r:id="rId27"/>
    <p:sldId id="291" r:id="rId28"/>
    <p:sldId id="276" r:id="rId29"/>
    <p:sldId id="278" r:id="rId30"/>
    <p:sldId id="293" r:id="rId31"/>
    <p:sldId id="279" r:id="rId32"/>
    <p:sldId id="296" r:id="rId3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4" d="100"/>
          <a:sy n="64" d="100"/>
        </p:scale>
        <p:origin x="130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7176782-5C8C-4285-B447-AB9D46BCF3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C1CDF0E-9CB4-4195-893C-EE7F24D40D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C1CDF0E-9CB4-4195-893C-EE7F24D40D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C1CDF0E-9CB4-4195-893C-EE7F24D40D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8ED3FED-49A8-4B14-937A-51CA7A18E06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8ED3FED-49A8-4B14-937A-51CA7A18E06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8ED3FED-49A8-4B14-937A-51CA7A18E06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8ED3FED-49A8-4B14-937A-51CA7A18E06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8ED3FED-49A8-4B14-937A-51CA7A18E06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8ED3FED-49A8-4B14-937A-51CA7A18E06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8ED3FED-49A8-4B14-937A-51CA7A18E06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C1CDF0E-9CB4-4195-893C-EE7F24D40D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8ED3FED-49A8-4B14-937A-51CA7A18E06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8ED3FED-49A8-4B14-937A-51CA7A18E06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8ED3FED-49A8-4B14-937A-51CA7A18E06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8ED3FED-49A8-4B14-937A-51CA7A18E06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C1CDF0E-9CB4-4195-893C-EE7F24D40D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C1CDF0E-9CB4-4195-893C-EE7F24D40D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C1CDF0E-9CB4-4195-893C-EE7F24D40D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C1CDF0E-9CB4-4195-893C-EE7F24D40D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C1CDF0E-9CB4-4195-893C-EE7F24D40D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C1CDF0E-9CB4-4195-893C-EE7F24D40D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C1CDF0E-9CB4-4195-893C-EE7F24D40D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0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9" Type="http://schemas.openxmlformats.org/officeDocument/2006/relationships/image" Target="../media/image1.jpeg"/><Relationship Id="rId28" Type="http://schemas.openxmlformats.org/officeDocument/2006/relationships/slideLayout" Target="../slideLayouts/slideLayout40.xml"/><Relationship Id="rId27" Type="http://schemas.openxmlformats.org/officeDocument/2006/relationships/slideLayout" Target="../slideLayouts/slideLayout39.xml"/><Relationship Id="rId26" Type="http://schemas.openxmlformats.org/officeDocument/2006/relationships/slideLayout" Target="../slideLayouts/slideLayout38.xml"/><Relationship Id="rId25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C1CDF0E-9CB4-4195-893C-EE7F24D40D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8ED3FED-49A8-4B14-937A-51CA7A18E06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88" r:id="rId27"/>
    <p:sldLayoutId id="2147483689" r:id="rId28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audio" Target="../media/audio1.wav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audio" Target="../media/audio1.wav"/><Relationship Id="rId1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audio" Target="../media/audio1.wav"/><Relationship Id="rId1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audio" Target="../media/audio1.wav"/><Relationship Id="rId1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audio" Target="../media/audio1.wav"/><Relationship Id="rId1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7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jpeg"/><Relationship Id="rId8" Type="http://schemas.openxmlformats.org/officeDocument/2006/relationships/image" Target="../media/image14.jpeg"/><Relationship Id="rId7" Type="http://schemas.openxmlformats.org/officeDocument/2006/relationships/image" Target="../media/image13.jpeg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4" Type="http://schemas.openxmlformats.org/officeDocument/2006/relationships/slideLayout" Target="../slideLayouts/slideLayout28.xml"/><Relationship Id="rId13" Type="http://schemas.openxmlformats.org/officeDocument/2006/relationships/image" Target="../media/image19.jpeg"/><Relationship Id="rId12" Type="http://schemas.openxmlformats.org/officeDocument/2006/relationships/image" Target="../media/image18.jpeg"/><Relationship Id="rId11" Type="http://schemas.openxmlformats.org/officeDocument/2006/relationships/image" Target="../media/image17.jpeg"/><Relationship Id="rId10" Type="http://schemas.openxmlformats.org/officeDocument/2006/relationships/image" Target="../media/image16.jpe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" name="TextBox 5"/>
          <p:cNvSpPr txBox="1"/>
          <p:nvPr/>
        </p:nvSpPr>
        <p:spPr>
          <a:xfrm>
            <a:off x="1908175" y="2947988"/>
            <a:ext cx="57245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4400" dirty="0">
                <a:latin typeface="方正大标宋简体"/>
                <a:ea typeface="方正大标宋简体"/>
              </a:rPr>
              <a:t>一年级</a:t>
            </a:r>
            <a:r>
              <a:rPr lang="en-US" altLang="zh-CN" sz="4400" dirty="0">
                <a:latin typeface="方正大标宋简体"/>
                <a:ea typeface="方正大标宋简体"/>
              </a:rPr>
              <a:t>  </a:t>
            </a:r>
            <a:r>
              <a:rPr lang="zh-CN" altLang="en-US" sz="4400" dirty="0">
                <a:latin typeface="方正大标宋简体"/>
                <a:ea typeface="方正大标宋简体"/>
              </a:rPr>
              <a:t>语文 </a:t>
            </a:r>
            <a:r>
              <a:rPr lang="en-US" altLang="zh-CN" sz="4400" dirty="0">
                <a:latin typeface="方正大标宋简体"/>
                <a:ea typeface="方正大标宋简体"/>
              </a:rPr>
              <a:t> </a:t>
            </a:r>
            <a:r>
              <a:rPr lang="zh-CN" altLang="en-US" sz="4400" dirty="0">
                <a:latin typeface="方正大标宋简体"/>
                <a:ea typeface="方正大标宋简体"/>
              </a:rPr>
              <a:t>下册</a:t>
            </a:r>
            <a:endParaRPr lang="zh-CN" altLang="en-US" sz="4400" dirty="0">
              <a:latin typeface="方正大标宋简体"/>
              <a:ea typeface="方正大标宋简体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3348038" y="1844675"/>
            <a:ext cx="2286000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人教版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9" name="直线连接符 8"/>
          <p:cNvCxnSpPr/>
          <p:nvPr/>
        </p:nvCxnSpPr>
        <p:spPr>
          <a:xfrm>
            <a:off x="1511300" y="2852738"/>
            <a:ext cx="612140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2770" name="组合 5"/>
          <p:cNvGrpSpPr/>
          <p:nvPr/>
        </p:nvGrpSpPr>
        <p:grpSpPr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rPr>
              <a:t>字词乐园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9060101010101" pitchFamily="49" charset="-122"/>
            </a:endParaRPr>
          </a:p>
        </p:txBody>
      </p:sp>
      <p:sp>
        <p:nvSpPr>
          <p:cNvPr id="32772" name="TextBox 5"/>
          <p:cNvSpPr txBox="1"/>
          <p:nvPr/>
        </p:nvSpPr>
        <p:spPr>
          <a:xfrm>
            <a:off x="500063" y="2071688"/>
            <a:ext cx="1214437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685800" indent="-685800" algn="ctr" eaLnBrk="1" hangingPunct="1">
              <a:buClr>
                <a:srgbClr val="FF0000"/>
              </a:buClr>
              <a:buSzPct val="105000"/>
              <a:buFont typeface="Wingdings" panose="05000000000000000000" pitchFamily="2" charset="2"/>
              <a:buChar char="l"/>
            </a:pP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2773" name="Group 2"/>
          <p:cNvGrpSpPr/>
          <p:nvPr/>
        </p:nvGrpSpPr>
        <p:grpSpPr>
          <a:xfrm>
            <a:off x="1214438" y="2571750"/>
            <a:ext cx="3714750" cy="3286125"/>
            <a:chOff x="1172" y="460"/>
            <a:chExt cx="3402" cy="3416"/>
          </a:xfrm>
        </p:grpSpPr>
        <p:sp>
          <p:nvSpPr>
            <p:cNvPr id="32776" name="Rectangle 3"/>
            <p:cNvSpPr/>
            <p:nvPr/>
          </p:nvSpPr>
          <p:spPr>
            <a:xfrm>
              <a:off x="1172" y="460"/>
              <a:ext cx="3401" cy="3401"/>
            </a:xfrm>
            <a:prstGeom prst="rect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eaLnBrk="1" hangingPunct="1"/>
              <a:endParaRPr lang="zh-CN" altLang="zh-CN" sz="4000" dirty="0">
                <a:latin typeface="Calibri" panose="020F0502020204030204" pitchFamily="34" charset="0"/>
              </a:endParaRPr>
            </a:p>
          </p:txBody>
        </p:sp>
        <p:sp>
          <p:nvSpPr>
            <p:cNvPr id="32777" name="Line 4"/>
            <p:cNvSpPr/>
            <p:nvPr/>
          </p:nvSpPr>
          <p:spPr>
            <a:xfrm>
              <a:off x="1172" y="2160"/>
              <a:ext cx="3402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32778" name="Line 5"/>
            <p:cNvSpPr/>
            <p:nvPr/>
          </p:nvSpPr>
          <p:spPr>
            <a:xfrm rot="5400000">
              <a:off x="1171" y="2174"/>
              <a:ext cx="3402" cy="1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dashDot"/>
              <a:headEnd type="none" w="med" len="med"/>
              <a:tailEnd type="none" w="med" len="med"/>
            </a:ln>
          </p:spPr>
        </p:sp>
      </p:grpSp>
      <p:sp>
        <p:nvSpPr>
          <p:cNvPr id="32774" name="TextBox 110"/>
          <p:cNvSpPr txBox="1"/>
          <p:nvPr/>
        </p:nvSpPr>
        <p:spPr>
          <a:xfrm>
            <a:off x="1785938" y="2571750"/>
            <a:ext cx="2643187" cy="3170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0000" dirty="0">
                <a:latin typeface="Calibri" panose="020F0502020204030204" pitchFamily="34" charset="0"/>
              </a:rPr>
              <a:t>原</a:t>
            </a:r>
            <a:endParaRPr lang="zh-CN" altLang="en-US" sz="20000" dirty="0">
              <a:latin typeface="Calibri" panose="020F0502020204030204" pitchFamily="34" charset="0"/>
            </a:endParaRPr>
          </a:p>
        </p:txBody>
      </p:sp>
      <p:sp>
        <p:nvSpPr>
          <p:cNvPr id="32775" name="TextBox 111"/>
          <p:cNvSpPr txBox="1"/>
          <p:nvPr/>
        </p:nvSpPr>
        <p:spPr>
          <a:xfrm>
            <a:off x="5715000" y="3143250"/>
            <a:ext cx="2500313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</a:rPr>
              <a:t>平原</a:t>
            </a:r>
            <a:endParaRPr lang="en-US" altLang="zh-CN" sz="36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eaLnBrk="1" hangingPunct="1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</a:rPr>
              <a:t>原野</a:t>
            </a:r>
            <a:endParaRPr lang="zh-CN" altLang="en-US" sz="36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794" name="组合 5"/>
          <p:cNvGrpSpPr/>
          <p:nvPr/>
        </p:nvGrpSpPr>
        <p:grpSpPr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rPr>
              <a:t>字词乐园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9060101010101" pitchFamily="49" charset="-122"/>
            </a:endParaRPr>
          </a:p>
        </p:txBody>
      </p:sp>
      <p:sp>
        <p:nvSpPr>
          <p:cNvPr id="33796" name="TextBox 5"/>
          <p:cNvSpPr txBox="1"/>
          <p:nvPr/>
        </p:nvSpPr>
        <p:spPr>
          <a:xfrm>
            <a:off x="500063" y="2071688"/>
            <a:ext cx="1214437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685800" indent="-685800" algn="ctr" eaLnBrk="1" hangingPunct="1">
              <a:buClr>
                <a:srgbClr val="FF0000"/>
              </a:buClr>
              <a:buSzPct val="105000"/>
              <a:buFont typeface="Wingdings" panose="05000000000000000000" pitchFamily="2" charset="2"/>
              <a:buChar char="l"/>
            </a:pP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3797" name="Group 2"/>
          <p:cNvGrpSpPr/>
          <p:nvPr/>
        </p:nvGrpSpPr>
        <p:grpSpPr>
          <a:xfrm>
            <a:off x="1214438" y="2571750"/>
            <a:ext cx="3714750" cy="3286125"/>
            <a:chOff x="1172" y="460"/>
            <a:chExt cx="3402" cy="3416"/>
          </a:xfrm>
        </p:grpSpPr>
        <p:sp>
          <p:nvSpPr>
            <p:cNvPr id="33800" name="Rectangle 3"/>
            <p:cNvSpPr/>
            <p:nvPr/>
          </p:nvSpPr>
          <p:spPr>
            <a:xfrm>
              <a:off x="1172" y="460"/>
              <a:ext cx="3401" cy="3401"/>
            </a:xfrm>
            <a:prstGeom prst="rect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eaLnBrk="1" hangingPunct="1"/>
              <a:endParaRPr lang="zh-CN" altLang="zh-CN" sz="4000" dirty="0">
                <a:latin typeface="Calibri" panose="020F0502020204030204" pitchFamily="34" charset="0"/>
              </a:endParaRPr>
            </a:p>
          </p:txBody>
        </p:sp>
        <p:sp>
          <p:nvSpPr>
            <p:cNvPr id="33801" name="Line 4"/>
            <p:cNvSpPr/>
            <p:nvPr/>
          </p:nvSpPr>
          <p:spPr>
            <a:xfrm>
              <a:off x="1172" y="2160"/>
              <a:ext cx="3402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33802" name="Line 5"/>
            <p:cNvSpPr/>
            <p:nvPr/>
          </p:nvSpPr>
          <p:spPr>
            <a:xfrm rot="5400000">
              <a:off x="1171" y="2174"/>
              <a:ext cx="3402" cy="1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dashDot"/>
              <a:headEnd type="none" w="med" len="med"/>
              <a:tailEnd type="none" w="med" len="med"/>
            </a:ln>
          </p:spPr>
        </p:sp>
      </p:grpSp>
      <p:sp>
        <p:nvSpPr>
          <p:cNvPr id="33798" name="TextBox 110"/>
          <p:cNvSpPr txBox="1"/>
          <p:nvPr/>
        </p:nvSpPr>
        <p:spPr>
          <a:xfrm>
            <a:off x="1714500" y="2714625"/>
            <a:ext cx="2643188" cy="3170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0000" dirty="0">
                <a:latin typeface="Calibri" panose="020F0502020204030204" pitchFamily="34" charset="0"/>
              </a:rPr>
              <a:t>男</a:t>
            </a:r>
            <a:endParaRPr lang="zh-CN" altLang="en-US" sz="20000" dirty="0">
              <a:latin typeface="Calibri" panose="020F0502020204030204" pitchFamily="34" charset="0"/>
            </a:endParaRPr>
          </a:p>
        </p:txBody>
      </p:sp>
      <p:sp>
        <p:nvSpPr>
          <p:cNvPr id="33799" name="TextBox 111"/>
          <p:cNvSpPr txBox="1"/>
          <p:nvPr/>
        </p:nvSpPr>
        <p:spPr>
          <a:xfrm>
            <a:off x="5715000" y="3214688"/>
            <a:ext cx="2500313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</a:rPr>
              <a:t>男孩</a:t>
            </a:r>
            <a:endParaRPr lang="en-US" altLang="zh-CN" sz="36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eaLnBrk="1" hangingPunct="1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</a:rPr>
              <a:t>男子</a:t>
            </a:r>
            <a:endParaRPr lang="zh-CN" altLang="en-US" sz="36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818" name="组合 5"/>
          <p:cNvGrpSpPr/>
          <p:nvPr/>
        </p:nvGrpSpPr>
        <p:grpSpPr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rPr>
              <a:t>字词乐园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9060101010101" pitchFamily="49" charset="-122"/>
            </a:endParaRPr>
          </a:p>
        </p:txBody>
      </p:sp>
      <p:sp>
        <p:nvSpPr>
          <p:cNvPr id="34820" name="TextBox 5"/>
          <p:cNvSpPr txBox="1"/>
          <p:nvPr/>
        </p:nvSpPr>
        <p:spPr>
          <a:xfrm>
            <a:off x="500063" y="2071688"/>
            <a:ext cx="1214437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685800" indent="-685800" algn="ctr" eaLnBrk="1" hangingPunct="1">
              <a:buClr>
                <a:srgbClr val="FF0000"/>
              </a:buClr>
              <a:buSzPct val="105000"/>
              <a:buFont typeface="Wingdings" panose="05000000000000000000" pitchFamily="2" charset="2"/>
              <a:buChar char="l"/>
            </a:pP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821" name="Group 2"/>
          <p:cNvGrpSpPr/>
          <p:nvPr/>
        </p:nvGrpSpPr>
        <p:grpSpPr>
          <a:xfrm>
            <a:off x="1214438" y="2571750"/>
            <a:ext cx="3714750" cy="3286125"/>
            <a:chOff x="1172" y="460"/>
            <a:chExt cx="3402" cy="3416"/>
          </a:xfrm>
        </p:grpSpPr>
        <p:sp>
          <p:nvSpPr>
            <p:cNvPr id="34824" name="Rectangle 3"/>
            <p:cNvSpPr/>
            <p:nvPr/>
          </p:nvSpPr>
          <p:spPr>
            <a:xfrm>
              <a:off x="1172" y="460"/>
              <a:ext cx="3401" cy="3401"/>
            </a:xfrm>
            <a:prstGeom prst="rect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eaLnBrk="1" hangingPunct="1"/>
              <a:endParaRPr lang="zh-CN" altLang="zh-CN" sz="4000" dirty="0">
                <a:latin typeface="Calibri" panose="020F0502020204030204" pitchFamily="34" charset="0"/>
              </a:endParaRPr>
            </a:p>
          </p:txBody>
        </p:sp>
        <p:sp>
          <p:nvSpPr>
            <p:cNvPr id="34825" name="Line 4"/>
            <p:cNvSpPr/>
            <p:nvPr/>
          </p:nvSpPr>
          <p:spPr>
            <a:xfrm>
              <a:off x="1172" y="2160"/>
              <a:ext cx="3402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34826" name="Line 5"/>
            <p:cNvSpPr/>
            <p:nvPr/>
          </p:nvSpPr>
          <p:spPr>
            <a:xfrm rot="5400000">
              <a:off x="1171" y="2174"/>
              <a:ext cx="3402" cy="1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dashDot"/>
              <a:headEnd type="none" w="med" len="med"/>
              <a:tailEnd type="none" w="med" len="med"/>
            </a:ln>
          </p:spPr>
        </p:sp>
      </p:grpSp>
      <p:sp>
        <p:nvSpPr>
          <p:cNvPr id="34822" name="TextBox 110"/>
          <p:cNvSpPr txBox="1"/>
          <p:nvPr/>
        </p:nvSpPr>
        <p:spPr>
          <a:xfrm>
            <a:off x="1714500" y="2643188"/>
            <a:ext cx="2643188" cy="3170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0000" dirty="0">
                <a:latin typeface="Calibri" panose="020F0502020204030204" pitchFamily="34" charset="0"/>
              </a:rPr>
              <a:t>爱</a:t>
            </a:r>
            <a:endParaRPr lang="zh-CN" altLang="en-US" sz="20000" dirty="0">
              <a:latin typeface="Calibri" panose="020F0502020204030204" pitchFamily="34" charset="0"/>
            </a:endParaRPr>
          </a:p>
        </p:txBody>
      </p:sp>
      <p:sp>
        <p:nvSpPr>
          <p:cNvPr id="34823" name="TextBox 111"/>
          <p:cNvSpPr txBox="1"/>
          <p:nvPr/>
        </p:nvSpPr>
        <p:spPr>
          <a:xfrm>
            <a:off x="5357813" y="3214688"/>
            <a:ext cx="2500312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</a:rPr>
              <a:t>相爱</a:t>
            </a:r>
            <a:endParaRPr lang="en-US" altLang="zh-CN" sz="36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eaLnBrk="1" hangingPunct="1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</a:rPr>
              <a:t>爱心</a:t>
            </a:r>
            <a:endParaRPr lang="en-US" altLang="zh-CN" sz="36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5842" name="组合 5"/>
          <p:cNvGrpSpPr/>
          <p:nvPr/>
        </p:nvGrpSpPr>
        <p:grpSpPr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rPr>
              <a:t>字词乐园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9060101010101" pitchFamily="49" charset="-122"/>
            </a:endParaRPr>
          </a:p>
        </p:txBody>
      </p:sp>
      <p:sp>
        <p:nvSpPr>
          <p:cNvPr id="35844" name="TextBox 5"/>
          <p:cNvSpPr txBox="1"/>
          <p:nvPr/>
        </p:nvSpPr>
        <p:spPr>
          <a:xfrm>
            <a:off x="500063" y="2071688"/>
            <a:ext cx="1214437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685800" indent="-685800" algn="ctr" eaLnBrk="1" hangingPunct="1">
              <a:buClr>
                <a:srgbClr val="FF0000"/>
              </a:buClr>
              <a:buSzPct val="105000"/>
              <a:buFont typeface="Wingdings" panose="05000000000000000000" pitchFamily="2" charset="2"/>
              <a:buChar char="l"/>
            </a:pP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5845" name="Group 2"/>
          <p:cNvGrpSpPr/>
          <p:nvPr/>
        </p:nvGrpSpPr>
        <p:grpSpPr>
          <a:xfrm>
            <a:off x="1143000" y="2571750"/>
            <a:ext cx="3714750" cy="3286125"/>
            <a:chOff x="1172" y="460"/>
            <a:chExt cx="3402" cy="3416"/>
          </a:xfrm>
        </p:grpSpPr>
        <p:sp>
          <p:nvSpPr>
            <p:cNvPr id="35848" name="Rectangle 3"/>
            <p:cNvSpPr/>
            <p:nvPr/>
          </p:nvSpPr>
          <p:spPr>
            <a:xfrm>
              <a:off x="1172" y="460"/>
              <a:ext cx="3401" cy="3401"/>
            </a:xfrm>
            <a:prstGeom prst="rect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eaLnBrk="1" hangingPunct="1"/>
              <a:endParaRPr lang="zh-CN" altLang="zh-CN" sz="4000" dirty="0">
                <a:latin typeface="Calibri" panose="020F0502020204030204" pitchFamily="34" charset="0"/>
              </a:endParaRPr>
            </a:p>
          </p:txBody>
        </p:sp>
        <p:sp>
          <p:nvSpPr>
            <p:cNvPr id="35849" name="Line 4"/>
            <p:cNvSpPr/>
            <p:nvPr/>
          </p:nvSpPr>
          <p:spPr>
            <a:xfrm>
              <a:off x="1172" y="2160"/>
              <a:ext cx="3402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35850" name="Line 5"/>
            <p:cNvSpPr/>
            <p:nvPr/>
          </p:nvSpPr>
          <p:spPr>
            <a:xfrm rot="5400000">
              <a:off x="1171" y="2174"/>
              <a:ext cx="3402" cy="1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dashDot"/>
              <a:headEnd type="none" w="med" len="med"/>
              <a:tailEnd type="none" w="med" len="med"/>
            </a:ln>
          </p:spPr>
        </p:sp>
      </p:grpSp>
      <p:sp>
        <p:nvSpPr>
          <p:cNvPr id="35846" name="TextBox 111"/>
          <p:cNvSpPr txBox="1"/>
          <p:nvPr/>
        </p:nvSpPr>
        <p:spPr>
          <a:xfrm>
            <a:off x="5500688" y="3357563"/>
            <a:ext cx="2500312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</a:rPr>
              <a:t>小虾</a:t>
            </a:r>
            <a:endParaRPr lang="en-US" altLang="zh-CN" sz="36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eaLnBrk="1" hangingPunct="1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</a:rPr>
              <a:t>龙虾</a:t>
            </a:r>
            <a:endParaRPr lang="en-US" altLang="zh-CN" sz="36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5847" name="TextBox 13"/>
          <p:cNvSpPr txBox="1"/>
          <p:nvPr/>
        </p:nvSpPr>
        <p:spPr>
          <a:xfrm>
            <a:off x="1643063" y="2714625"/>
            <a:ext cx="2643187" cy="3170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0000" dirty="0">
                <a:latin typeface="Calibri" panose="020F0502020204030204" pitchFamily="34" charset="0"/>
              </a:rPr>
              <a:t>虾</a:t>
            </a:r>
            <a:endParaRPr lang="zh-CN" altLang="en-US" sz="200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6866" name="组合 5"/>
          <p:cNvGrpSpPr/>
          <p:nvPr/>
        </p:nvGrpSpPr>
        <p:grpSpPr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rPr>
              <a:t>字词乐园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9060101010101" pitchFamily="49" charset="-122"/>
            </a:endParaRPr>
          </a:p>
        </p:txBody>
      </p:sp>
      <p:sp>
        <p:nvSpPr>
          <p:cNvPr id="36868" name="TextBox 5"/>
          <p:cNvSpPr txBox="1"/>
          <p:nvPr/>
        </p:nvSpPr>
        <p:spPr>
          <a:xfrm>
            <a:off x="500063" y="2071688"/>
            <a:ext cx="1214437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685800" indent="-685800" algn="ctr" eaLnBrk="1" hangingPunct="1">
              <a:buClr>
                <a:srgbClr val="FF0000"/>
              </a:buClr>
              <a:buSzPct val="105000"/>
              <a:buFont typeface="Wingdings" panose="05000000000000000000" pitchFamily="2" charset="2"/>
              <a:buChar char="l"/>
            </a:pP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6869" name="Group 2"/>
          <p:cNvGrpSpPr/>
          <p:nvPr/>
        </p:nvGrpSpPr>
        <p:grpSpPr>
          <a:xfrm>
            <a:off x="1214438" y="2571750"/>
            <a:ext cx="3714750" cy="3286125"/>
            <a:chOff x="1172" y="460"/>
            <a:chExt cx="3402" cy="3416"/>
          </a:xfrm>
        </p:grpSpPr>
        <p:sp>
          <p:nvSpPr>
            <p:cNvPr id="36872" name="Rectangle 3"/>
            <p:cNvSpPr/>
            <p:nvPr/>
          </p:nvSpPr>
          <p:spPr>
            <a:xfrm>
              <a:off x="1172" y="460"/>
              <a:ext cx="3401" cy="3401"/>
            </a:xfrm>
            <a:prstGeom prst="rect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eaLnBrk="1" hangingPunct="1"/>
              <a:endParaRPr lang="zh-CN" altLang="zh-CN" sz="4000" dirty="0">
                <a:latin typeface="Calibri" panose="020F0502020204030204" pitchFamily="34" charset="0"/>
              </a:endParaRPr>
            </a:p>
          </p:txBody>
        </p:sp>
        <p:sp>
          <p:nvSpPr>
            <p:cNvPr id="36873" name="Line 4"/>
            <p:cNvSpPr/>
            <p:nvPr/>
          </p:nvSpPr>
          <p:spPr>
            <a:xfrm>
              <a:off x="1172" y="2160"/>
              <a:ext cx="3402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36874" name="Line 5"/>
            <p:cNvSpPr/>
            <p:nvPr/>
          </p:nvSpPr>
          <p:spPr>
            <a:xfrm rot="5400000">
              <a:off x="1171" y="2174"/>
              <a:ext cx="3402" cy="1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dashDot"/>
              <a:headEnd type="none" w="med" len="med"/>
              <a:tailEnd type="none" w="med" len="med"/>
            </a:ln>
          </p:spPr>
        </p:sp>
      </p:grpSp>
      <p:sp>
        <p:nvSpPr>
          <p:cNvPr id="36870" name="TextBox 110"/>
          <p:cNvSpPr txBox="1"/>
          <p:nvPr/>
        </p:nvSpPr>
        <p:spPr>
          <a:xfrm>
            <a:off x="1643063" y="2714625"/>
            <a:ext cx="2643187" cy="3170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0000" dirty="0">
                <a:latin typeface="Calibri" panose="020F0502020204030204" pitchFamily="34" charset="0"/>
              </a:rPr>
              <a:t>跑</a:t>
            </a:r>
            <a:endParaRPr lang="zh-CN" altLang="en-US" sz="20000" dirty="0">
              <a:latin typeface="Calibri" panose="020F0502020204030204" pitchFamily="34" charset="0"/>
            </a:endParaRPr>
          </a:p>
        </p:txBody>
      </p:sp>
      <p:sp>
        <p:nvSpPr>
          <p:cNvPr id="36871" name="TextBox 111"/>
          <p:cNvSpPr txBox="1"/>
          <p:nvPr/>
        </p:nvSpPr>
        <p:spPr>
          <a:xfrm>
            <a:off x="5715000" y="3214688"/>
            <a:ext cx="2500313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</a:rPr>
              <a:t>跑步</a:t>
            </a:r>
            <a:endParaRPr lang="en-US" altLang="zh-CN" sz="36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eaLnBrk="1" hangingPunct="1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</a:rPr>
              <a:t>奔跑</a:t>
            </a:r>
            <a:endParaRPr lang="en-US" altLang="zh-CN" sz="36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rPr>
              <a:t>课文分析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9060101010101" pitchFamily="49" charset="-122"/>
            </a:endParaRPr>
          </a:p>
        </p:txBody>
      </p:sp>
      <p:pic>
        <p:nvPicPr>
          <p:cNvPr id="37891" name="Picture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163" y="1989138"/>
            <a:ext cx="3605212" cy="4437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2" name="Picture 3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6613" y="1949450"/>
            <a:ext cx="3454400" cy="447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3" name="TextBox 9"/>
          <p:cNvSpPr txBox="1"/>
          <p:nvPr/>
        </p:nvSpPr>
        <p:spPr>
          <a:xfrm>
            <a:off x="1119188" y="2636838"/>
            <a:ext cx="428625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dirty="0">
                <a:solidFill>
                  <a:srgbClr val="FF0000"/>
                </a:solidFill>
                <a:latin typeface="Calibri" panose="020F0502020204030204" pitchFamily="34" charset="0"/>
              </a:rPr>
              <a:t>1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7894" name="TextBox 11"/>
          <p:cNvSpPr txBox="1"/>
          <p:nvPr/>
        </p:nvSpPr>
        <p:spPr>
          <a:xfrm>
            <a:off x="1119188" y="3213100"/>
            <a:ext cx="428625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dirty="0">
                <a:solidFill>
                  <a:srgbClr val="FF0000"/>
                </a:solidFill>
                <a:latin typeface="Calibri" panose="020F0502020204030204" pitchFamily="34" charset="0"/>
              </a:rPr>
              <a:t>2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7895" name="TextBox 12"/>
          <p:cNvSpPr txBox="1"/>
          <p:nvPr/>
        </p:nvSpPr>
        <p:spPr>
          <a:xfrm>
            <a:off x="4992688" y="3357563"/>
            <a:ext cx="428625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dirty="0">
                <a:solidFill>
                  <a:srgbClr val="FF0000"/>
                </a:solidFill>
                <a:latin typeface="Calibri" panose="020F0502020204030204" pitchFamily="34" charset="0"/>
              </a:rPr>
              <a:t>3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7896" name="TextBox 13"/>
          <p:cNvSpPr txBox="1"/>
          <p:nvPr/>
        </p:nvSpPr>
        <p:spPr>
          <a:xfrm>
            <a:off x="5006975" y="4668838"/>
            <a:ext cx="4286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dirty="0">
                <a:solidFill>
                  <a:srgbClr val="FF0000"/>
                </a:solidFill>
                <a:latin typeface="Calibri" panose="020F0502020204030204" pitchFamily="34" charset="0"/>
              </a:rPr>
              <a:t>4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rPr>
              <a:t>课文分析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9060101010101" pitchFamily="49" charset="-122"/>
            </a:endParaRPr>
          </a:p>
        </p:txBody>
      </p:sp>
      <p:pic>
        <p:nvPicPr>
          <p:cNvPr id="38915" name="Picture 2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988" y="2060575"/>
            <a:ext cx="3459162" cy="4465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6" name="Picture 3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2150" y="2060575"/>
            <a:ext cx="3584575" cy="4465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7" name="TextBox 8"/>
          <p:cNvSpPr txBox="1"/>
          <p:nvPr/>
        </p:nvSpPr>
        <p:spPr>
          <a:xfrm>
            <a:off x="1420813" y="3570288"/>
            <a:ext cx="377825" cy="325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dirty="0">
                <a:solidFill>
                  <a:srgbClr val="FF0000"/>
                </a:solidFill>
                <a:latin typeface="Calibri" panose="020F0502020204030204" pitchFamily="34" charset="0"/>
              </a:rPr>
              <a:t>4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8918" name="TextBox 10"/>
          <p:cNvSpPr txBox="1"/>
          <p:nvPr/>
        </p:nvSpPr>
        <p:spPr>
          <a:xfrm>
            <a:off x="4752975" y="3821113"/>
            <a:ext cx="377825" cy="325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dirty="0">
                <a:solidFill>
                  <a:srgbClr val="FF0000"/>
                </a:solidFill>
                <a:latin typeface="Calibri" panose="020F0502020204030204" pitchFamily="34" charset="0"/>
              </a:rPr>
              <a:t>5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8919" name="TextBox 11"/>
          <p:cNvSpPr txBox="1"/>
          <p:nvPr/>
        </p:nvSpPr>
        <p:spPr>
          <a:xfrm>
            <a:off x="4816475" y="5141913"/>
            <a:ext cx="377825" cy="325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dirty="0">
                <a:solidFill>
                  <a:srgbClr val="FF0000"/>
                </a:solidFill>
                <a:latin typeface="Calibri" panose="020F0502020204030204" pitchFamily="34" charset="0"/>
              </a:rPr>
              <a:t>6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rPr>
              <a:t>课文分析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9060101010101" pitchFamily="49" charset="-122"/>
            </a:endParaRPr>
          </a:p>
        </p:txBody>
      </p:sp>
      <p:sp>
        <p:nvSpPr>
          <p:cNvPr id="39939" name="Text Box 5"/>
          <p:cNvSpPr txBox="1"/>
          <p:nvPr/>
        </p:nvSpPr>
        <p:spPr>
          <a:xfrm>
            <a:off x="914400" y="1785938"/>
            <a:ext cx="82296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Calibri" panose="020F0502020204030204" pitchFamily="34" charset="0"/>
              </a:rPr>
              <a:t>课文里写了哪几个孩子的家乡？他们的家乡分别在哪里？</a:t>
            </a:r>
            <a:endParaRPr lang="zh-CN" altLang="en-US" sz="36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4" name="Text Box 6"/>
          <p:cNvSpPr txBox="1"/>
          <p:nvPr/>
        </p:nvSpPr>
        <p:spPr>
          <a:xfrm>
            <a:off x="2214563" y="2887663"/>
            <a:ext cx="4343400" cy="39703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涛涛</a:t>
            </a:r>
            <a:r>
              <a:rPr lang="en-US" altLang="zh-CN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海边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山山</a:t>
            </a:r>
            <a:r>
              <a:rPr lang="en-US" altLang="zh-CN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山里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平平</a:t>
            </a:r>
            <a:r>
              <a:rPr lang="en-US" altLang="zh-CN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平原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青青</a:t>
            </a:r>
            <a:r>
              <a:rPr lang="en-US" altLang="zh-CN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草原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京京</a:t>
            </a:r>
            <a:r>
              <a:rPr lang="en-US" altLang="zh-CN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城市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rPr>
              <a:t>课文分析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9060101010101" pitchFamily="49" charset="-122"/>
            </a:endParaRPr>
          </a:p>
        </p:txBody>
      </p:sp>
      <p:pic>
        <p:nvPicPr>
          <p:cNvPr id="40963" name="Picture 2" descr="xyq01"/>
          <p:cNvPicPr>
            <a:picLocks noChangeAspect="1"/>
          </p:cNvPicPr>
          <p:nvPr/>
        </p:nvPicPr>
        <p:blipFill>
          <a:blip r:embed="rId1"/>
          <a:srcRect l="38359" t="3667" r="19135" b="3421"/>
          <a:stretch>
            <a:fillRect/>
          </a:stretch>
        </p:blipFill>
        <p:spPr>
          <a:xfrm>
            <a:off x="3429000" y="4214813"/>
            <a:ext cx="2219325" cy="221932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</p:pic>
      <p:pic>
        <p:nvPicPr>
          <p:cNvPr id="40964" name="Picture 4" descr="xyq05"/>
          <p:cNvPicPr>
            <a:picLocks noChangeAspect="1"/>
          </p:cNvPicPr>
          <p:nvPr/>
        </p:nvPicPr>
        <p:blipFill>
          <a:blip r:embed="rId2"/>
          <a:srcRect l="16331" t="10532" r="31569"/>
          <a:stretch>
            <a:fillRect/>
          </a:stretch>
        </p:blipFill>
        <p:spPr>
          <a:xfrm>
            <a:off x="5143500" y="1857375"/>
            <a:ext cx="2405063" cy="1851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5" name="Picture 5" descr="xyq02"/>
          <p:cNvPicPr>
            <a:picLocks noChangeAspect="1"/>
          </p:cNvPicPr>
          <p:nvPr/>
        </p:nvPicPr>
        <p:blipFill>
          <a:blip r:embed="rId3"/>
          <a:srcRect l="10405" r="46420"/>
          <a:stretch>
            <a:fillRect/>
          </a:stretch>
        </p:blipFill>
        <p:spPr>
          <a:xfrm>
            <a:off x="1428750" y="1857375"/>
            <a:ext cx="2281238" cy="1911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6" name="Picture 6" descr="xyq04"/>
          <p:cNvPicPr>
            <a:picLocks noChangeAspect="1"/>
          </p:cNvPicPr>
          <p:nvPr/>
        </p:nvPicPr>
        <p:blipFill>
          <a:blip r:embed="rId4"/>
          <a:srcRect l="12604" t="2205" r="48021"/>
          <a:stretch>
            <a:fillRect/>
          </a:stretch>
        </p:blipFill>
        <p:spPr>
          <a:xfrm>
            <a:off x="642938" y="4214813"/>
            <a:ext cx="2035175" cy="2219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7" name="Picture 7" descr="xyq03"/>
          <p:cNvPicPr>
            <a:picLocks noChangeAspect="1"/>
          </p:cNvPicPr>
          <p:nvPr/>
        </p:nvPicPr>
        <p:blipFill>
          <a:blip r:embed="rId5"/>
          <a:srcRect l="21733" t="4398" r="42215"/>
          <a:stretch>
            <a:fillRect/>
          </a:stretch>
        </p:blipFill>
        <p:spPr>
          <a:xfrm>
            <a:off x="6357938" y="4143375"/>
            <a:ext cx="2157412" cy="2219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8" name="Text Box 25"/>
          <p:cNvSpPr txBox="1"/>
          <p:nvPr/>
        </p:nvSpPr>
        <p:spPr>
          <a:xfrm>
            <a:off x="2714625" y="1214438"/>
            <a:ext cx="55006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说说图上分别画了谁？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grpSp>
        <p:nvGrpSpPr>
          <p:cNvPr id="10" name="Group 8"/>
          <p:cNvGrpSpPr/>
          <p:nvPr/>
        </p:nvGrpSpPr>
        <p:grpSpPr>
          <a:xfrm>
            <a:off x="2000250" y="3357563"/>
            <a:ext cx="1511300" cy="719137"/>
            <a:chOff x="1202" y="1525"/>
            <a:chExt cx="952" cy="453"/>
          </a:xfrm>
        </p:grpSpPr>
        <p:sp>
          <p:nvSpPr>
            <p:cNvPr id="40982" name="Rectangle 9"/>
            <p:cNvSpPr/>
            <p:nvPr/>
          </p:nvSpPr>
          <p:spPr>
            <a:xfrm>
              <a:off x="1202" y="1570"/>
              <a:ext cx="952" cy="408"/>
            </a:xfrm>
            <a:prstGeom prst="rect">
              <a:avLst/>
            </a:prstGeom>
            <a:solidFill>
              <a:srgbClr val="FFFF00">
                <a:alpha val="47058"/>
              </a:srgbClr>
            </a:solidFill>
            <a:ln w="9525">
              <a:noFill/>
            </a:ln>
          </p:spPr>
          <p:txBody>
            <a:bodyPr wrap="none" anchor="ctr"/>
            <a:p>
              <a:pPr eaLnBrk="1" hangingPunct="1"/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0983" name="Text Box 10"/>
            <p:cNvSpPr txBox="1"/>
            <p:nvPr/>
          </p:nvSpPr>
          <p:spPr>
            <a:xfrm>
              <a:off x="1247" y="1525"/>
              <a:ext cx="862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latin typeface="Calibri" panose="020F0502020204030204" pitchFamily="34" charset="0"/>
                  <a:ea typeface="楷体_GB2312"/>
                </a:rPr>
                <a:t>山山</a:t>
              </a:r>
              <a:endParaRPr lang="zh-CN" altLang="en-US" sz="3600" b="1" dirty="0">
                <a:latin typeface="Calibri" panose="020F0502020204030204" pitchFamily="34" charset="0"/>
                <a:ea typeface="楷体_GB2312"/>
              </a:endParaRPr>
            </a:p>
          </p:txBody>
        </p:sp>
      </p:grpSp>
      <p:grpSp>
        <p:nvGrpSpPr>
          <p:cNvPr id="13" name="Group 11"/>
          <p:cNvGrpSpPr/>
          <p:nvPr/>
        </p:nvGrpSpPr>
        <p:grpSpPr>
          <a:xfrm>
            <a:off x="5527675" y="3357563"/>
            <a:ext cx="1511300" cy="719137"/>
            <a:chOff x="1202" y="1525"/>
            <a:chExt cx="952" cy="453"/>
          </a:xfrm>
        </p:grpSpPr>
        <p:sp>
          <p:nvSpPr>
            <p:cNvPr id="40980" name="Rectangle 12"/>
            <p:cNvSpPr/>
            <p:nvPr/>
          </p:nvSpPr>
          <p:spPr>
            <a:xfrm>
              <a:off x="1202" y="1570"/>
              <a:ext cx="952" cy="408"/>
            </a:xfrm>
            <a:prstGeom prst="rect">
              <a:avLst/>
            </a:prstGeom>
            <a:solidFill>
              <a:srgbClr val="FFFF00">
                <a:alpha val="47058"/>
              </a:srgbClr>
            </a:solidFill>
            <a:ln w="9525">
              <a:noFill/>
            </a:ln>
          </p:spPr>
          <p:txBody>
            <a:bodyPr wrap="none" anchor="ctr"/>
            <a:p>
              <a:pPr eaLnBrk="1" hangingPunct="1"/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0981" name="Text Box 13"/>
            <p:cNvSpPr txBox="1"/>
            <p:nvPr/>
          </p:nvSpPr>
          <p:spPr>
            <a:xfrm>
              <a:off x="1247" y="1525"/>
              <a:ext cx="862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latin typeface="Calibri" panose="020F0502020204030204" pitchFamily="34" charset="0"/>
                  <a:ea typeface="楷体_GB2312"/>
                </a:rPr>
                <a:t>青青</a:t>
              </a:r>
              <a:endParaRPr lang="zh-CN" altLang="en-US" sz="3600" b="1" dirty="0">
                <a:latin typeface="Calibri" panose="020F0502020204030204" pitchFamily="34" charset="0"/>
                <a:ea typeface="楷体_GB2312"/>
              </a:endParaRPr>
            </a:p>
          </p:txBody>
        </p:sp>
      </p:grpSp>
      <p:grpSp>
        <p:nvGrpSpPr>
          <p:cNvPr id="16" name="Group 14"/>
          <p:cNvGrpSpPr/>
          <p:nvPr/>
        </p:nvGrpSpPr>
        <p:grpSpPr>
          <a:xfrm>
            <a:off x="857250" y="6096000"/>
            <a:ext cx="1511300" cy="719138"/>
            <a:chOff x="1202" y="1525"/>
            <a:chExt cx="952" cy="453"/>
          </a:xfrm>
        </p:grpSpPr>
        <p:sp>
          <p:nvSpPr>
            <p:cNvPr id="40978" name="Rectangle 15"/>
            <p:cNvSpPr/>
            <p:nvPr/>
          </p:nvSpPr>
          <p:spPr>
            <a:xfrm>
              <a:off x="1202" y="1570"/>
              <a:ext cx="952" cy="408"/>
            </a:xfrm>
            <a:prstGeom prst="rect">
              <a:avLst/>
            </a:prstGeom>
            <a:solidFill>
              <a:srgbClr val="FFFF00">
                <a:alpha val="47058"/>
              </a:srgbClr>
            </a:solidFill>
            <a:ln w="9525">
              <a:noFill/>
            </a:ln>
          </p:spPr>
          <p:txBody>
            <a:bodyPr wrap="none" anchor="ctr"/>
            <a:p>
              <a:pPr eaLnBrk="1" hangingPunct="1"/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0979" name="Text Box 16"/>
            <p:cNvSpPr txBox="1"/>
            <p:nvPr/>
          </p:nvSpPr>
          <p:spPr>
            <a:xfrm>
              <a:off x="1247" y="1525"/>
              <a:ext cx="862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latin typeface="Calibri" panose="020F0502020204030204" pitchFamily="34" charset="0"/>
                  <a:ea typeface="楷体_GB2312"/>
                </a:rPr>
                <a:t>京京</a:t>
              </a:r>
              <a:endParaRPr lang="zh-CN" altLang="en-US" sz="3600" b="1" dirty="0">
                <a:latin typeface="Calibri" panose="020F0502020204030204" pitchFamily="34" charset="0"/>
                <a:ea typeface="楷体_GB2312"/>
              </a:endParaRPr>
            </a:p>
          </p:txBody>
        </p:sp>
      </p:grpSp>
      <p:grpSp>
        <p:nvGrpSpPr>
          <p:cNvPr id="19" name="Group 17"/>
          <p:cNvGrpSpPr/>
          <p:nvPr/>
        </p:nvGrpSpPr>
        <p:grpSpPr>
          <a:xfrm>
            <a:off x="6500813" y="6096000"/>
            <a:ext cx="1511300" cy="719138"/>
            <a:chOff x="1202" y="1525"/>
            <a:chExt cx="952" cy="453"/>
          </a:xfrm>
        </p:grpSpPr>
        <p:sp>
          <p:nvSpPr>
            <p:cNvPr id="40976" name="Rectangle 18"/>
            <p:cNvSpPr/>
            <p:nvPr/>
          </p:nvSpPr>
          <p:spPr>
            <a:xfrm>
              <a:off x="1202" y="1570"/>
              <a:ext cx="952" cy="408"/>
            </a:xfrm>
            <a:prstGeom prst="rect">
              <a:avLst/>
            </a:prstGeom>
            <a:solidFill>
              <a:srgbClr val="FFFF00">
                <a:alpha val="47058"/>
              </a:srgbClr>
            </a:solidFill>
            <a:ln w="9525">
              <a:noFill/>
            </a:ln>
          </p:spPr>
          <p:txBody>
            <a:bodyPr wrap="none" anchor="ctr"/>
            <a:p>
              <a:pPr eaLnBrk="1" hangingPunct="1"/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0977" name="Text Box 19"/>
            <p:cNvSpPr txBox="1"/>
            <p:nvPr/>
          </p:nvSpPr>
          <p:spPr>
            <a:xfrm>
              <a:off x="1247" y="1525"/>
              <a:ext cx="862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latin typeface="Calibri" panose="020F0502020204030204" pitchFamily="34" charset="0"/>
                  <a:ea typeface="楷体_GB2312"/>
                </a:rPr>
                <a:t>平平</a:t>
              </a:r>
              <a:endParaRPr lang="zh-CN" altLang="en-US" sz="3600" b="1" dirty="0">
                <a:latin typeface="Calibri" panose="020F0502020204030204" pitchFamily="34" charset="0"/>
                <a:ea typeface="楷体_GB2312"/>
              </a:endParaRPr>
            </a:p>
          </p:txBody>
        </p:sp>
      </p:grpSp>
      <p:grpSp>
        <p:nvGrpSpPr>
          <p:cNvPr id="22" name="Group 20"/>
          <p:cNvGrpSpPr/>
          <p:nvPr/>
        </p:nvGrpSpPr>
        <p:grpSpPr>
          <a:xfrm>
            <a:off x="3571875" y="6096000"/>
            <a:ext cx="1368425" cy="857250"/>
            <a:chOff x="2192" y="3297"/>
            <a:chExt cx="862" cy="540"/>
          </a:xfrm>
        </p:grpSpPr>
        <p:sp>
          <p:nvSpPr>
            <p:cNvPr id="40974" name="Text Box 23"/>
            <p:cNvSpPr txBox="1"/>
            <p:nvPr/>
          </p:nvSpPr>
          <p:spPr>
            <a:xfrm>
              <a:off x="2192" y="3297"/>
              <a:ext cx="862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latin typeface="Calibri" panose="020F0502020204030204" pitchFamily="34" charset="0"/>
                  <a:ea typeface="楷体_GB2312"/>
                </a:rPr>
                <a:t>涛涛</a:t>
              </a:r>
              <a:endParaRPr lang="zh-CN" altLang="en-US" sz="3600" b="1" dirty="0">
                <a:latin typeface="Calibri" panose="020F0502020204030204" pitchFamily="34" charset="0"/>
                <a:ea typeface="楷体_GB2312"/>
              </a:endParaRPr>
            </a:p>
          </p:txBody>
        </p:sp>
        <p:sp>
          <p:nvSpPr>
            <p:cNvPr id="40975" name="Text Box 24"/>
            <p:cNvSpPr txBox="1"/>
            <p:nvPr/>
          </p:nvSpPr>
          <p:spPr>
            <a:xfrm>
              <a:off x="2290" y="3430"/>
              <a:ext cx="680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endParaRPr lang="en-US" altLang="zh-CN" sz="3600" b="1" dirty="0">
                <a:solidFill>
                  <a:srgbClr val="FF3300"/>
                </a:solidFill>
                <a:latin typeface="Calibri" panose="020F0502020204030204" pitchFamily="34" charset="0"/>
                <a:ea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rPr>
              <a:t>课文分析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9060101010101" pitchFamily="49" charset="-122"/>
            </a:endParaRPr>
          </a:p>
        </p:txBody>
      </p:sp>
      <p:pic>
        <p:nvPicPr>
          <p:cNvPr id="3" name="Picture 2" descr="xyq01"/>
          <p:cNvPicPr>
            <a:picLocks noChangeAspect="1"/>
          </p:cNvPicPr>
          <p:nvPr/>
        </p:nvPicPr>
        <p:blipFill>
          <a:blip r:embed="rId1"/>
          <a:srcRect l="38359" t="3667" r="19135" b="3421"/>
          <a:stretch>
            <a:fillRect/>
          </a:stretch>
        </p:blipFill>
        <p:spPr>
          <a:xfrm>
            <a:off x="3429000" y="4214813"/>
            <a:ext cx="2219325" cy="221932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</p:pic>
      <p:pic>
        <p:nvPicPr>
          <p:cNvPr id="4" name="Picture 4" descr="xyq05"/>
          <p:cNvPicPr>
            <a:picLocks noChangeAspect="1"/>
          </p:cNvPicPr>
          <p:nvPr/>
        </p:nvPicPr>
        <p:blipFill>
          <a:blip r:embed="rId2"/>
          <a:srcRect l="16331" t="10532" r="31569"/>
          <a:stretch>
            <a:fillRect/>
          </a:stretch>
        </p:blipFill>
        <p:spPr>
          <a:xfrm>
            <a:off x="5072063" y="1857375"/>
            <a:ext cx="2405062" cy="1851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5" descr="xyq02"/>
          <p:cNvPicPr>
            <a:picLocks noChangeAspect="1"/>
          </p:cNvPicPr>
          <p:nvPr/>
        </p:nvPicPr>
        <p:blipFill>
          <a:blip r:embed="rId3"/>
          <a:srcRect l="10405" r="46420"/>
          <a:stretch>
            <a:fillRect/>
          </a:stretch>
        </p:blipFill>
        <p:spPr>
          <a:xfrm>
            <a:off x="1357313" y="1857375"/>
            <a:ext cx="2281237" cy="1911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6" descr="xyq04"/>
          <p:cNvPicPr>
            <a:picLocks noChangeAspect="1"/>
          </p:cNvPicPr>
          <p:nvPr/>
        </p:nvPicPr>
        <p:blipFill>
          <a:blip r:embed="rId4"/>
          <a:srcRect l="12604" t="2205" r="48021"/>
          <a:stretch>
            <a:fillRect/>
          </a:stretch>
        </p:blipFill>
        <p:spPr>
          <a:xfrm>
            <a:off x="642938" y="4214813"/>
            <a:ext cx="2035175" cy="2219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7" descr="xyq03"/>
          <p:cNvPicPr>
            <a:picLocks noChangeAspect="1"/>
          </p:cNvPicPr>
          <p:nvPr/>
        </p:nvPicPr>
        <p:blipFill>
          <a:blip r:embed="rId5"/>
          <a:srcRect l="21733" t="4398" r="42215"/>
          <a:stretch>
            <a:fillRect/>
          </a:stretch>
        </p:blipFill>
        <p:spPr>
          <a:xfrm>
            <a:off x="6357938" y="4143375"/>
            <a:ext cx="2157412" cy="2219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25"/>
          <p:cNvSpPr txBox="1"/>
          <p:nvPr/>
        </p:nvSpPr>
        <p:spPr>
          <a:xfrm>
            <a:off x="2643188" y="1214438"/>
            <a:ext cx="55006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说说图上分别画了谁？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Group 8"/>
          <p:cNvGrpSpPr/>
          <p:nvPr/>
        </p:nvGrpSpPr>
        <p:grpSpPr>
          <a:xfrm>
            <a:off x="2000250" y="3357563"/>
            <a:ext cx="1511300" cy="719137"/>
            <a:chOff x="1202" y="1525"/>
            <a:chExt cx="952" cy="453"/>
          </a:xfrm>
        </p:grpSpPr>
        <p:sp>
          <p:nvSpPr>
            <p:cNvPr id="42006" name="Rectangle 9"/>
            <p:cNvSpPr/>
            <p:nvPr/>
          </p:nvSpPr>
          <p:spPr>
            <a:xfrm>
              <a:off x="1202" y="1570"/>
              <a:ext cx="952" cy="408"/>
            </a:xfrm>
            <a:prstGeom prst="rect">
              <a:avLst/>
            </a:prstGeom>
            <a:solidFill>
              <a:srgbClr val="FFFF00">
                <a:alpha val="47058"/>
              </a:srgbClr>
            </a:solidFill>
            <a:ln w="9525">
              <a:noFill/>
            </a:ln>
          </p:spPr>
          <p:txBody>
            <a:bodyPr wrap="none" anchor="ctr"/>
            <a:p>
              <a:pPr eaLnBrk="1" hangingPunct="1"/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2007" name="Text Box 10"/>
            <p:cNvSpPr txBox="1"/>
            <p:nvPr/>
          </p:nvSpPr>
          <p:spPr>
            <a:xfrm>
              <a:off x="1247" y="1525"/>
              <a:ext cx="862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latin typeface="Calibri" panose="020F0502020204030204" pitchFamily="34" charset="0"/>
                  <a:ea typeface="楷体_GB2312"/>
                </a:rPr>
                <a:t>山山</a:t>
              </a:r>
              <a:endParaRPr lang="zh-CN" altLang="en-US" sz="3600" b="1" dirty="0">
                <a:latin typeface="Calibri" panose="020F0502020204030204" pitchFamily="34" charset="0"/>
                <a:ea typeface="楷体_GB2312"/>
              </a:endParaRPr>
            </a:p>
          </p:txBody>
        </p:sp>
      </p:grpSp>
      <p:grpSp>
        <p:nvGrpSpPr>
          <p:cNvPr id="10" name="Group 11"/>
          <p:cNvGrpSpPr/>
          <p:nvPr/>
        </p:nvGrpSpPr>
        <p:grpSpPr>
          <a:xfrm>
            <a:off x="5527675" y="3357563"/>
            <a:ext cx="1511300" cy="719137"/>
            <a:chOff x="1202" y="1525"/>
            <a:chExt cx="952" cy="453"/>
          </a:xfrm>
        </p:grpSpPr>
        <p:sp>
          <p:nvSpPr>
            <p:cNvPr id="42004" name="Rectangle 12"/>
            <p:cNvSpPr/>
            <p:nvPr/>
          </p:nvSpPr>
          <p:spPr>
            <a:xfrm>
              <a:off x="1202" y="1570"/>
              <a:ext cx="952" cy="408"/>
            </a:xfrm>
            <a:prstGeom prst="rect">
              <a:avLst/>
            </a:prstGeom>
            <a:solidFill>
              <a:srgbClr val="FFFF00">
                <a:alpha val="47058"/>
              </a:srgbClr>
            </a:solidFill>
            <a:ln w="9525">
              <a:noFill/>
            </a:ln>
          </p:spPr>
          <p:txBody>
            <a:bodyPr wrap="none" anchor="ctr"/>
            <a:p>
              <a:pPr eaLnBrk="1" hangingPunct="1"/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2005" name="Text Box 13"/>
            <p:cNvSpPr txBox="1"/>
            <p:nvPr/>
          </p:nvSpPr>
          <p:spPr>
            <a:xfrm>
              <a:off x="1247" y="1525"/>
              <a:ext cx="862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latin typeface="Calibri" panose="020F0502020204030204" pitchFamily="34" charset="0"/>
                  <a:ea typeface="楷体_GB2312"/>
                </a:rPr>
                <a:t>青青</a:t>
              </a:r>
              <a:endParaRPr lang="zh-CN" altLang="en-US" sz="3600" b="1" dirty="0">
                <a:latin typeface="Calibri" panose="020F0502020204030204" pitchFamily="34" charset="0"/>
                <a:ea typeface="楷体_GB2312"/>
              </a:endParaRPr>
            </a:p>
          </p:txBody>
        </p:sp>
      </p:grpSp>
      <p:grpSp>
        <p:nvGrpSpPr>
          <p:cNvPr id="13" name="Group 14"/>
          <p:cNvGrpSpPr/>
          <p:nvPr/>
        </p:nvGrpSpPr>
        <p:grpSpPr>
          <a:xfrm>
            <a:off x="857250" y="6096000"/>
            <a:ext cx="1511300" cy="719138"/>
            <a:chOff x="1202" y="1525"/>
            <a:chExt cx="952" cy="453"/>
          </a:xfrm>
        </p:grpSpPr>
        <p:sp>
          <p:nvSpPr>
            <p:cNvPr id="42002" name="Rectangle 15"/>
            <p:cNvSpPr/>
            <p:nvPr/>
          </p:nvSpPr>
          <p:spPr>
            <a:xfrm>
              <a:off x="1202" y="1570"/>
              <a:ext cx="952" cy="408"/>
            </a:xfrm>
            <a:prstGeom prst="rect">
              <a:avLst/>
            </a:prstGeom>
            <a:solidFill>
              <a:srgbClr val="FFFF00">
                <a:alpha val="47058"/>
              </a:srgbClr>
            </a:solidFill>
            <a:ln w="9525">
              <a:noFill/>
            </a:ln>
          </p:spPr>
          <p:txBody>
            <a:bodyPr wrap="none" anchor="ctr"/>
            <a:p>
              <a:pPr eaLnBrk="1" hangingPunct="1"/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2003" name="Text Box 16"/>
            <p:cNvSpPr txBox="1"/>
            <p:nvPr/>
          </p:nvSpPr>
          <p:spPr>
            <a:xfrm>
              <a:off x="1247" y="1525"/>
              <a:ext cx="862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latin typeface="Calibri" panose="020F0502020204030204" pitchFamily="34" charset="0"/>
                  <a:ea typeface="楷体_GB2312"/>
                </a:rPr>
                <a:t>京京</a:t>
              </a:r>
              <a:endParaRPr lang="zh-CN" altLang="en-US" sz="3600" b="1" dirty="0">
                <a:latin typeface="Calibri" panose="020F0502020204030204" pitchFamily="34" charset="0"/>
                <a:ea typeface="楷体_GB2312"/>
              </a:endParaRPr>
            </a:p>
          </p:txBody>
        </p:sp>
      </p:grpSp>
      <p:grpSp>
        <p:nvGrpSpPr>
          <p:cNvPr id="16" name="Group 17"/>
          <p:cNvGrpSpPr/>
          <p:nvPr/>
        </p:nvGrpSpPr>
        <p:grpSpPr>
          <a:xfrm>
            <a:off x="6500813" y="6096000"/>
            <a:ext cx="1511300" cy="719138"/>
            <a:chOff x="1202" y="1525"/>
            <a:chExt cx="952" cy="453"/>
          </a:xfrm>
        </p:grpSpPr>
        <p:sp>
          <p:nvSpPr>
            <p:cNvPr id="42000" name="Rectangle 18"/>
            <p:cNvSpPr/>
            <p:nvPr/>
          </p:nvSpPr>
          <p:spPr>
            <a:xfrm>
              <a:off x="1202" y="1570"/>
              <a:ext cx="952" cy="408"/>
            </a:xfrm>
            <a:prstGeom prst="rect">
              <a:avLst/>
            </a:prstGeom>
            <a:solidFill>
              <a:srgbClr val="FFFF00">
                <a:alpha val="47058"/>
              </a:srgbClr>
            </a:solidFill>
            <a:ln w="9525">
              <a:noFill/>
            </a:ln>
          </p:spPr>
          <p:txBody>
            <a:bodyPr wrap="none" anchor="ctr"/>
            <a:p>
              <a:pPr eaLnBrk="1" hangingPunct="1"/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2001" name="Text Box 19"/>
            <p:cNvSpPr txBox="1"/>
            <p:nvPr/>
          </p:nvSpPr>
          <p:spPr>
            <a:xfrm>
              <a:off x="1247" y="1525"/>
              <a:ext cx="862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latin typeface="Calibri" panose="020F0502020204030204" pitchFamily="34" charset="0"/>
                  <a:ea typeface="楷体_GB2312"/>
                </a:rPr>
                <a:t>平平</a:t>
              </a:r>
              <a:endParaRPr lang="zh-CN" altLang="en-US" sz="3600" b="1" dirty="0">
                <a:latin typeface="Calibri" panose="020F0502020204030204" pitchFamily="34" charset="0"/>
                <a:ea typeface="楷体_GB2312"/>
              </a:endParaRPr>
            </a:p>
          </p:txBody>
        </p:sp>
      </p:grpSp>
      <p:grpSp>
        <p:nvGrpSpPr>
          <p:cNvPr id="19" name="Group 20"/>
          <p:cNvGrpSpPr/>
          <p:nvPr/>
        </p:nvGrpSpPr>
        <p:grpSpPr>
          <a:xfrm>
            <a:off x="3571875" y="6096000"/>
            <a:ext cx="1368425" cy="857250"/>
            <a:chOff x="2192" y="3297"/>
            <a:chExt cx="862" cy="540"/>
          </a:xfrm>
        </p:grpSpPr>
        <p:sp>
          <p:nvSpPr>
            <p:cNvPr id="41998" name="Text Box 23"/>
            <p:cNvSpPr txBox="1"/>
            <p:nvPr/>
          </p:nvSpPr>
          <p:spPr>
            <a:xfrm>
              <a:off x="2192" y="3297"/>
              <a:ext cx="862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latin typeface="Calibri" panose="020F0502020204030204" pitchFamily="34" charset="0"/>
                  <a:ea typeface="楷体_GB2312"/>
                </a:rPr>
                <a:t>涛涛</a:t>
              </a:r>
              <a:endParaRPr lang="zh-CN" altLang="en-US" sz="3600" b="1" dirty="0">
                <a:latin typeface="Calibri" panose="020F0502020204030204" pitchFamily="34" charset="0"/>
                <a:ea typeface="楷体_GB2312"/>
              </a:endParaRPr>
            </a:p>
          </p:txBody>
        </p:sp>
        <p:sp>
          <p:nvSpPr>
            <p:cNvPr id="41999" name="Text Box 24"/>
            <p:cNvSpPr txBox="1"/>
            <p:nvPr/>
          </p:nvSpPr>
          <p:spPr>
            <a:xfrm>
              <a:off x="2290" y="3430"/>
              <a:ext cx="680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endParaRPr lang="en-US" altLang="zh-CN" sz="3600" b="1" dirty="0">
                <a:solidFill>
                  <a:srgbClr val="FF3300"/>
                </a:solidFill>
                <a:latin typeface="Calibri" panose="020F0502020204030204" pitchFamily="34" charset="0"/>
                <a:ea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3" name="直线连接符 21"/>
          <p:cNvCxnSpPr/>
          <p:nvPr/>
        </p:nvCxnSpPr>
        <p:spPr>
          <a:xfrm>
            <a:off x="2700338" y="1989138"/>
            <a:ext cx="3816350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555" name="TextBox 6"/>
          <p:cNvSpPr txBox="1"/>
          <p:nvPr/>
        </p:nvSpPr>
        <p:spPr>
          <a:xfrm>
            <a:off x="3143250" y="1214438"/>
            <a:ext cx="40005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600" dirty="0">
                <a:latin typeface="Calibri" panose="020F0502020204030204" pitchFamily="34" charset="0"/>
              </a:rPr>
              <a:t>24</a:t>
            </a:r>
            <a:r>
              <a:rPr lang="zh-CN" altLang="en-US" sz="3600" dirty="0">
                <a:latin typeface="Calibri" panose="020F0502020204030204" pitchFamily="34" charset="0"/>
              </a:rPr>
              <a:t>画家乡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pic>
        <p:nvPicPr>
          <p:cNvPr id="23556" name="Picture 9" descr="海边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2492375"/>
            <a:ext cx="6948488" cy="369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rPr>
              <a:t>课文分析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9060101010101" pitchFamily="49" charset="-122"/>
            </a:endParaRPr>
          </a:p>
        </p:txBody>
      </p:sp>
      <p:pic>
        <p:nvPicPr>
          <p:cNvPr id="25" name="Picture 2" descr="海边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28813"/>
            <a:ext cx="9144000" cy="4929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Rectangle 3"/>
          <p:cNvSpPr/>
          <p:nvPr/>
        </p:nvSpPr>
        <p:spPr>
          <a:xfrm>
            <a:off x="928688" y="4451350"/>
            <a:ext cx="7143750" cy="24066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楷体_GB2312"/>
              </a:rPr>
              <a:t>       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/>
              </a:rPr>
              <a:t>涛涛的家乡在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</a:rPr>
              <a:t>海边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/>
              </a:rPr>
              <a:t>。他画的</a:t>
            </a:r>
            <a:endParaRPr lang="zh-CN" altLang="en-US" sz="3200" b="1" dirty="0">
              <a:latin typeface="Times New Roman" panose="02020603050405020304" pitchFamily="18" charset="0"/>
              <a:ea typeface="楷体_GB2312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楷体_GB2312"/>
              </a:rPr>
              <a:t>海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</a:rPr>
              <a:t>那么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/>
              </a:rPr>
              <a:t>蓝，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</a:rPr>
              <a:t>那么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/>
              </a:rPr>
              <a:t>宽。一艘艘船上</a:t>
            </a:r>
            <a:endParaRPr lang="zh-CN" altLang="en-US" sz="3200" b="1" dirty="0">
              <a:latin typeface="Times New Roman" panose="02020603050405020304" pitchFamily="18" charset="0"/>
              <a:ea typeface="楷体_GB2312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</a:rPr>
              <a:t>装满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/>
              </a:rPr>
              <a:t>了鱼和虾。那个在海滩上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</a:rPr>
              <a:t>赤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</a:rPr>
              <a:t>着脚捡贝壳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/>
              </a:rPr>
              <a:t>的孩子，就是涛涛。</a:t>
            </a:r>
            <a:endParaRPr lang="zh-CN" altLang="en-US" sz="3200" b="1" dirty="0">
              <a:latin typeface="Times New Roman" panose="02020603050405020304" pitchFamily="18" charset="0"/>
              <a:ea typeface="楷体_GB2312"/>
            </a:endParaRPr>
          </a:p>
        </p:txBody>
      </p:sp>
      <p:sp>
        <p:nvSpPr>
          <p:cNvPr id="28" name="AutoShape 5"/>
          <p:cNvSpPr/>
          <p:nvPr/>
        </p:nvSpPr>
        <p:spPr>
          <a:xfrm>
            <a:off x="928688" y="2214563"/>
            <a:ext cx="3671887" cy="2087562"/>
          </a:xfrm>
          <a:prstGeom prst="wedgeEllipseCallout">
            <a:avLst>
              <a:gd name="adj1" fmla="val -32343"/>
              <a:gd name="adj2" fmla="val 9040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Calibri" panose="020F0502020204030204" pitchFamily="34" charset="0"/>
                <a:ea typeface="楷体_GB2312"/>
              </a:rPr>
              <a:t>作者用上了“那么</a:t>
            </a: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楷体_GB2312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Calibri" panose="020F0502020204030204" pitchFamily="34" charset="0"/>
                <a:ea typeface="楷体_GB2312"/>
              </a:rPr>
              <a:t>那么”表达了对大海的喜爱。</a:t>
            </a:r>
            <a:endParaRPr lang="zh-CN" altLang="en-US" sz="2400" b="1" dirty="0">
              <a:solidFill>
                <a:srgbClr val="FF0000"/>
              </a:solidFill>
              <a:latin typeface="Calibri" panose="020F0502020204030204" pitchFamily="34" charset="0"/>
              <a:ea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rPr>
              <a:t>课文分析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9060101010101" pitchFamily="49" charset="-122"/>
            </a:endParaRPr>
          </a:p>
        </p:txBody>
      </p:sp>
      <p:pic>
        <p:nvPicPr>
          <p:cNvPr id="44035" name="Picture 2" descr="山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188" y="1928813"/>
            <a:ext cx="8358187" cy="4929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3"/>
          <p:cNvSpPr/>
          <p:nvPr/>
        </p:nvSpPr>
        <p:spPr>
          <a:xfrm>
            <a:off x="714375" y="4894263"/>
            <a:ext cx="7429500" cy="166846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楷体_GB2312"/>
              </a:rPr>
              <a:t>        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/>
              </a:rPr>
              <a:t>山山的家乡在山里。他画的山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</a:rPr>
              <a:t>那么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/>
              </a:rPr>
              <a:t>高，水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</a:rPr>
              <a:t>那么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/>
              </a:rPr>
              <a:t>清。房前屋后都是又高又大的树。画上的山山，提着小竹篮，正要到树林里去采蘑菇呢。</a:t>
            </a:r>
            <a:endParaRPr lang="zh-CN" altLang="en-US" sz="3200" b="1" dirty="0">
              <a:latin typeface="Times New Roman" panose="02020603050405020304" pitchFamily="18" charset="0"/>
              <a:ea typeface="楷体_GB2312"/>
            </a:endParaRPr>
          </a:p>
        </p:txBody>
      </p:sp>
      <p:sp>
        <p:nvSpPr>
          <p:cNvPr id="8" name="AutoShape 5"/>
          <p:cNvSpPr/>
          <p:nvPr/>
        </p:nvSpPr>
        <p:spPr>
          <a:xfrm>
            <a:off x="4214813" y="2857500"/>
            <a:ext cx="3357562" cy="1516063"/>
          </a:xfrm>
          <a:prstGeom prst="wedgeEllipseCallout">
            <a:avLst>
              <a:gd name="adj1" fmla="val -32343"/>
              <a:gd name="adj2" fmla="val 9040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Calibri" panose="020F0502020204030204" pitchFamily="34" charset="0"/>
                <a:ea typeface="楷体_GB2312"/>
              </a:rPr>
              <a:t>山山的家乡的特点是山高、水青、树多。</a:t>
            </a:r>
            <a:endParaRPr lang="zh-CN" altLang="en-US" sz="2400" b="1" dirty="0">
              <a:solidFill>
                <a:srgbClr val="FF0000"/>
              </a:solidFill>
              <a:latin typeface="Calibri" panose="020F0502020204030204" pitchFamily="34" charset="0"/>
              <a:ea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rPr>
              <a:t>课文分析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9060101010101" pitchFamily="49" charset="-122"/>
            </a:endParaRPr>
          </a:p>
        </p:txBody>
      </p:sp>
      <p:pic>
        <p:nvPicPr>
          <p:cNvPr id="45059" name="Picture 2" descr="平原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000250"/>
            <a:ext cx="9144000" cy="4857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3"/>
          <p:cNvSpPr/>
          <p:nvPr/>
        </p:nvSpPr>
        <p:spPr>
          <a:xfrm>
            <a:off x="857250" y="4857750"/>
            <a:ext cx="6786563" cy="20129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en-US" altLang="zh-CN" sz="4400" b="1" dirty="0">
                <a:latin typeface="Times New Roman" panose="02020603050405020304" pitchFamily="18" charset="0"/>
                <a:ea typeface="楷体_GB2312"/>
              </a:rPr>
              <a:t>       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/>
              </a:rPr>
              <a:t>平平的家乡在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</a:rPr>
              <a:t>平原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/>
              </a:rPr>
              <a:t>。她画的平原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</a:rPr>
              <a:t>那么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/>
              </a:rPr>
              <a:t>平坦，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</a:rPr>
              <a:t>那么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/>
              </a:rPr>
              <a:t>宽广。有金黄的稻子，雪白的棉花，还有一大片一大片碧绿的菜地。屋前有鸡、鸭，午后有翠竹。正在田野上奔跑的小女孩就是平平。</a:t>
            </a:r>
            <a:endParaRPr lang="zh-CN" altLang="en-US" sz="2800" b="1" dirty="0">
              <a:latin typeface="Times New Roman" panose="02020603050405020304" pitchFamily="18" charset="0"/>
              <a:ea typeface="楷体_GB2312"/>
            </a:endParaRPr>
          </a:p>
        </p:txBody>
      </p:sp>
      <p:sp>
        <p:nvSpPr>
          <p:cNvPr id="6" name="AutoShape 5"/>
          <p:cNvSpPr/>
          <p:nvPr/>
        </p:nvSpPr>
        <p:spPr>
          <a:xfrm>
            <a:off x="5643563" y="2143125"/>
            <a:ext cx="3071812" cy="1857375"/>
          </a:xfrm>
          <a:prstGeom prst="wedgeEllipseCallout">
            <a:avLst>
              <a:gd name="adj1" fmla="val -15653"/>
              <a:gd name="adj2" fmla="val 9916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Calibri" panose="020F0502020204030204" pitchFamily="34" charset="0"/>
                <a:ea typeface="楷体_GB2312"/>
              </a:rPr>
              <a:t>平平画的平原特别平坦、特别宽广，也特别美丽。</a:t>
            </a:r>
            <a:endParaRPr lang="zh-CN" altLang="en-US" sz="2400" b="1" dirty="0">
              <a:solidFill>
                <a:srgbClr val="FF0000"/>
              </a:solidFill>
              <a:latin typeface="Calibri" panose="020F0502020204030204" pitchFamily="34" charset="0"/>
              <a:ea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rPr>
              <a:t>课文分析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9060101010101" pitchFamily="49" charset="-122"/>
            </a:endParaRPr>
          </a:p>
        </p:txBody>
      </p:sp>
      <p:pic>
        <p:nvPicPr>
          <p:cNvPr id="46083" name="Picture 2" descr="草原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785938"/>
            <a:ext cx="9144000" cy="5072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3"/>
          <p:cNvSpPr/>
          <p:nvPr/>
        </p:nvSpPr>
        <p:spPr>
          <a:xfrm>
            <a:off x="1857375" y="1714500"/>
            <a:ext cx="6929438" cy="16684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en-US" altLang="zh-CN" sz="4400" b="1" dirty="0">
                <a:latin typeface="Times New Roman" panose="02020603050405020304" pitchFamily="18" charset="0"/>
                <a:ea typeface="楷体_GB2312"/>
              </a:rPr>
              <a:t>       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/>
              </a:rPr>
              <a:t>青青的家乡在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</a:rPr>
              <a:t>草原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/>
              </a:rPr>
              <a:t>。她画的草原一眼望不到边。草长得又绿又密，羊群在草原上走来走去。一匹骏马从远处奔来，青青正骑在马上赶着羊群。</a:t>
            </a:r>
            <a:endParaRPr lang="zh-CN" altLang="en-US" sz="2800" b="1" dirty="0">
              <a:latin typeface="Times New Roman" panose="02020603050405020304" pitchFamily="18" charset="0"/>
              <a:ea typeface="楷体_GB2312"/>
            </a:endParaRPr>
          </a:p>
        </p:txBody>
      </p:sp>
      <p:sp>
        <p:nvSpPr>
          <p:cNvPr id="6" name="AutoShape 5"/>
          <p:cNvSpPr/>
          <p:nvPr/>
        </p:nvSpPr>
        <p:spPr>
          <a:xfrm>
            <a:off x="1000125" y="3357563"/>
            <a:ext cx="2500313" cy="1643062"/>
          </a:xfrm>
          <a:prstGeom prst="wedgeEllipseCallout">
            <a:avLst>
              <a:gd name="adj1" fmla="val 35241"/>
              <a:gd name="adj2" fmla="val -4535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Calibri" panose="020F0502020204030204" pitchFamily="34" charset="0"/>
                <a:ea typeface="楷体_GB2312"/>
              </a:rPr>
              <a:t>草原的特点是草又绿又密，羊多。</a:t>
            </a:r>
            <a:endParaRPr lang="zh-CN" altLang="en-US" sz="2400" b="1" dirty="0">
              <a:solidFill>
                <a:srgbClr val="FF0000"/>
              </a:solidFill>
              <a:latin typeface="Calibri" panose="020F0502020204030204" pitchFamily="34" charset="0"/>
              <a:ea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rPr>
              <a:t>课文分析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9060101010101" pitchFamily="49" charset="-122"/>
            </a:endParaRPr>
          </a:p>
        </p:txBody>
      </p:sp>
      <p:pic>
        <p:nvPicPr>
          <p:cNvPr id="47107" name="Picture 2" descr="城市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785938"/>
            <a:ext cx="9144000" cy="5072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3"/>
          <p:cNvSpPr/>
          <p:nvPr/>
        </p:nvSpPr>
        <p:spPr>
          <a:xfrm>
            <a:off x="285750" y="5143500"/>
            <a:ext cx="8640763" cy="1520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en-US" altLang="zh-CN" sz="4400" b="1" dirty="0">
                <a:latin typeface="Times New Roman" panose="02020603050405020304" pitchFamily="18" charset="0"/>
                <a:ea typeface="楷体_GB2312"/>
              </a:rPr>
              <a:t>        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/>
              </a:rPr>
              <a:t>京京的家乡在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</a:rPr>
              <a:t>城市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/>
              </a:rPr>
              <a:t>。他画的城市那么美。宽宽的街道，高高的楼房，还有一座座街心公园。那个正跑向科技馆的小男孩，就是京京</a:t>
            </a:r>
            <a:r>
              <a:rPr lang="zh-CN" altLang="en-US" sz="4400" b="1" dirty="0">
                <a:latin typeface="Times New Roman" panose="02020603050405020304" pitchFamily="18" charset="0"/>
                <a:ea typeface="楷体_GB2312"/>
              </a:rPr>
              <a:t>。</a:t>
            </a:r>
            <a:endParaRPr lang="zh-CN" altLang="en-US" sz="4400" b="1" dirty="0">
              <a:latin typeface="Times New Roman" panose="02020603050405020304" pitchFamily="18" charset="0"/>
              <a:ea typeface="楷体_GB2312"/>
            </a:endParaRPr>
          </a:p>
        </p:txBody>
      </p:sp>
      <p:sp>
        <p:nvSpPr>
          <p:cNvPr id="6" name="AutoShape 5"/>
          <p:cNvSpPr/>
          <p:nvPr/>
        </p:nvSpPr>
        <p:spPr>
          <a:xfrm>
            <a:off x="4786313" y="3214688"/>
            <a:ext cx="2500312" cy="2000250"/>
          </a:xfrm>
          <a:prstGeom prst="wedgeEllipseCallout">
            <a:avLst>
              <a:gd name="adj1" fmla="val 39958"/>
              <a:gd name="adj2" fmla="val 5338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Calibri" panose="020F0502020204030204" pitchFamily="34" charset="0"/>
                <a:ea typeface="楷体_GB2312"/>
              </a:rPr>
              <a:t>写城市的特点是街道宽、楼房高、公园美。</a:t>
            </a:r>
            <a:endParaRPr lang="zh-CN" altLang="en-US" sz="2400" b="1" dirty="0">
              <a:solidFill>
                <a:srgbClr val="FF0000"/>
              </a:solidFill>
              <a:latin typeface="Calibri" panose="020F0502020204030204" pitchFamily="34" charset="0"/>
              <a:ea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rPr>
              <a:t>归纳总结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9060101010101" pitchFamily="49" charset="-122"/>
            </a:endParaRPr>
          </a:p>
        </p:txBody>
      </p:sp>
      <p:sp>
        <p:nvSpPr>
          <p:cNvPr id="48131" name="TextBox 5"/>
          <p:cNvSpPr txBox="1"/>
          <p:nvPr/>
        </p:nvSpPr>
        <p:spPr>
          <a:xfrm>
            <a:off x="1071563" y="3143250"/>
            <a:ext cx="85725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dirty="0">
                <a:latin typeface="Calibri" panose="020F0502020204030204" pitchFamily="34" charset="0"/>
              </a:rPr>
              <a:t>画家乡</a:t>
            </a:r>
            <a:endParaRPr lang="zh-CN" altLang="en-US" sz="3200" dirty="0">
              <a:latin typeface="Calibri" panose="020F0502020204030204" pitchFamily="34" charset="0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928813" y="2857500"/>
            <a:ext cx="71438" cy="2286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133" name="TextBox 9"/>
          <p:cNvSpPr txBox="1"/>
          <p:nvPr/>
        </p:nvSpPr>
        <p:spPr>
          <a:xfrm>
            <a:off x="6215063" y="3357563"/>
            <a:ext cx="2143125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dirty="0">
                <a:latin typeface="Calibri" panose="020F0502020204030204" pitchFamily="34" charset="0"/>
              </a:rPr>
              <a:t>美丽富饶</a:t>
            </a:r>
            <a:endParaRPr lang="en-US" altLang="zh-CN" sz="3200" dirty="0">
              <a:latin typeface="Calibri" panose="020F0502020204030204" pitchFamily="34" charset="0"/>
            </a:endParaRPr>
          </a:p>
          <a:p>
            <a:pPr eaLnBrk="1" hangingPunct="1"/>
            <a:r>
              <a:rPr lang="zh-CN" altLang="en-US" sz="3200" dirty="0">
                <a:latin typeface="Calibri" panose="020F0502020204030204" pitchFamily="34" charset="0"/>
              </a:rPr>
              <a:t>热爱家乡</a:t>
            </a:r>
            <a:endParaRPr lang="zh-CN" altLang="en-US" sz="3200" dirty="0">
              <a:latin typeface="Calibri" panose="020F0502020204030204" pitchFamily="34" charset="0"/>
            </a:endParaRPr>
          </a:p>
        </p:txBody>
      </p:sp>
      <p:sp>
        <p:nvSpPr>
          <p:cNvPr id="11" name="右大括号 10"/>
          <p:cNvSpPr/>
          <p:nvPr/>
        </p:nvSpPr>
        <p:spPr>
          <a:xfrm>
            <a:off x="5883275" y="2857500"/>
            <a:ext cx="46038" cy="235743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135" name="TextBox 14"/>
          <p:cNvSpPr txBox="1"/>
          <p:nvPr/>
        </p:nvSpPr>
        <p:spPr>
          <a:xfrm>
            <a:off x="1928813" y="3214688"/>
            <a:ext cx="4929187" cy="181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dirty="0">
                <a:latin typeface="Calibri" panose="020F0502020204030204" pitchFamily="34" charset="0"/>
              </a:rPr>
              <a:t>涛涛画海</a:t>
            </a:r>
            <a:r>
              <a:rPr lang="en-US" altLang="zh-CN" sz="2800" dirty="0">
                <a:latin typeface="Calibri" panose="020F0502020204030204" pitchFamily="34" charset="0"/>
              </a:rPr>
              <a:t>——</a:t>
            </a:r>
            <a:r>
              <a:rPr lang="zh-CN" altLang="en-US" sz="2800" dirty="0">
                <a:latin typeface="Calibri" panose="020F0502020204030204" pitchFamily="34" charset="0"/>
              </a:rPr>
              <a:t>蓝宽</a:t>
            </a:r>
            <a:endParaRPr lang="en-US" altLang="zh-CN" sz="2800" dirty="0">
              <a:latin typeface="Calibri" panose="020F0502020204030204" pitchFamily="34" charset="0"/>
            </a:endParaRPr>
          </a:p>
          <a:p>
            <a:pPr eaLnBrk="1" hangingPunct="1"/>
            <a:r>
              <a:rPr lang="zh-CN" altLang="en-US" sz="2800" dirty="0">
                <a:latin typeface="Calibri" panose="020F0502020204030204" pitchFamily="34" charset="0"/>
              </a:rPr>
              <a:t>山山画山</a:t>
            </a:r>
            <a:r>
              <a:rPr lang="en-US" altLang="zh-CN" sz="2800" dirty="0">
                <a:latin typeface="Calibri" panose="020F0502020204030204" pitchFamily="34" charset="0"/>
              </a:rPr>
              <a:t>——</a:t>
            </a:r>
            <a:r>
              <a:rPr lang="zh-CN" altLang="en-US" sz="2800" dirty="0">
                <a:latin typeface="Calibri" panose="020F0502020204030204" pitchFamily="34" charset="0"/>
              </a:rPr>
              <a:t>山高水清</a:t>
            </a:r>
            <a:endParaRPr lang="en-US" altLang="zh-CN" sz="2800" dirty="0">
              <a:latin typeface="Calibri" panose="020F0502020204030204" pitchFamily="34" charset="0"/>
            </a:endParaRPr>
          </a:p>
          <a:p>
            <a:pPr eaLnBrk="1" hangingPunct="1"/>
            <a:r>
              <a:rPr lang="zh-CN" altLang="en-US" sz="2800" dirty="0">
                <a:latin typeface="Calibri" panose="020F0502020204030204" pitchFamily="34" charset="0"/>
              </a:rPr>
              <a:t>平平画草原</a:t>
            </a:r>
            <a:r>
              <a:rPr lang="en-US" altLang="zh-CN" sz="2800" dirty="0">
                <a:latin typeface="Calibri" panose="020F0502020204030204" pitchFamily="34" charset="0"/>
              </a:rPr>
              <a:t>——</a:t>
            </a:r>
            <a:r>
              <a:rPr lang="zh-CN" altLang="en-US" sz="2800" dirty="0">
                <a:latin typeface="Calibri" panose="020F0502020204030204" pitchFamily="34" charset="0"/>
              </a:rPr>
              <a:t>望不到边</a:t>
            </a:r>
            <a:endParaRPr lang="en-US" altLang="zh-CN" sz="2800" dirty="0">
              <a:latin typeface="Calibri" panose="020F0502020204030204" pitchFamily="34" charset="0"/>
            </a:endParaRPr>
          </a:p>
          <a:p>
            <a:pPr eaLnBrk="1" hangingPunct="1"/>
            <a:r>
              <a:rPr lang="zh-CN" altLang="en-US" sz="2800" dirty="0">
                <a:latin typeface="Calibri" panose="020F0502020204030204" pitchFamily="34" charset="0"/>
              </a:rPr>
              <a:t>京京画城市</a:t>
            </a:r>
            <a:r>
              <a:rPr lang="en-US" altLang="zh-CN" sz="2800" dirty="0">
                <a:latin typeface="Calibri" panose="020F0502020204030204" pitchFamily="34" charset="0"/>
              </a:rPr>
              <a:t>——</a:t>
            </a:r>
            <a:r>
              <a:rPr lang="zh-CN" altLang="en-US" sz="2800" dirty="0">
                <a:latin typeface="Calibri" panose="020F0502020204030204" pitchFamily="34" charset="0"/>
              </a:rPr>
              <a:t>美</a:t>
            </a:r>
            <a:endParaRPr lang="zh-CN" altLang="en-US" sz="28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rPr>
              <a:t>练习巩固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9060101010101" pitchFamily="49" charset="-122"/>
            </a:endParaRPr>
          </a:p>
        </p:txBody>
      </p:sp>
      <p:sp>
        <p:nvSpPr>
          <p:cNvPr id="49155" name="Rectangle 1"/>
          <p:cNvSpPr/>
          <p:nvPr/>
        </p:nvSpPr>
        <p:spPr>
          <a:xfrm>
            <a:off x="428625" y="1785938"/>
            <a:ext cx="8181975" cy="3416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indent="266700" eaLnBrk="1" hangingPunct="1"/>
            <a:endParaRPr lang="en-US" altLang="zh-CN" sz="36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indent="266700" eaLnBrk="1" hangingPunct="1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照样子写词语</a:t>
            </a:r>
            <a:endParaRPr lang="en-US" altLang="zh-CN" sz="3600" dirty="0">
              <a:solidFill>
                <a:srgbClr val="FF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indent="266700" eaLnBrk="1" hangingPunct="1"/>
            <a:endParaRPr lang="en-US" altLang="zh-CN" sz="3600" dirty="0">
              <a:solidFill>
                <a:srgbClr val="FF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indent="266700" eaLnBrk="1" hangingPunct="1"/>
            <a:r>
              <a:rPr lang="zh-CN" altLang="en-US" sz="3600" dirty="0">
                <a:latin typeface="Calibri" panose="020F0502020204030204" pitchFamily="34" charset="0"/>
                <a:cs typeface="Times New Roman" panose="02020603050405020304" pitchFamily="18" charset="0"/>
              </a:rPr>
              <a:t>又高又大</a:t>
            </a:r>
            <a:r>
              <a:rPr lang="en-US" altLang="zh-CN" sz="3600" dirty="0">
                <a:latin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zh-CN" altLang="en-US" sz="3600" dirty="0">
                <a:latin typeface="Calibri" panose="020F0502020204030204" pitchFamily="34" charset="0"/>
                <a:cs typeface="Times New Roman" panose="02020603050405020304" pitchFamily="18" charset="0"/>
              </a:rPr>
              <a:t>又绿又密（         ）（        ）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/>
            <a:r>
              <a:rPr lang="zh-CN" altLang="en-US" sz="3600" dirty="0">
                <a:latin typeface="Calibri" panose="020F0502020204030204" pitchFamily="34" charset="0"/>
                <a:cs typeface="Times New Roman" panose="02020603050405020304" pitchFamily="18" charset="0"/>
              </a:rPr>
              <a:t> 走来走去  跑来跑去（         ）（         ）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/>
            <a:r>
              <a:rPr lang="zh-CN" altLang="en-US" sz="3600" dirty="0">
                <a:latin typeface="Calibri" panose="020F0502020204030204" pitchFamily="34" charset="0"/>
                <a:cs typeface="Times New Roman" panose="02020603050405020304" pitchFamily="18" charset="0"/>
              </a:rPr>
              <a:t> 一座座   一片片   （         ）  （         ）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rPr>
              <a:t>练习巩固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9060101010101" pitchFamily="49" charset="-122"/>
            </a:endParaRPr>
          </a:p>
        </p:txBody>
      </p:sp>
      <p:sp>
        <p:nvSpPr>
          <p:cNvPr id="50179" name="Rectangle 1"/>
          <p:cNvSpPr/>
          <p:nvPr/>
        </p:nvSpPr>
        <p:spPr>
          <a:xfrm>
            <a:off x="157163" y="1785938"/>
            <a:ext cx="6424612" cy="28622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indent="266700" eaLnBrk="1" hangingPunct="1"/>
            <a:endParaRPr lang="en-US" altLang="zh-CN" sz="36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indent="266700" eaLnBrk="1" hangingPunct="1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照样子写词语</a:t>
            </a:r>
            <a:endParaRPr lang="en-US" altLang="zh-CN" sz="3600" dirty="0">
              <a:solidFill>
                <a:srgbClr val="FF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indent="266700" eaLnBrk="1" hangingPunct="1"/>
            <a:r>
              <a:rPr lang="zh-CN" altLang="en-US" sz="3600" dirty="0">
                <a:latin typeface="Calibri" panose="020F0502020204030204" pitchFamily="34" charset="0"/>
                <a:cs typeface="Times New Roman" panose="02020603050405020304" pitchFamily="18" charset="0"/>
              </a:rPr>
              <a:t>（又圆又大）（又高又胖  ）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/>
            <a:r>
              <a:rPr lang="zh-CN" altLang="en-US" sz="3600" dirty="0">
                <a:latin typeface="Calibri" panose="020F0502020204030204" pitchFamily="34" charset="0"/>
                <a:cs typeface="Times New Roman" panose="02020603050405020304" pitchFamily="18" charset="0"/>
              </a:rPr>
              <a:t>（ 跳来跳去）（跑来跑去  ）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/>
            <a:r>
              <a:rPr lang="zh-CN" altLang="en-US" sz="3600" dirty="0">
                <a:latin typeface="Calibri" panose="020F0502020204030204" pitchFamily="34" charset="0"/>
                <a:cs typeface="Times New Roman" panose="02020603050405020304" pitchFamily="18" charset="0"/>
              </a:rPr>
              <a:t>（一朵朵     ）  （一闪闪     ）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rPr>
              <a:t>练习巩固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9060101010101" pitchFamily="49" charset="-122"/>
            </a:endParaRPr>
          </a:p>
        </p:txBody>
      </p:sp>
      <p:sp>
        <p:nvSpPr>
          <p:cNvPr id="6" name="Text Box 1027"/>
          <p:cNvSpPr txBox="1"/>
          <p:nvPr/>
        </p:nvSpPr>
        <p:spPr>
          <a:xfrm>
            <a:off x="366713" y="1857375"/>
            <a:ext cx="8777287" cy="34163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_GB2312"/>
                <a:ea typeface="楷体_GB2312"/>
              </a:rPr>
              <a:t>照样子，写一写。</a:t>
            </a:r>
            <a:endParaRPr lang="en-US" altLang="zh-CN" sz="3600" b="1" dirty="0"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_GB2312"/>
                <a:ea typeface="楷体_GB2312"/>
              </a:rPr>
              <a:t>例：爱家乡，也爱画自己美丽的家乡。</a:t>
            </a:r>
            <a:endParaRPr lang="en-US" altLang="zh-CN" sz="3600" b="1" dirty="0"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_GB2312"/>
                <a:ea typeface="楷体_GB2312"/>
              </a:rPr>
              <a:t>我爱</a:t>
            </a:r>
            <a:r>
              <a:rPr lang="en-US" altLang="zh-CN" sz="3600" b="1" dirty="0">
                <a:latin typeface="楷体_GB2312"/>
                <a:ea typeface="楷体_GB2312"/>
              </a:rPr>
              <a:t>__________ </a:t>
            </a:r>
            <a:r>
              <a:rPr lang="zh-CN" altLang="en-US" sz="3600" b="1" dirty="0">
                <a:latin typeface="楷体_GB2312"/>
                <a:ea typeface="楷体_GB2312"/>
              </a:rPr>
              <a:t>也爱</a:t>
            </a:r>
            <a:r>
              <a:rPr lang="en-US" altLang="zh-CN" sz="3600" b="1" dirty="0">
                <a:latin typeface="楷体_GB2312"/>
                <a:ea typeface="楷体_GB2312"/>
              </a:rPr>
              <a:t>________________</a:t>
            </a:r>
            <a:r>
              <a:rPr lang="zh-CN" altLang="en-US" sz="3600" b="1" dirty="0">
                <a:latin typeface="楷体_GB2312"/>
                <a:ea typeface="楷体_GB2312"/>
              </a:rPr>
              <a:t>。</a:t>
            </a:r>
            <a:endParaRPr lang="en-US" altLang="zh-CN" sz="3600" b="1" dirty="0"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</a:pPr>
            <a:endParaRPr lang="zh-CN" altLang="en-US" sz="3600" b="1" dirty="0">
              <a:latin typeface="楷体_GB2312"/>
              <a:ea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rPr>
              <a:t>练习巩固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9060101010101" pitchFamily="49" charset="-122"/>
            </a:endParaRPr>
          </a:p>
        </p:txBody>
      </p:sp>
      <p:sp>
        <p:nvSpPr>
          <p:cNvPr id="6" name="Text Box 1027"/>
          <p:cNvSpPr txBox="1"/>
          <p:nvPr/>
        </p:nvSpPr>
        <p:spPr>
          <a:xfrm>
            <a:off x="366713" y="1857375"/>
            <a:ext cx="8312150" cy="34163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_GB2312"/>
                <a:ea typeface="楷体_GB2312"/>
              </a:rPr>
              <a:t>照样子，写一写。</a:t>
            </a:r>
            <a:endParaRPr lang="en-US" altLang="zh-CN" sz="3600" b="1" dirty="0"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_GB2312"/>
                <a:ea typeface="楷体_GB2312"/>
              </a:rPr>
              <a:t>例：爱家乡，也爱画自己美丽的家乡。</a:t>
            </a:r>
            <a:endParaRPr lang="en-US" altLang="zh-CN" sz="3600" b="1" dirty="0"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_GB2312"/>
                <a:ea typeface="楷体_GB2312"/>
              </a:rPr>
              <a:t>我爱妈妈，</a:t>
            </a:r>
            <a:r>
              <a:rPr lang="en-US" altLang="zh-CN" sz="3600" b="1" dirty="0">
                <a:latin typeface="楷体_GB2312"/>
                <a:ea typeface="楷体_GB2312"/>
              </a:rPr>
              <a:t> </a:t>
            </a:r>
            <a:r>
              <a:rPr lang="zh-CN" altLang="en-US" sz="3600" b="1" dirty="0">
                <a:latin typeface="楷体_GB2312"/>
                <a:ea typeface="楷体_GB2312"/>
              </a:rPr>
              <a:t>也爱爸爸。</a:t>
            </a:r>
            <a:endParaRPr lang="en-US" altLang="zh-CN" sz="3600" b="1" dirty="0"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</a:pPr>
            <a:endParaRPr lang="zh-CN" altLang="en-US" sz="3600" b="1" dirty="0">
              <a:latin typeface="楷体_GB2312"/>
              <a:ea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78" name="组合 1"/>
          <p:cNvGrpSpPr/>
          <p:nvPr/>
        </p:nvGrpSpPr>
        <p:grpSpPr>
          <a:xfrm>
            <a:off x="428625" y="1357313"/>
            <a:ext cx="2257425" cy="571500"/>
            <a:chOff x="386506" y="1792176"/>
            <a:chExt cx="2256668" cy="571008"/>
          </a:xfrm>
        </p:grpSpPr>
        <p:cxnSp>
          <p:nvCxnSpPr>
            <p:cNvPr id="3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" name="同侧圆角矩形 3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华文新魏" pitchFamily="2" charset="-122"/>
                  <a:ea typeface="华文新魏" pitchFamily="2" charset="-122"/>
                  <a:cs typeface="黑体" panose="02010609060101010101" pitchFamily="49" charset="-122"/>
                </a:rPr>
                <a:t>资料宝袋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24579" name="TextBox 4"/>
          <p:cNvSpPr txBox="1"/>
          <p:nvPr/>
        </p:nvSpPr>
        <p:spPr>
          <a:xfrm>
            <a:off x="500063" y="2143125"/>
            <a:ext cx="1295400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685800" lvl="0" indent="-685800" algn="ctr">
              <a:spcBef>
                <a:spcPct val="0"/>
              </a:spcBef>
              <a:buClr>
                <a:srgbClr val="FF0000"/>
              </a:buClr>
              <a:buSzPct val="105000"/>
              <a:buFont typeface="Wingdings" panose="05000000000000000000" pitchFamily="2" charset="2"/>
              <a:buChar char="l"/>
            </a:pP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0" name="TextBox 5"/>
          <p:cNvSpPr txBox="1"/>
          <p:nvPr/>
        </p:nvSpPr>
        <p:spPr>
          <a:xfrm>
            <a:off x="1857375" y="2428875"/>
            <a:ext cx="628650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600" dirty="0">
                <a:latin typeface="Calibri" panose="020F0502020204030204" pitchFamily="34" charset="0"/>
              </a:rPr>
              <a:t>作者简介：</a:t>
            </a:r>
            <a:endParaRPr lang="en-US" altLang="zh-CN" sz="3600" dirty="0">
              <a:latin typeface="Calibri" panose="020F0502020204030204" pitchFamily="34" charset="0"/>
            </a:endParaRPr>
          </a:p>
          <a:p>
            <a:pPr eaLnBrk="1" hangingPunct="1"/>
            <a:r>
              <a:rPr lang="zh-CN" altLang="en-US" sz="3600" dirty="0">
                <a:latin typeface="Calibri" panose="020F0502020204030204" pitchFamily="34" charset="0"/>
              </a:rPr>
              <a:t>冯寿鹤上海市小语会秘书长，编写</a:t>
            </a:r>
            <a:r>
              <a:rPr lang="en-US" altLang="zh-CN" sz="3600" dirty="0">
                <a:latin typeface="Calibri" panose="020F0502020204030204" pitchFamily="34" charset="0"/>
              </a:rPr>
              <a:t>《</a:t>
            </a:r>
            <a:r>
              <a:rPr lang="zh-CN" altLang="en-US" sz="3600" dirty="0">
                <a:latin typeface="Calibri" panose="020F0502020204030204" pitchFamily="34" charset="0"/>
              </a:rPr>
              <a:t>小学生阅读词典</a:t>
            </a:r>
            <a:r>
              <a:rPr lang="en-US" altLang="zh-CN" sz="3600" dirty="0">
                <a:latin typeface="Calibri" panose="020F0502020204030204" pitchFamily="34" charset="0"/>
              </a:rPr>
              <a:t>》《</a:t>
            </a:r>
            <a:r>
              <a:rPr lang="zh-CN" altLang="en-US" sz="3600" dirty="0">
                <a:latin typeface="Calibri" panose="020F0502020204030204" pitchFamily="34" charset="0"/>
              </a:rPr>
              <a:t>小学生看图作文词典</a:t>
            </a:r>
            <a:r>
              <a:rPr lang="en-US" altLang="zh-CN" sz="3600" dirty="0">
                <a:latin typeface="Calibri" panose="020F0502020204030204" pitchFamily="34" charset="0"/>
              </a:rPr>
              <a:t>》</a:t>
            </a:r>
            <a:r>
              <a:rPr lang="zh-CN" altLang="en-US" sz="3600" dirty="0">
                <a:latin typeface="Calibri" panose="020F0502020204030204" pitchFamily="34" charset="0"/>
              </a:rPr>
              <a:t>。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2" name="组合 10"/>
          <p:cNvGrpSpPr/>
          <p:nvPr/>
        </p:nvGrpSpPr>
        <p:grpSpPr>
          <a:xfrm>
            <a:off x="428625" y="1428750"/>
            <a:ext cx="2257425" cy="571500"/>
            <a:chOff x="386506" y="1792176"/>
            <a:chExt cx="2256668" cy="571008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华文新魏" pitchFamily="2" charset="-122"/>
                  <a:ea typeface="华文新魏" pitchFamily="2" charset="-122"/>
                  <a:cs typeface="黑体" panose="02010609060101010101" pitchFamily="49" charset="-122"/>
                </a:rPr>
                <a:t>新课导入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25603" name="TextBox 5"/>
          <p:cNvSpPr txBox="1"/>
          <p:nvPr/>
        </p:nvSpPr>
        <p:spPr>
          <a:xfrm>
            <a:off x="1052513" y="2357438"/>
            <a:ext cx="1295400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buClr>
                <a:srgbClr val="FF0000"/>
              </a:buClr>
            </a:pP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4" name="TextBox 5"/>
          <p:cNvSpPr txBox="1"/>
          <p:nvPr/>
        </p:nvSpPr>
        <p:spPr>
          <a:xfrm>
            <a:off x="357188" y="1857375"/>
            <a:ext cx="1295400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685800" indent="-685800" algn="ctr" eaLnBrk="1" hangingPunct="1">
              <a:buClr>
                <a:srgbClr val="FF0000"/>
              </a:buClr>
              <a:buSzPct val="105000"/>
              <a:buFont typeface="Wingdings" panose="05000000000000000000" pitchFamily="2" charset="2"/>
              <a:buChar char="l"/>
            </a:pP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5" name="Text Box 4"/>
          <p:cNvSpPr txBox="1"/>
          <p:nvPr/>
        </p:nvSpPr>
        <p:spPr>
          <a:xfrm>
            <a:off x="214313" y="1928813"/>
            <a:ext cx="8501062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4800" b="1" dirty="0">
                <a:solidFill>
                  <a:srgbClr val="0000FF"/>
                </a:solidFill>
                <a:latin typeface="Calibri" panose="020F0502020204030204" pitchFamily="34" charset="0"/>
              </a:rPr>
              <a:t>       </a:t>
            </a:r>
            <a:r>
              <a:rPr lang="zh-CN" altLang="en-US" sz="3600" b="1" dirty="0">
                <a:solidFill>
                  <a:srgbClr val="0000FF"/>
                </a:solidFill>
                <a:latin typeface="Calibri" panose="020F0502020204030204" pitchFamily="34" charset="0"/>
                <a:ea typeface="楷体_GB2312"/>
              </a:rPr>
              <a:t>请你猜一猜、说一说下面的风景图画是什么地方。</a:t>
            </a:r>
            <a:endParaRPr lang="zh-CN" altLang="en-US" sz="3600" b="1" dirty="0">
              <a:solidFill>
                <a:srgbClr val="0000FF"/>
              </a:solidFill>
              <a:latin typeface="Calibri" panose="020F0502020204030204" pitchFamily="34" charset="0"/>
              <a:ea typeface="楷体_GB2312"/>
            </a:endParaRPr>
          </a:p>
        </p:txBody>
      </p:sp>
      <p:pic>
        <p:nvPicPr>
          <p:cNvPr id="15" name="Picture 6" descr="c:\users\ADMINI~1\appdata\roaming\360se6\USERDA~1\Temp\201269~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188" y="3357563"/>
            <a:ext cx="2571750" cy="2571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Picture 4" descr="c:\users\ADMINI~1\appdata\roaming\360se6\USERDA~1\Temp\127639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3357563"/>
            <a:ext cx="2500313" cy="25717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Group 14"/>
          <p:cNvGrpSpPr/>
          <p:nvPr/>
        </p:nvGrpSpPr>
        <p:grpSpPr>
          <a:xfrm>
            <a:off x="5859463" y="3357563"/>
            <a:ext cx="3284537" cy="2573337"/>
            <a:chOff x="0" y="-153"/>
            <a:chExt cx="5760" cy="4473"/>
          </a:xfrm>
        </p:grpSpPr>
        <p:pic>
          <p:nvPicPr>
            <p:cNvPr id="25609" name="Picture 15" descr="九寨沟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60" y="-153"/>
              <a:ext cx="3000" cy="447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10" name="Picture 16" descr="五彩池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-153"/>
              <a:ext cx="2812" cy="447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7650" name="组合 5"/>
          <p:cNvGrpSpPr/>
          <p:nvPr/>
        </p:nvGrpSpPr>
        <p:grpSpPr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rPr>
              <a:t>字词乐园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9060101010101" pitchFamily="49" charset="-122"/>
            </a:endParaRPr>
          </a:p>
        </p:txBody>
      </p:sp>
      <p:sp>
        <p:nvSpPr>
          <p:cNvPr id="27652" name="TextBox 5"/>
          <p:cNvSpPr txBox="1"/>
          <p:nvPr/>
        </p:nvSpPr>
        <p:spPr>
          <a:xfrm>
            <a:off x="500063" y="2071688"/>
            <a:ext cx="1214437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685800" indent="-685800" algn="ctr" eaLnBrk="1" hangingPunct="1">
              <a:buClr>
                <a:srgbClr val="FF0000"/>
              </a:buClr>
              <a:buSzPct val="105000"/>
              <a:buFont typeface="Wingdings" panose="05000000000000000000" pitchFamily="2" charset="2"/>
              <a:buChar char="l"/>
            </a:pP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Rectangle 3"/>
          <p:cNvSpPr/>
          <p:nvPr/>
        </p:nvSpPr>
        <p:spPr>
          <a:xfrm>
            <a:off x="1071563" y="2714625"/>
            <a:ext cx="6692900" cy="25304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ctr">
            <a:spAutoFit/>
          </a:bodyPr>
          <a:p>
            <a:pPr eaLnBrk="1" hangingPunct="1"/>
            <a:r>
              <a:rPr lang="en-US" altLang="zh-CN" sz="3600" b="1" dirty="0">
                <a:solidFill>
                  <a:srgbClr val="FF0000"/>
                </a:solidFill>
                <a:latin typeface="楷体_GB2312"/>
                <a:ea typeface="楷体_GB2312"/>
              </a:rPr>
              <a:t>ku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ā</a:t>
            </a:r>
            <a:r>
              <a:rPr lang="en-US" altLang="zh-CN" sz="3600" b="1" dirty="0">
                <a:solidFill>
                  <a:srgbClr val="FF0000"/>
                </a:solidFill>
                <a:latin typeface="楷体_GB2312"/>
                <a:ea typeface="楷体_GB2312"/>
              </a:rPr>
              <a:t>n xi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ā</a:t>
            </a:r>
            <a:r>
              <a:rPr lang="en-US" altLang="zh-CN" sz="3600" b="1" dirty="0">
                <a:solidFill>
                  <a:srgbClr val="FF0000"/>
                </a:solidFill>
                <a:latin typeface="楷体_GB2312"/>
                <a:ea typeface="楷体_GB2312"/>
              </a:rPr>
              <a:t> ji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ǎ</a:t>
            </a:r>
            <a:r>
              <a:rPr lang="en-US" altLang="zh-CN" sz="3600" b="1" dirty="0">
                <a:solidFill>
                  <a:srgbClr val="FF0000"/>
                </a:solidFill>
                <a:latin typeface="楷体_GB2312"/>
                <a:ea typeface="楷体_GB2312"/>
              </a:rPr>
              <a:t>o ji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ǎ</a:t>
            </a:r>
            <a:r>
              <a:rPr lang="en-US" altLang="zh-CN" sz="3600" b="1" dirty="0">
                <a:solidFill>
                  <a:srgbClr val="FF0000"/>
                </a:solidFill>
                <a:latin typeface="楷体_GB2312"/>
                <a:ea typeface="楷体_GB2312"/>
              </a:rPr>
              <a:t>n  b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è</a:t>
            </a:r>
            <a:r>
              <a:rPr lang="en-US" altLang="zh-CN" sz="3600" b="1" dirty="0">
                <a:solidFill>
                  <a:srgbClr val="FF0000"/>
                </a:solidFill>
                <a:latin typeface="楷体_GB2312"/>
                <a:ea typeface="楷体_GB2312"/>
              </a:rPr>
              <a:t>i  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ké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  <a:latin typeface="楷体_GB2312"/>
                <a:ea typeface="楷体_GB2312"/>
              </a:rPr>
              <a:t>宽    虾  脚   捡    贝  壳</a:t>
            </a:r>
            <a:endParaRPr lang="zh-CN" altLang="en-US" sz="3600" b="1" dirty="0">
              <a:solidFill>
                <a:srgbClr val="0000FF"/>
              </a:solidFill>
              <a:latin typeface="楷体_GB2312"/>
              <a:ea typeface="楷体_GB2312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yuán</a:t>
            </a:r>
            <a:r>
              <a:rPr lang="en-US" altLang="zh-CN" sz="3600" b="1" dirty="0">
                <a:solidFill>
                  <a:srgbClr val="FF0000"/>
                </a:solidFill>
                <a:latin typeface="楷体_GB2312"/>
                <a:ea typeface="楷体_GB2312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bēn</a:t>
            </a:r>
            <a:r>
              <a:rPr lang="en-US" altLang="zh-CN" sz="3600" b="1" dirty="0">
                <a:solidFill>
                  <a:srgbClr val="FF0000"/>
                </a:solidFill>
                <a:latin typeface="楷体_GB2312"/>
                <a:ea typeface="楷体_GB2312"/>
              </a:rPr>
              <a:t>  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mì  pǐ  shì  lóu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  <a:latin typeface="楷体_GB2312"/>
                <a:ea typeface="楷体_GB2312"/>
              </a:rPr>
              <a:t>原    奔  密  匹  市   楼</a:t>
            </a:r>
            <a:endParaRPr lang="zh-CN" altLang="en-US" sz="3600" b="1" dirty="0">
              <a:solidFill>
                <a:srgbClr val="0000FF"/>
              </a:solidFill>
              <a:latin typeface="楷体_GB2312"/>
              <a:ea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8674" name="组合 5"/>
          <p:cNvGrpSpPr/>
          <p:nvPr/>
        </p:nvGrpSpPr>
        <p:grpSpPr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rPr>
              <a:t>字词乐园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9060101010101" pitchFamily="49" charset="-122"/>
            </a:endParaRPr>
          </a:p>
        </p:txBody>
      </p:sp>
      <p:sp>
        <p:nvSpPr>
          <p:cNvPr id="28676" name="TextBox 5"/>
          <p:cNvSpPr txBox="1"/>
          <p:nvPr/>
        </p:nvSpPr>
        <p:spPr>
          <a:xfrm>
            <a:off x="500063" y="2071688"/>
            <a:ext cx="1214437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685800" indent="-685800" algn="ctr" eaLnBrk="1" hangingPunct="1">
              <a:buClr>
                <a:srgbClr val="FF0000"/>
              </a:buClr>
              <a:buSzPct val="105000"/>
              <a:buFont typeface="Wingdings" panose="05000000000000000000" pitchFamily="2" charset="2"/>
              <a:buChar char="l"/>
            </a:pP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Rectangle 4"/>
          <p:cNvSpPr/>
          <p:nvPr/>
        </p:nvSpPr>
        <p:spPr>
          <a:xfrm>
            <a:off x="1571625" y="2786063"/>
            <a:ext cx="5287963" cy="25304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ctr">
            <a:spAutoFit/>
          </a:bodyPr>
          <a:p>
            <a:pPr eaLnBrk="1" hangingPunct="1"/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  <a:latin typeface="楷体_GB2312"/>
                <a:ea typeface="楷体_GB2312"/>
              </a:rPr>
              <a:t>宽  虾  脚  捡  贝  壳</a:t>
            </a:r>
            <a:endParaRPr lang="zh-CN" altLang="en-US" sz="3600" b="1" dirty="0">
              <a:solidFill>
                <a:srgbClr val="0000FF"/>
              </a:solidFill>
              <a:latin typeface="楷体_GB2312"/>
              <a:ea typeface="楷体_GB2312"/>
            </a:endParaRPr>
          </a:p>
          <a:p>
            <a:pPr eaLnBrk="1" hangingPunct="1">
              <a:lnSpc>
                <a:spcPct val="140000"/>
              </a:lnSpc>
            </a:pP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  <a:latin typeface="楷体_GB2312"/>
                <a:ea typeface="楷体_GB2312"/>
              </a:rPr>
              <a:t>原  奔  密  匹  市  楼</a:t>
            </a:r>
            <a:endParaRPr lang="zh-CN" altLang="en-US" sz="3600" b="1" dirty="0">
              <a:solidFill>
                <a:srgbClr val="0000FF"/>
              </a:solidFill>
              <a:latin typeface="楷体_GB2312"/>
              <a:ea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8" name="组合 5"/>
          <p:cNvGrpSpPr/>
          <p:nvPr/>
        </p:nvGrpSpPr>
        <p:grpSpPr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rPr>
              <a:t>字词乐园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9060101010101" pitchFamily="49" charset="-122"/>
            </a:endParaRPr>
          </a:p>
        </p:txBody>
      </p:sp>
      <p:sp>
        <p:nvSpPr>
          <p:cNvPr id="29700" name="TextBox 5"/>
          <p:cNvSpPr txBox="1"/>
          <p:nvPr/>
        </p:nvSpPr>
        <p:spPr>
          <a:xfrm>
            <a:off x="500063" y="2071688"/>
            <a:ext cx="1214437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685800" indent="-685800" algn="ctr" eaLnBrk="1" hangingPunct="1">
              <a:buClr>
                <a:srgbClr val="FF0000"/>
              </a:buClr>
              <a:buSzPct val="105000"/>
              <a:buFont typeface="Wingdings" panose="05000000000000000000" pitchFamily="2" charset="2"/>
              <a:buChar char="l"/>
            </a:pP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9701" name="Group 4"/>
          <p:cNvGrpSpPr/>
          <p:nvPr/>
        </p:nvGrpSpPr>
        <p:grpSpPr>
          <a:xfrm>
            <a:off x="2071688" y="3714750"/>
            <a:ext cx="1403350" cy="1146175"/>
            <a:chOff x="398" y="783"/>
            <a:chExt cx="1128" cy="722"/>
          </a:xfrm>
        </p:grpSpPr>
        <p:sp>
          <p:nvSpPr>
            <p:cNvPr id="29733" name="Text Box 5"/>
            <p:cNvSpPr txBox="1"/>
            <p:nvPr/>
          </p:nvSpPr>
          <p:spPr>
            <a:xfrm>
              <a:off x="398" y="1098"/>
              <a:ext cx="1128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latin typeface="Times New Roman" panose="02020603050405020304" pitchFamily="18" charset="0"/>
                  <a:ea typeface="楷体_GB2312"/>
                </a:rPr>
                <a:t>宽广</a:t>
              </a:r>
              <a:endParaRPr lang="zh-CN" altLang="en-US" sz="3600" b="1" dirty="0">
                <a:latin typeface="Times New Roman" panose="02020603050405020304" pitchFamily="18" charset="0"/>
                <a:ea typeface="楷体_GB2312"/>
              </a:endParaRPr>
            </a:p>
          </p:txBody>
        </p:sp>
        <p:sp>
          <p:nvSpPr>
            <p:cNvPr id="29734" name="Text Box 6"/>
            <p:cNvSpPr txBox="1"/>
            <p:nvPr/>
          </p:nvSpPr>
          <p:spPr>
            <a:xfrm>
              <a:off x="570" y="783"/>
              <a:ext cx="768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endParaRPr lang="zh-CN" altLang="zh-CN" sz="3200" b="1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9702" name="Group 7"/>
          <p:cNvGrpSpPr/>
          <p:nvPr/>
        </p:nvGrpSpPr>
        <p:grpSpPr>
          <a:xfrm>
            <a:off x="4643438" y="2857500"/>
            <a:ext cx="2493962" cy="3324225"/>
            <a:chOff x="467" y="-975"/>
            <a:chExt cx="2005" cy="2094"/>
          </a:xfrm>
        </p:grpSpPr>
        <p:sp>
          <p:nvSpPr>
            <p:cNvPr id="29731" name="Text Box 8"/>
            <p:cNvSpPr txBox="1"/>
            <p:nvPr/>
          </p:nvSpPr>
          <p:spPr>
            <a:xfrm>
              <a:off x="467" y="-975"/>
              <a:ext cx="1134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latin typeface="Times New Roman" panose="02020603050405020304" pitchFamily="18" charset="0"/>
                  <a:ea typeface="楷体_GB2312"/>
                </a:rPr>
                <a:t>鱼虾</a:t>
              </a:r>
              <a:endParaRPr lang="zh-CN" altLang="en-US" sz="3600" b="1" dirty="0">
                <a:latin typeface="Times New Roman" panose="02020603050405020304" pitchFamily="18" charset="0"/>
                <a:ea typeface="楷体_GB2312"/>
              </a:endParaRPr>
            </a:p>
          </p:txBody>
        </p:sp>
        <p:sp>
          <p:nvSpPr>
            <p:cNvPr id="29732" name="Text Box 9"/>
            <p:cNvSpPr txBox="1"/>
            <p:nvPr/>
          </p:nvSpPr>
          <p:spPr>
            <a:xfrm>
              <a:off x="1896" y="754"/>
              <a:ext cx="57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endPara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9703" name="Group 10"/>
          <p:cNvGrpSpPr/>
          <p:nvPr/>
        </p:nvGrpSpPr>
        <p:grpSpPr>
          <a:xfrm>
            <a:off x="3286125" y="2428875"/>
            <a:ext cx="1393825" cy="1103313"/>
            <a:chOff x="2349" y="754"/>
            <a:chExt cx="1121" cy="695"/>
          </a:xfrm>
        </p:grpSpPr>
        <p:sp>
          <p:nvSpPr>
            <p:cNvPr id="29729" name="Text Box 11"/>
            <p:cNvSpPr txBox="1"/>
            <p:nvPr/>
          </p:nvSpPr>
          <p:spPr>
            <a:xfrm>
              <a:off x="2352" y="1042"/>
              <a:ext cx="1118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latin typeface="Times New Roman" panose="02020603050405020304" pitchFamily="18" charset="0"/>
                  <a:ea typeface="楷体_GB2312"/>
                </a:rPr>
                <a:t>脚丫</a:t>
              </a:r>
              <a:endParaRPr lang="zh-CN" altLang="en-US" sz="3600" b="1" dirty="0">
                <a:latin typeface="Times New Roman" panose="02020603050405020304" pitchFamily="18" charset="0"/>
                <a:ea typeface="楷体_GB2312"/>
              </a:endParaRPr>
            </a:p>
          </p:txBody>
        </p:sp>
        <p:sp>
          <p:nvSpPr>
            <p:cNvPr id="29730" name="Text Box 12"/>
            <p:cNvSpPr txBox="1"/>
            <p:nvPr/>
          </p:nvSpPr>
          <p:spPr>
            <a:xfrm>
              <a:off x="2349" y="754"/>
              <a:ext cx="57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endPara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9704" name="Group 13"/>
          <p:cNvGrpSpPr/>
          <p:nvPr/>
        </p:nvGrpSpPr>
        <p:grpSpPr>
          <a:xfrm>
            <a:off x="928688" y="3643313"/>
            <a:ext cx="1431925" cy="1238250"/>
            <a:chOff x="385" y="1968"/>
            <a:chExt cx="1151" cy="780"/>
          </a:xfrm>
        </p:grpSpPr>
        <p:sp>
          <p:nvSpPr>
            <p:cNvPr id="29727" name="Text Box 14"/>
            <p:cNvSpPr txBox="1"/>
            <p:nvPr/>
          </p:nvSpPr>
          <p:spPr>
            <a:xfrm>
              <a:off x="385" y="2341"/>
              <a:ext cx="1149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latin typeface="Times New Roman" panose="02020603050405020304" pitchFamily="18" charset="0"/>
                  <a:ea typeface="楷体_GB2312"/>
                </a:rPr>
                <a:t>平原</a:t>
              </a:r>
              <a:endParaRPr lang="zh-CN" altLang="en-US" sz="3600" b="1" dirty="0">
                <a:latin typeface="Times New Roman" panose="02020603050405020304" pitchFamily="18" charset="0"/>
                <a:ea typeface="楷体_GB2312"/>
              </a:endParaRPr>
            </a:p>
          </p:txBody>
        </p:sp>
        <p:sp>
          <p:nvSpPr>
            <p:cNvPr id="29728" name="Text Box 15"/>
            <p:cNvSpPr txBox="1"/>
            <p:nvPr/>
          </p:nvSpPr>
          <p:spPr>
            <a:xfrm>
              <a:off x="816" y="1968"/>
              <a:ext cx="72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endPara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9705" name="Group 16"/>
          <p:cNvGrpSpPr/>
          <p:nvPr/>
        </p:nvGrpSpPr>
        <p:grpSpPr>
          <a:xfrm>
            <a:off x="6143625" y="2428875"/>
            <a:ext cx="2079625" cy="1103313"/>
            <a:chOff x="3385" y="845"/>
            <a:chExt cx="1672" cy="695"/>
          </a:xfrm>
        </p:grpSpPr>
        <p:sp>
          <p:nvSpPr>
            <p:cNvPr id="29721" name="Text Box 17"/>
            <p:cNvSpPr txBox="1"/>
            <p:nvPr/>
          </p:nvSpPr>
          <p:spPr>
            <a:xfrm>
              <a:off x="3481" y="1133"/>
              <a:ext cx="480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latin typeface="Times New Roman" panose="02020603050405020304" pitchFamily="18" charset="0"/>
                  <a:ea typeface="楷体_GB2312"/>
                </a:rPr>
                <a:t>捡</a:t>
              </a:r>
              <a:endParaRPr lang="zh-CN" altLang="en-US" sz="3600" b="1" dirty="0">
                <a:latin typeface="Times New Roman" panose="02020603050405020304" pitchFamily="18" charset="0"/>
                <a:ea typeface="楷体_GB2312"/>
              </a:endParaRPr>
            </a:p>
          </p:txBody>
        </p:sp>
        <p:sp>
          <p:nvSpPr>
            <p:cNvPr id="29722" name="Text Box 18"/>
            <p:cNvSpPr txBox="1"/>
            <p:nvPr/>
          </p:nvSpPr>
          <p:spPr>
            <a:xfrm>
              <a:off x="3918" y="1133"/>
              <a:ext cx="432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latin typeface="Times New Roman" panose="02020603050405020304" pitchFamily="18" charset="0"/>
                  <a:ea typeface="楷体_GB2312"/>
                </a:rPr>
                <a:t>贝</a:t>
              </a:r>
              <a:endParaRPr lang="zh-CN" altLang="en-US" sz="3600" b="1" dirty="0">
                <a:latin typeface="Times New Roman" panose="02020603050405020304" pitchFamily="18" charset="0"/>
                <a:ea typeface="楷体_GB2312"/>
              </a:endParaRPr>
            </a:p>
          </p:txBody>
        </p:sp>
        <p:sp>
          <p:nvSpPr>
            <p:cNvPr id="29723" name="Text Box 19"/>
            <p:cNvSpPr txBox="1"/>
            <p:nvPr/>
          </p:nvSpPr>
          <p:spPr>
            <a:xfrm>
              <a:off x="4337" y="1133"/>
              <a:ext cx="432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latin typeface="Times New Roman" panose="02020603050405020304" pitchFamily="18" charset="0"/>
                  <a:ea typeface="楷体_GB2312"/>
                </a:rPr>
                <a:t>壳</a:t>
              </a:r>
              <a:endParaRPr lang="zh-CN" altLang="en-US" sz="3600" b="1" dirty="0">
                <a:latin typeface="Times New Roman" panose="02020603050405020304" pitchFamily="18" charset="0"/>
                <a:ea typeface="楷体_GB2312"/>
              </a:endParaRPr>
            </a:p>
          </p:txBody>
        </p:sp>
        <p:sp>
          <p:nvSpPr>
            <p:cNvPr id="29724" name="Text Box 20"/>
            <p:cNvSpPr txBox="1"/>
            <p:nvPr/>
          </p:nvSpPr>
          <p:spPr>
            <a:xfrm>
              <a:off x="3385" y="845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endPara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9725" name="Text Box 21"/>
            <p:cNvSpPr txBox="1"/>
            <p:nvPr/>
          </p:nvSpPr>
          <p:spPr>
            <a:xfrm>
              <a:off x="3870" y="845"/>
              <a:ext cx="57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endPara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9726" name="Text Box 22"/>
            <p:cNvSpPr txBox="1"/>
            <p:nvPr/>
          </p:nvSpPr>
          <p:spPr>
            <a:xfrm>
              <a:off x="4193" y="845"/>
              <a:ext cx="86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endPara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9706" name="Group 23"/>
          <p:cNvGrpSpPr/>
          <p:nvPr/>
        </p:nvGrpSpPr>
        <p:grpSpPr>
          <a:xfrm>
            <a:off x="1928813" y="2357438"/>
            <a:ext cx="1665287" cy="1179512"/>
            <a:chOff x="1632" y="1968"/>
            <a:chExt cx="1339" cy="743"/>
          </a:xfrm>
        </p:grpSpPr>
        <p:sp>
          <p:nvSpPr>
            <p:cNvPr id="29719" name="Text Box 24"/>
            <p:cNvSpPr txBox="1"/>
            <p:nvPr/>
          </p:nvSpPr>
          <p:spPr>
            <a:xfrm>
              <a:off x="1680" y="2304"/>
              <a:ext cx="1291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latin typeface="Times New Roman" panose="02020603050405020304" pitchFamily="18" charset="0"/>
                  <a:ea typeface="楷体_GB2312"/>
                </a:rPr>
                <a:t>奔跑</a:t>
              </a:r>
              <a:endParaRPr lang="zh-CN" altLang="en-US" sz="3600" b="1" dirty="0">
                <a:latin typeface="Times New Roman" panose="02020603050405020304" pitchFamily="18" charset="0"/>
                <a:ea typeface="楷体_GB2312"/>
              </a:endParaRPr>
            </a:p>
          </p:txBody>
        </p:sp>
        <p:sp>
          <p:nvSpPr>
            <p:cNvPr id="29720" name="Text Box 25"/>
            <p:cNvSpPr txBox="1"/>
            <p:nvPr/>
          </p:nvSpPr>
          <p:spPr>
            <a:xfrm>
              <a:off x="1632" y="1968"/>
              <a:ext cx="57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endPara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9707" name="Group 26"/>
          <p:cNvGrpSpPr/>
          <p:nvPr/>
        </p:nvGrpSpPr>
        <p:grpSpPr>
          <a:xfrm>
            <a:off x="3286125" y="3643313"/>
            <a:ext cx="1500188" cy="1217612"/>
            <a:chOff x="2122" y="1933"/>
            <a:chExt cx="1206" cy="767"/>
          </a:xfrm>
        </p:grpSpPr>
        <p:sp>
          <p:nvSpPr>
            <p:cNvPr id="29717" name="Text Box 27"/>
            <p:cNvSpPr txBox="1"/>
            <p:nvPr/>
          </p:nvSpPr>
          <p:spPr>
            <a:xfrm>
              <a:off x="2122" y="2293"/>
              <a:ext cx="936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latin typeface="Times New Roman" panose="02020603050405020304" pitchFamily="18" charset="0"/>
                  <a:ea typeface="楷体_GB2312"/>
                </a:rPr>
                <a:t>茂密</a:t>
              </a:r>
              <a:endParaRPr lang="zh-CN" altLang="en-US" sz="3600" b="1" dirty="0">
                <a:latin typeface="Times New Roman" panose="02020603050405020304" pitchFamily="18" charset="0"/>
                <a:ea typeface="楷体_GB2312"/>
              </a:endParaRPr>
            </a:p>
          </p:txBody>
        </p:sp>
        <p:sp>
          <p:nvSpPr>
            <p:cNvPr id="29718" name="Text Box 28"/>
            <p:cNvSpPr txBox="1"/>
            <p:nvPr/>
          </p:nvSpPr>
          <p:spPr>
            <a:xfrm>
              <a:off x="2608" y="1933"/>
              <a:ext cx="72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</a:t>
              </a:r>
              <a:endPara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9708" name="Group 29"/>
          <p:cNvGrpSpPr/>
          <p:nvPr/>
        </p:nvGrpSpPr>
        <p:grpSpPr>
          <a:xfrm>
            <a:off x="1755775" y="4211638"/>
            <a:ext cx="4256088" cy="1897062"/>
            <a:chOff x="4830" y="1511"/>
            <a:chExt cx="3422" cy="1195"/>
          </a:xfrm>
        </p:grpSpPr>
        <p:sp>
          <p:nvSpPr>
            <p:cNvPr id="29715" name="Text Box 30"/>
            <p:cNvSpPr txBox="1"/>
            <p:nvPr/>
          </p:nvSpPr>
          <p:spPr>
            <a:xfrm>
              <a:off x="7209" y="1511"/>
              <a:ext cx="1043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latin typeface="Times New Roman" panose="02020603050405020304" pitchFamily="18" charset="0"/>
                  <a:ea typeface="楷体_GB2312"/>
                </a:rPr>
                <a:t>马匹</a:t>
              </a:r>
              <a:endParaRPr lang="zh-CN" altLang="en-US" sz="3600" b="1" dirty="0">
                <a:latin typeface="Times New Roman" panose="02020603050405020304" pitchFamily="18" charset="0"/>
                <a:ea typeface="楷体_GB2312"/>
              </a:endParaRPr>
            </a:p>
          </p:txBody>
        </p:sp>
        <p:sp>
          <p:nvSpPr>
            <p:cNvPr id="29716" name="Text Box 31"/>
            <p:cNvSpPr txBox="1"/>
            <p:nvPr/>
          </p:nvSpPr>
          <p:spPr>
            <a:xfrm>
              <a:off x="4830" y="2341"/>
              <a:ext cx="62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</a:t>
              </a:r>
              <a:endPara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9709" name="Group 32"/>
          <p:cNvGrpSpPr/>
          <p:nvPr/>
        </p:nvGrpSpPr>
        <p:grpSpPr>
          <a:xfrm>
            <a:off x="857250" y="2384425"/>
            <a:ext cx="1857375" cy="1085850"/>
            <a:chOff x="1008" y="2795"/>
            <a:chExt cx="919" cy="684"/>
          </a:xfrm>
        </p:grpSpPr>
        <p:sp>
          <p:nvSpPr>
            <p:cNvPr id="29713" name="Text Box 33"/>
            <p:cNvSpPr txBox="1"/>
            <p:nvPr/>
          </p:nvSpPr>
          <p:spPr>
            <a:xfrm>
              <a:off x="1008" y="3072"/>
              <a:ext cx="919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latin typeface="Times New Roman" panose="02020603050405020304" pitchFamily="18" charset="0"/>
                  <a:ea typeface="楷体_GB2312"/>
                </a:rPr>
                <a:t>城市</a:t>
              </a:r>
              <a:endParaRPr lang="zh-CN" altLang="en-US" sz="3600" b="1" dirty="0">
                <a:latin typeface="Times New Roman" panose="02020603050405020304" pitchFamily="18" charset="0"/>
                <a:ea typeface="楷体_GB2312"/>
              </a:endParaRPr>
            </a:p>
          </p:txBody>
        </p:sp>
        <p:sp>
          <p:nvSpPr>
            <p:cNvPr id="29714" name="Text Box 34"/>
            <p:cNvSpPr txBox="1"/>
            <p:nvPr/>
          </p:nvSpPr>
          <p:spPr>
            <a:xfrm>
              <a:off x="1338" y="2795"/>
              <a:ext cx="57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endPara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9710" name="Group 35"/>
          <p:cNvGrpSpPr/>
          <p:nvPr/>
        </p:nvGrpSpPr>
        <p:grpSpPr>
          <a:xfrm>
            <a:off x="4024313" y="4211638"/>
            <a:ext cx="3606800" cy="1897062"/>
            <a:chOff x="1837" y="2237"/>
            <a:chExt cx="2901" cy="1195"/>
          </a:xfrm>
        </p:grpSpPr>
        <p:sp>
          <p:nvSpPr>
            <p:cNvPr id="29711" name="Text Box 36"/>
            <p:cNvSpPr txBox="1"/>
            <p:nvPr/>
          </p:nvSpPr>
          <p:spPr>
            <a:xfrm>
              <a:off x="1837" y="3067"/>
              <a:ext cx="62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endPara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9712" name="Text Box 37"/>
            <p:cNvSpPr txBox="1"/>
            <p:nvPr/>
          </p:nvSpPr>
          <p:spPr>
            <a:xfrm>
              <a:off x="3484" y="2237"/>
              <a:ext cx="1254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latin typeface="Times New Roman" panose="02020603050405020304" pitchFamily="18" charset="0"/>
                  <a:ea typeface="楷体_GB2312"/>
                </a:rPr>
                <a:t>楼房</a:t>
              </a:r>
              <a:endParaRPr lang="zh-CN" altLang="en-US" sz="3600" b="1" dirty="0">
                <a:latin typeface="Times New Roman" panose="02020603050405020304" pitchFamily="18" charset="0"/>
                <a:ea typeface="楷体_GB2312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图片 52" descr="D080"/>
          <p:cNvPicPr>
            <a:picLocks noChangeAspect="1"/>
          </p:cNvPicPr>
          <p:nvPr/>
        </p:nvPicPr>
        <p:blipFill>
          <a:blip r:embed="rId1"/>
          <a:srcRect b="5687"/>
          <a:stretch>
            <a:fillRect/>
          </a:stretch>
        </p:blipFill>
        <p:spPr>
          <a:xfrm>
            <a:off x="785813" y="2071688"/>
            <a:ext cx="7643812" cy="4572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23" name="组合 5"/>
          <p:cNvGrpSpPr/>
          <p:nvPr/>
        </p:nvGrpSpPr>
        <p:grpSpPr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rPr>
              <a:t>字词乐园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9060101010101" pitchFamily="49" charset="-122"/>
            </a:endParaRPr>
          </a:p>
        </p:txBody>
      </p:sp>
      <p:sp>
        <p:nvSpPr>
          <p:cNvPr id="30725" name="TextBox 5"/>
          <p:cNvSpPr txBox="1"/>
          <p:nvPr/>
        </p:nvSpPr>
        <p:spPr>
          <a:xfrm>
            <a:off x="500063" y="2071688"/>
            <a:ext cx="1214437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685800" indent="-685800" algn="ctr" eaLnBrk="1" hangingPunct="1">
              <a:buClr>
                <a:srgbClr val="FF0000"/>
              </a:buClr>
              <a:buSzPct val="105000"/>
              <a:buFont typeface="Wingdings" panose="05000000000000000000" pitchFamily="2" charset="2"/>
              <a:buChar char="l"/>
            </a:pP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2928938" y="2357438"/>
            <a:ext cx="1143000" cy="717550"/>
            <a:chOff x="570" y="2214"/>
            <a:chExt cx="912" cy="795"/>
          </a:xfrm>
        </p:grpSpPr>
        <p:pic>
          <p:nvPicPr>
            <p:cNvPr id="30760" name="Picture 4" descr="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0" y="2214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61" name="Rectangle 5"/>
            <p:cNvSpPr/>
            <p:nvPr/>
          </p:nvSpPr>
          <p:spPr>
            <a:xfrm>
              <a:off x="741" y="2293"/>
              <a:ext cx="517" cy="7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en-US" sz="3600" b="1" dirty="0">
                  <a:latin typeface="楷体_GB2312"/>
                  <a:ea typeface="楷体_GB2312"/>
                </a:rPr>
                <a:t>捡</a:t>
              </a:r>
              <a:endParaRPr lang="en-US" altLang="zh-CN" sz="3600" b="1" dirty="0">
                <a:latin typeface="楷体_GB2312"/>
                <a:ea typeface="楷体_GB2312"/>
              </a:endParaRPr>
            </a:p>
          </p:txBody>
        </p:sp>
      </p:grpSp>
      <p:grpSp>
        <p:nvGrpSpPr>
          <p:cNvPr id="4" name="Group 6"/>
          <p:cNvGrpSpPr/>
          <p:nvPr/>
        </p:nvGrpSpPr>
        <p:grpSpPr>
          <a:xfrm>
            <a:off x="6786563" y="3929063"/>
            <a:ext cx="1181100" cy="717550"/>
            <a:chOff x="-496" y="3976"/>
            <a:chExt cx="912" cy="768"/>
          </a:xfrm>
        </p:grpSpPr>
        <p:pic>
          <p:nvPicPr>
            <p:cNvPr id="30758" name="Picture 7" descr="2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496" y="3976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59" name="Rectangle 8"/>
            <p:cNvSpPr/>
            <p:nvPr/>
          </p:nvSpPr>
          <p:spPr>
            <a:xfrm>
              <a:off x="-331" y="4052"/>
              <a:ext cx="500" cy="6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en-US" sz="3600" b="1" dirty="0">
                  <a:latin typeface="楷体_GB2312"/>
                  <a:ea typeface="楷体_GB2312"/>
                </a:rPr>
                <a:t>市</a:t>
              </a:r>
              <a:endParaRPr lang="en-US" altLang="zh-CN" sz="3600" b="1" dirty="0">
                <a:latin typeface="楷体_GB2312"/>
                <a:ea typeface="楷体_GB2312"/>
              </a:endParaRPr>
            </a:p>
          </p:txBody>
        </p:sp>
      </p:grpSp>
      <p:grpSp>
        <p:nvGrpSpPr>
          <p:cNvPr id="6" name="Group 12"/>
          <p:cNvGrpSpPr/>
          <p:nvPr/>
        </p:nvGrpSpPr>
        <p:grpSpPr>
          <a:xfrm>
            <a:off x="1428750" y="3571875"/>
            <a:ext cx="1042988" cy="808038"/>
            <a:chOff x="0" y="0"/>
            <a:chExt cx="912" cy="768"/>
          </a:xfrm>
        </p:grpSpPr>
        <p:pic>
          <p:nvPicPr>
            <p:cNvPr id="30756" name="Picture 13" descr="2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57" name="Rectangle 14"/>
            <p:cNvSpPr/>
            <p:nvPr/>
          </p:nvSpPr>
          <p:spPr>
            <a:xfrm>
              <a:off x="192" y="92"/>
              <a:ext cx="567" cy="61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en-US" sz="3600" b="1" dirty="0">
                  <a:latin typeface="楷体_GB2312"/>
                  <a:ea typeface="楷体_GB2312"/>
                </a:rPr>
                <a:t>宽</a:t>
              </a:r>
              <a:endParaRPr lang="en-US" altLang="zh-CN" sz="3600" b="1" dirty="0">
                <a:latin typeface="楷体_GB2312"/>
                <a:ea typeface="楷体_GB2312"/>
              </a:endParaRPr>
            </a:p>
          </p:txBody>
        </p:sp>
      </p:grpSp>
      <p:grpSp>
        <p:nvGrpSpPr>
          <p:cNvPr id="11" name="Group 15"/>
          <p:cNvGrpSpPr/>
          <p:nvPr/>
        </p:nvGrpSpPr>
        <p:grpSpPr>
          <a:xfrm>
            <a:off x="5072063" y="2714625"/>
            <a:ext cx="1243012" cy="738188"/>
            <a:chOff x="0" y="0"/>
            <a:chExt cx="912" cy="779"/>
          </a:xfrm>
        </p:grpSpPr>
        <p:pic>
          <p:nvPicPr>
            <p:cNvPr id="30754" name="Picture 16" descr="25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55" name="Rectangle 17"/>
            <p:cNvSpPr/>
            <p:nvPr/>
          </p:nvSpPr>
          <p:spPr>
            <a:xfrm>
              <a:off x="144" y="96"/>
              <a:ext cx="475" cy="6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en-US" sz="3600" b="1" dirty="0">
                  <a:latin typeface="楷体_GB2312"/>
                  <a:ea typeface="楷体_GB2312"/>
                </a:rPr>
                <a:t>奔</a:t>
              </a:r>
              <a:endParaRPr lang="en-US" altLang="zh-CN" sz="3600" b="1" dirty="0">
                <a:latin typeface="楷体_GB2312"/>
                <a:ea typeface="楷体_GB2312"/>
              </a:endParaRPr>
            </a:p>
          </p:txBody>
        </p:sp>
      </p:grpSp>
      <p:grpSp>
        <p:nvGrpSpPr>
          <p:cNvPr id="12" name="Group 18"/>
          <p:cNvGrpSpPr/>
          <p:nvPr/>
        </p:nvGrpSpPr>
        <p:grpSpPr>
          <a:xfrm>
            <a:off x="5143500" y="3571875"/>
            <a:ext cx="957263" cy="725488"/>
            <a:chOff x="0" y="0"/>
            <a:chExt cx="912" cy="876"/>
          </a:xfrm>
        </p:grpSpPr>
        <p:pic>
          <p:nvPicPr>
            <p:cNvPr id="30752" name="Picture 19" descr="25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53" name="Rectangle 20"/>
            <p:cNvSpPr/>
            <p:nvPr/>
          </p:nvSpPr>
          <p:spPr>
            <a:xfrm>
              <a:off x="170" y="96"/>
              <a:ext cx="617" cy="7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en-US" sz="3600" b="1" dirty="0">
                  <a:latin typeface="楷体_GB2312"/>
                  <a:ea typeface="楷体_GB2312"/>
                </a:rPr>
                <a:t>密</a:t>
              </a:r>
              <a:endParaRPr lang="en-US" altLang="zh-CN" sz="3600" b="1" dirty="0">
                <a:latin typeface="楷体_GB2312"/>
                <a:ea typeface="楷体_GB2312"/>
              </a:endParaRPr>
            </a:p>
          </p:txBody>
        </p:sp>
      </p:grpSp>
      <p:grpSp>
        <p:nvGrpSpPr>
          <p:cNvPr id="13" name="Group 24"/>
          <p:cNvGrpSpPr/>
          <p:nvPr/>
        </p:nvGrpSpPr>
        <p:grpSpPr>
          <a:xfrm>
            <a:off x="4000500" y="3071813"/>
            <a:ext cx="1104900" cy="681037"/>
            <a:chOff x="0" y="0"/>
            <a:chExt cx="912" cy="957"/>
          </a:xfrm>
        </p:grpSpPr>
        <p:pic>
          <p:nvPicPr>
            <p:cNvPr id="30750" name="Picture 25" descr="25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51" name="Rectangle 26"/>
            <p:cNvSpPr/>
            <p:nvPr/>
          </p:nvSpPr>
          <p:spPr>
            <a:xfrm>
              <a:off x="144" y="48"/>
              <a:ext cx="535" cy="9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en-US" sz="3600" b="1" dirty="0">
                  <a:latin typeface="楷体_GB2312"/>
                  <a:ea typeface="楷体_GB2312"/>
                </a:rPr>
                <a:t>原</a:t>
              </a:r>
              <a:endParaRPr lang="en-US" altLang="zh-CN" sz="3600" b="1" dirty="0">
                <a:latin typeface="楷体_GB2312"/>
                <a:ea typeface="楷体_GB2312"/>
              </a:endParaRPr>
            </a:p>
          </p:txBody>
        </p:sp>
      </p:grpSp>
      <p:grpSp>
        <p:nvGrpSpPr>
          <p:cNvPr id="14" name="Group 27"/>
          <p:cNvGrpSpPr/>
          <p:nvPr/>
        </p:nvGrpSpPr>
        <p:grpSpPr>
          <a:xfrm>
            <a:off x="6215063" y="3143250"/>
            <a:ext cx="1114425" cy="855663"/>
            <a:chOff x="0" y="0"/>
            <a:chExt cx="912" cy="768"/>
          </a:xfrm>
        </p:grpSpPr>
        <p:pic>
          <p:nvPicPr>
            <p:cNvPr id="30748" name="Picture 28" descr="25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49" name="Text Box 29"/>
            <p:cNvSpPr txBox="1"/>
            <p:nvPr/>
          </p:nvSpPr>
          <p:spPr>
            <a:xfrm>
              <a:off x="192" y="96"/>
              <a:ext cx="530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en-US" sz="3600" b="1" dirty="0">
                  <a:latin typeface="楷体_GB2312"/>
                  <a:ea typeface="楷体_GB2312"/>
                </a:rPr>
                <a:t>匹</a:t>
              </a:r>
              <a:endParaRPr lang="en-US" altLang="zh-CN" sz="3600" b="1" dirty="0">
                <a:latin typeface="楷体_GB2312"/>
                <a:ea typeface="楷体_GB2312"/>
              </a:endParaRPr>
            </a:p>
          </p:txBody>
        </p:sp>
      </p:grpSp>
      <p:grpSp>
        <p:nvGrpSpPr>
          <p:cNvPr id="17" name="Group 30"/>
          <p:cNvGrpSpPr/>
          <p:nvPr/>
        </p:nvGrpSpPr>
        <p:grpSpPr>
          <a:xfrm>
            <a:off x="2428875" y="3143250"/>
            <a:ext cx="1095375" cy="860425"/>
            <a:chOff x="714" y="1888"/>
            <a:chExt cx="912" cy="875"/>
          </a:xfrm>
        </p:grpSpPr>
        <p:pic>
          <p:nvPicPr>
            <p:cNvPr id="30746" name="Picture 31" descr="25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4" y="1888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47" name="Rectangle 32"/>
            <p:cNvSpPr/>
            <p:nvPr/>
          </p:nvSpPr>
          <p:spPr>
            <a:xfrm>
              <a:off x="892" y="2106"/>
              <a:ext cx="539" cy="6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en-US" sz="3600" b="1" dirty="0">
                  <a:latin typeface="楷体_GB2312"/>
                  <a:ea typeface="楷体_GB2312"/>
                </a:rPr>
                <a:t>脚</a:t>
              </a:r>
              <a:endParaRPr lang="en-US" altLang="zh-CN" sz="3600" b="1" dirty="0">
                <a:latin typeface="楷体_GB2312"/>
                <a:ea typeface="楷体_GB2312"/>
              </a:endParaRPr>
            </a:p>
          </p:txBody>
        </p:sp>
      </p:grpSp>
      <p:grpSp>
        <p:nvGrpSpPr>
          <p:cNvPr id="20" name="Group 33"/>
          <p:cNvGrpSpPr/>
          <p:nvPr/>
        </p:nvGrpSpPr>
        <p:grpSpPr>
          <a:xfrm>
            <a:off x="5929313" y="4214813"/>
            <a:ext cx="1055687" cy="857250"/>
            <a:chOff x="192" y="96"/>
            <a:chExt cx="720" cy="672"/>
          </a:xfrm>
        </p:grpSpPr>
        <p:pic>
          <p:nvPicPr>
            <p:cNvPr id="30744" name="Picture 34" descr="25"/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6" y="199"/>
              <a:ext cx="676" cy="5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45" name="Rectangle 35"/>
            <p:cNvSpPr/>
            <p:nvPr/>
          </p:nvSpPr>
          <p:spPr>
            <a:xfrm>
              <a:off x="192" y="96"/>
              <a:ext cx="442" cy="5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en-US" sz="3600" b="1" dirty="0">
                  <a:latin typeface="楷体_GB2312"/>
                  <a:ea typeface="楷体_GB2312"/>
                </a:rPr>
                <a:t>楼</a:t>
              </a:r>
              <a:endParaRPr lang="en-US" altLang="zh-CN" sz="3600" b="1" dirty="0">
                <a:latin typeface="楷体_GB2312"/>
                <a:ea typeface="楷体_GB2312"/>
              </a:endParaRPr>
            </a:p>
          </p:txBody>
        </p:sp>
      </p:grpSp>
      <p:grpSp>
        <p:nvGrpSpPr>
          <p:cNvPr id="23" name="Group 36"/>
          <p:cNvGrpSpPr/>
          <p:nvPr/>
        </p:nvGrpSpPr>
        <p:grpSpPr>
          <a:xfrm>
            <a:off x="4286250" y="2286000"/>
            <a:ext cx="1123950" cy="720725"/>
            <a:chOff x="0" y="0"/>
            <a:chExt cx="912" cy="838"/>
          </a:xfrm>
        </p:grpSpPr>
        <p:pic>
          <p:nvPicPr>
            <p:cNvPr id="30742" name="Picture 37" descr="25"/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43" name="Rectangle 38"/>
            <p:cNvSpPr/>
            <p:nvPr/>
          </p:nvSpPr>
          <p:spPr>
            <a:xfrm>
              <a:off x="144" y="86"/>
              <a:ext cx="526" cy="7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en-US" sz="3600" b="1" dirty="0">
                  <a:latin typeface="楷体_GB2312"/>
                  <a:ea typeface="楷体_GB2312"/>
                </a:rPr>
                <a:t>壳</a:t>
              </a:r>
              <a:endParaRPr lang="en-US" altLang="zh-CN" sz="3600" b="1" dirty="0">
                <a:latin typeface="楷体_GB2312"/>
                <a:ea typeface="楷体_GB2312"/>
              </a:endParaRPr>
            </a:p>
          </p:txBody>
        </p:sp>
      </p:grpSp>
      <p:grpSp>
        <p:nvGrpSpPr>
          <p:cNvPr id="26" name="Group 39"/>
          <p:cNvGrpSpPr/>
          <p:nvPr/>
        </p:nvGrpSpPr>
        <p:grpSpPr>
          <a:xfrm>
            <a:off x="3143250" y="3857625"/>
            <a:ext cx="1176338" cy="796925"/>
            <a:chOff x="0" y="0"/>
            <a:chExt cx="912" cy="768"/>
          </a:xfrm>
        </p:grpSpPr>
        <p:pic>
          <p:nvPicPr>
            <p:cNvPr id="30740" name="Picture 40" descr="25"/>
            <p:cNvPicPr>
              <a:picLocks noChangeAspect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41" name="Rectangle 41"/>
            <p:cNvSpPr/>
            <p:nvPr/>
          </p:nvSpPr>
          <p:spPr>
            <a:xfrm>
              <a:off x="198" y="52"/>
              <a:ext cx="502" cy="6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en-US" sz="3600" b="1" dirty="0">
                  <a:latin typeface="楷体_GB2312"/>
                  <a:ea typeface="楷体_GB2312"/>
                </a:rPr>
                <a:t>贝</a:t>
              </a:r>
              <a:endParaRPr lang="en-US" altLang="zh-CN" sz="3600" b="1" dirty="0">
                <a:latin typeface="楷体_GB2312"/>
                <a:ea typeface="楷体_GB2312"/>
              </a:endParaRPr>
            </a:p>
          </p:txBody>
        </p:sp>
      </p:grpSp>
      <p:grpSp>
        <p:nvGrpSpPr>
          <p:cNvPr id="29" name="Group 42"/>
          <p:cNvGrpSpPr/>
          <p:nvPr/>
        </p:nvGrpSpPr>
        <p:grpSpPr>
          <a:xfrm>
            <a:off x="1571625" y="2786063"/>
            <a:ext cx="1019175" cy="765175"/>
            <a:chOff x="0" y="0"/>
            <a:chExt cx="912" cy="768"/>
          </a:xfrm>
        </p:grpSpPr>
        <p:pic>
          <p:nvPicPr>
            <p:cNvPr id="30738" name="Picture 43" descr="25"/>
            <p:cNvPicPr>
              <a:picLocks noChangeAspect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39" name="Rectangle 44"/>
            <p:cNvSpPr/>
            <p:nvPr/>
          </p:nvSpPr>
          <p:spPr>
            <a:xfrm>
              <a:off x="192" y="48"/>
              <a:ext cx="580" cy="6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en-US" sz="3600" b="1" dirty="0">
                  <a:latin typeface="楷体_GB2312"/>
                  <a:ea typeface="楷体_GB2312"/>
                </a:rPr>
                <a:t>虾</a:t>
              </a:r>
              <a:endParaRPr lang="en-US" altLang="zh-CN" sz="3600" b="1" dirty="0">
                <a:latin typeface="楷体_GB2312"/>
                <a:ea typeface="楷体_GB231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96296E-6 L -0.37083 0.6111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00" y="3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037E-7 L 0.2375 0.4333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7 L -0.12916 0.6888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00" y="34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05 0.07939 L 0.07621 0.7460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0" y="3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7 L -0.2375 0.5666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00" y="28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-0.5125 0.6888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00" y="34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59259E-6 L 0.14583 0.5666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0" y="28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022E-16 -4.44444E-6 L -0.15417 0.4222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00" y="2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-0.39583 0.4333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00" y="2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00416 0.4666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2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6 0.00348 L 0.2625 0.6888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00" y="34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3333E-6 L -0.55417 0.53334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0" y="2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1746" name="组合 5"/>
          <p:cNvGrpSpPr/>
          <p:nvPr/>
        </p:nvGrpSpPr>
        <p:grpSpPr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9060101010101" pitchFamily="49" charset="-122"/>
              </a:rPr>
              <a:t>字词乐园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9060101010101" pitchFamily="49" charset="-122"/>
            </a:endParaRPr>
          </a:p>
        </p:txBody>
      </p:sp>
      <p:sp>
        <p:nvSpPr>
          <p:cNvPr id="31748" name="TextBox 5"/>
          <p:cNvSpPr txBox="1"/>
          <p:nvPr/>
        </p:nvSpPr>
        <p:spPr>
          <a:xfrm>
            <a:off x="500063" y="2071688"/>
            <a:ext cx="1214437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685800" indent="-685800" algn="ctr" eaLnBrk="1" hangingPunct="1">
              <a:buClr>
                <a:srgbClr val="FF0000"/>
              </a:buClr>
              <a:buSzPct val="105000"/>
              <a:buFont typeface="Wingdings" panose="05000000000000000000" pitchFamily="2" charset="2"/>
              <a:buChar char="l"/>
            </a:pP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749" name="Group 2"/>
          <p:cNvGrpSpPr/>
          <p:nvPr/>
        </p:nvGrpSpPr>
        <p:grpSpPr>
          <a:xfrm>
            <a:off x="1214438" y="2571750"/>
            <a:ext cx="3714750" cy="3286125"/>
            <a:chOff x="1172" y="460"/>
            <a:chExt cx="3402" cy="3416"/>
          </a:xfrm>
        </p:grpSpPr>
        <p:sp>
          <p:nvSpPr>
            <p:cNvPr id="31752" name="Rectangle 3"/>
            <p:cNvSpPr/>
            <p:nvPr/>
          </p:nvSpPr>
          <p:spPr>
            <a:xfrm>
              <a:off x="1172" y="460"/>
              <a:ext cx="3401" cy="3401"/>
            </a:xfrm>
            <a:prstGeom prst="rect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eaLnBrk="1" hangingPunct="1"/>
              <a:endParaRPr lang="zh-CN" altLang="zh-CN" sz="4000" dirty="0">
                <a:latin typeface="Calibri" panose="020F0502020204030204" pitchFamily="34" charset="0"/>
              </a:endParaRPr>
            </a:p>
          </p:txBody>
        </p:sp>
        <p:sp>
          <p:nvSpPr>
            <p:cNvPr id="31753" name="Line 4"/>
            <p:cNvSpPr/>
            <p:nvPr/>
          </p:nvSpPr>
          <p:spPr>
            <a:xfrm>
              <a:off x="1172" y="2160"/>
              <a:ext cx="3402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31754" name="Line 5"/>
            <p:cNvSpPr/>
            <p:nvPr/>
          </p:nvSpPr>
          <p:spPr>
            <a:xfrm rot="5400000">
              <a:off x="1171" y="2174"/>
              <a:ext cx="3402" cy="1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dashDot"/>
              <a:headEnd type="none" w="med" len="med"/>
              <a:tailEnd type="none" w="med" len="med"/>
            </a:ln>
          </p:spPr>
        </p:sp>
      </p:grpSp>
      <p:sp>
        <p:nvSpPr>
          <p:cNvPr id="31750" name="TextBox 110"/>
          <p:cNvSpPr txBox="1"/>
          <p:nvPr/>
        </p:nvSpPr>
        <p:spPr>
          <a:xfrm>
            <a:off x="1571625" y="2643188"/>
            <a:ext cx="2643188" cy="3170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0000" dirty="0">
                <a:latin typeface="Calibri" panose="020F0502020204030204" pitchFamily="34" charset="0"/>
              </a:rPr>
              <a:t>贝</a:t>
            </a:r>
            <a:endParaRPr lang="zh-CN" altLang="en-US" sz="20000" dirty="0">
              <a:latin typeface="Calibri" panose="020F0502020204030204" pitchFamily="34" charset="0"/>
            </a:endParaRPr>
          </a:p>
        </p:txBody>
      </p:sp>
      <p:sp>
        <p:nvSpPr>
          <p:cNvPr id="31751" name="TextBox 111"/>
          <p:cNvSpPr txBox="1"/>
          <p:nvPr/>
        </p:nvSpPr>
        <p:spPr>
          <a:xfrm>
            <a:off x="5715000" y="3214688"/>
            <a:ext cx="2500313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</a:rPr>
              <a:t>宝贝</a:t>
            </a:r>
            <a:endParaRPr lang="en-US" altLang="zh-CN" sz="36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eaLnBrk="1" hangingPunct="1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</a:rPr>
              <a:t>贝壳</a:t>
            </a:r>
            <a:endParaRPr lang="zh-CN" altLang="en-US" sz="36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1263</Words>
  <Application>WPS 演示</Application>
  <PresentationFormat>全屏显示(4:3)</PresentationFormat>
  <Paragraphs>288</Paragraphs>
  <Slides>29</Slides>
  <Notes>1</Notes>
  <HiddenSlides>1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5" baseType="lpstr">
      <vt:lpstr>Arial</vt:lpstr>
      <vt:lpstr>宋体</vt:lpstr>
      <vt:lpstr>Wingdings</vt:lpstr>
      <vt:lpstr>Calibri</vt:lpstr>
      <vt:lpstr>华文楷体</vt:lpstr>
      <vt:lpstr>Candara</vt:lpstr>
      <vt:lpstr>方正大标宋简体</vt:lpstr>
      <vt:lpstr>黑体</vt:lpstr>
      <vt:lpstr>华文新魏</vt:lpstr>
      <vt:lpstr>楷体_GB2312</vt:lpstr>
      <vt:lpstr>Times New Roman</vt:lpstr>
      <vt:lpstr>微软雅黑</vt:lpstr>
      <vt:lpstr>新宋体</vt:lpstr>
      <vt:lpstr>Arial Unicode MS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青阳1385639495</cp:lastModifiedBy>
  <cp:revision>9</cp:revision>
  <dcterms:created xsi:type="dcterms:W3CDTF">2015-07-23T09:58:59Z</dcterms:created>
  <dcterms:modified xsi:type="dcterms:W3CDTF">2017-12-06T06:26:06Z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ame">
    <vt:lpwstr>[课件]语文人教版一年级下册-24画家乡.ppt</vt:lpwstr>
  </property>
  <property fmtid="{D5CDD505-2E9C-101B-9397-08002B2CF9AE}" pid="3" name="fileid">
    <vt:lpwstr>866297</vt:lpwstr>
  </property>
  <property fmtid="{D5CDD505-2E9C-101B-9397-08002B2CF9AE}" pid="4" name="search_tags">
    <vt:lpwstr>1</vt:lpwstr>
  </property>
  <property fmtid="{D5CDD505-2E9C-101B-9397-08002B2CF9AE}" pid="5" name="KSOProductBuildVer">
    <vt:lpwstr>2052-10.1.0.7023</vt:lpwstr>
  </property>
</Properties>
</file>