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302" r:id="rId4"/>
    <p:sldId id="308" r:id="rId5"/>
    <p:sldId id="303" r:id="rId6"/>
    <p:sldId id="309" r:id="rId7"/>
    <p:sldId id="281" r:id="rId8"/>
    <p:sldId id="304" r:id="rId9"/>
    <p:sldId id="305" r:id="rId10"/>
    <p:sldId id="287" r:id="rId11"/>
    <p:sldId id="288" r:id="rId12"/>
    <p:sldId id="289" r:id="rId13"/>
    <p:sldId id="292" r:id="rId14"/>
    <p:sldId id="293" r:id="rId15"/>
    <p:sldId id="294" r:id="rId16"/>
    <p:sldId id="295" r:id="rId17"/>
    <p:sldId id="296" r:id="rId18"/>
    <p:sldId id="297" r:id="rId19"/>
    <p:sldId id="306" r:id="rId20"/>
    <p:sldId id="299" r:id="rId21"/>
    <p:sldId id="307" r:id="rId22"/>
    <p:sldId id="300" r:id="rId23"/>
    <p:sldId id="301" r:id="rId24"/>
    <p:sldId id="274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C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12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None/>
              <a:defRPr/>
            </a:lvl1pPr>
          </a:lstStyle>
          <a:p>
            <a:pPr lvl="0"/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34820" name="Picture 4" descr="https://timgsa.baidu.com/timg?image&amp;quality=80&amp;size=b9999_10000&amp;sec=1524243695027&amp;di=cb343bdc8c6240cd42b283ed64d6b785&amp;imgtype=0&amp;src=http%3A%2F%2Fyouimg1.c-ctrip.com%2Ftarget%2Ffd%2Ftg%2Fg2%2FM02%2F25%2F00%2FCghzf1U1vCyAPoC3ABKpqPrBy88671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27384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83568" y="1916832"/>
            <a:ext cx="7704856" cy="25202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>
              <a:lnSpc>
                <a:spcPct val="200000"/>
              </a:lnSpc>
            </a:pP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祖先的摇篮</a:t>
            </a:r>
            <a:endParaRPr lang="en-US" altLang="zh-CN" sz="4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3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（第一课时）</a:t>
            </a:r>
            <a:endParaRPr lang="en-US" altLang="zh-CN" sz="3200" b="1" dirty="0" smtClean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200000"/>
              </a:lnSpc>
            </a:pP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27584" y="764704"/>
            <a:ext cx="7704856" cy="50405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诗歌每一小节都写了什么内容？小组讨论交流。</a:t>
            </a:r>
            <a:endParaRPr lang="zh-CN" altLang="en-US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27584" y="764704"/>
            <a:ext cx="7704856" cy="50405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本首小诗，你还有什么不明白的地方？</a:t>
            </a:r>
            <a:endParaRPr lang="zh-CN" altLang="en-US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27584" y="764704"/>
            <a:ext cx="7704856" cy="50405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祖先   回忆   浓绿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掏</a:t>
            </a: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鸟蛋  </a:t>
            </a:r>
            <a:r>
              <a:rPr lang="zh-CN" altLang="en-US" sz="4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逗</a:t>
            </a: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小松鼠  </a:t>
            </a:r>
            <a:r>
              <a:rPr lang="zh-CN" altLang="en-US" sz="4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逮</a:t>
            </a: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绿蝈蝈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采</a:t>
            </a: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野蔷薇  </a:t>
            </a:r>
            <a:r>
              <a:rPr lang="zh-CN" altLang="en-US" sz="4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摘</a:t>
            </a: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野果</a:t>
            </a:r>
            <a:endParaRPr lang="zh-CN" altLang="en-US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55576" y="836712"/>
            <a:ext cx="7704856" cy="50405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 descr="C:\DOCUME~1\ADMINI~1\LOCALS~1\Temp\1524141520(1).png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35696" y="1772816"/>
            <a:ext cx="5574624" cy="2680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27584" y="764704"/>
            <a:ext cx="7704856" cy="50405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害怕</a:t>
            </a:r>
            <a:r>
              <a:rPr lang="en-US" altLang="zh-CN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zh-CN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射下</a:t>
            </a:r>
            <a:r>
              <a:rPr lang="en-US" altLang="zh-CN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乱窜</a:t>
            </a:r>
            <a:r>
              <a:rPr lang="en-US" altLang="zh-CN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奔腾</a:t>
            </a:r>
            <a:endParaRPr lang="zh-CN" altLang="en-US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27584" y="764704"/>
            <a:ext cx="7704856" cy="50405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值日   觉得   人类  艰难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弓箭   炎热   融化  害怕 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射下   爆裂   乱窜  从此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重新   庄稼   滋养  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茂盛   奔腾</a:t>
            </a:r>
            <a:endParaRPr lang="zh-CN" altLang="en-US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27584" y="764704"/>
            <a:ext cx="7704856" cy="50405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>
              <a:lnSpc>
                <a:spcPct val="150000"/>
              </a:lnSpc>
            </a:pP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羿为什么射日？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羿怎样射日？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结果怎样</a:t>
            </a:r>
            <a:r>
              <a:rPr lang="en-US" altLang="zh-CN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27584" y="764704"/>
            <a:ext cx="7704856" cy="50405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>
              <a:lnSpc>
                <a:spcPct val="150000"/>
              </a:lnSpc>
            </a:pP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故事哪些内容最神奇？</a:t>
            </a:r>
            <a:endParaRPr lang="zh-CN" altLang="en-US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27584" y="692696"/>
            <a:ext cx="7776864" cy="54006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>
              <a:lnSpc>
                <a:spcPct val="200000"/>
              </a:lnSpc>
            </a:pP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Group 7"/>
          <p:cNvGrpSpPr/>
          <p:nvPr/>
        </p:nvGrpSpPr>
        <p:grpSpPr bwMode="auto">
          <a:xfrm>
            <a:off x="1403648" y="1556792"/>
            <a:ext cx="1080120" cy="1080120"/>
            <a:chOff x="4331" y="4878"/>
            <a:chExt cx="724" cy="624"/>
          </a:xfrm>
        </p:grpSpPr>
        <p:sp>
          <p:nvSpPr>
            <p:cNvPr id="169" name="Rectangle 8"/>
            <p:cNvSpPr>
              <a:spLocks noChangeArrowheads="1"/>
            </p:cNvSpPr>
            <p:nvPr/>
          </p:nvSpPr>
          <p:spPr bwMode="auto">
            <a:xfrm>
              <a:off x="4331" y="4878"/>
              <a:ext cx="724" cy="62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0000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Line 9"/>
            <p:cNvSpPr>
              <a:spLocks noChangeShapeType="1"/>
            </p:cNvSpPr>
            <p:nvPr/>
          </p:nvSpPr>
          <p:spPr bwMode="auto">
            <a:xfrm>
              <a:off x="4331" y="5190"/>
              <a:ext cx="724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dash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Line 10"/>
            <p:cNvSpPr>
              <a:spLocks noChangeShapeType="1"/>
            </p:cNvSpPr>
            <p:nvPr/>
          </p:nvSpPr>
          <p:spPr bwMode="auto">
            <a:xfrm>
              <a:off x="4693" y="4878"/>
              <a:ext cx="0" cy="62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dash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" name="Group 7"/>
          <p:cNvGrpSpPr/>
          <p:nvPr/>
        </p:nvGrpSpPr>
        <p:grpSpPr bwMode="auto">
          <a:xfrm>
            <a:off x="2843808" y="1556792"/>
            <a:ext cx="1080120" cy="1080120"/>
            <a:chOff x="4331" y="4878"/>
            <a:chExt cx="724" cy="624"/>
          </a:xfrm>
        </p:grpSpPr>
        <p:sp>
          <p:nvSpPr>
            <p:cNvPr id="24" name="Rectangle 8"/>
            <p:cNvSpPr>
              <a:spLocks noChangeArrowheads="1"/>
            </p:cNvSpPr>
            <p:nvPr/>
          </p:nvSpPr>
          <p:spPr bwMode="auto">
            <a:xfrm>
              <a:off x="4331" y="4878"/>
              <a:ext cx="724" cy="62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0000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Line 9"/>
            <p:cNvSpPr>
              <a:spLocks noChangeShapeType="1"/>
            </p:cNvSpPr>
            <p:nvPr/>
          </p:nvSpPr>
          <p:spPr bwMode="auto">
            <a:xfrm>
              <a:off x="4331" y="5190"/>
              <a:ext cx="724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dash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Line 10"/>
            <p:cNvSpPr>
              <a:spLocks noChangeShapeType="1"/>
            </p:cNvSpPr>
            <p:nvPr/>
          </p:nvSpPr>
          <p:spPr bwMode="auto">
            <a:xfrm>
              <a:off x="4693" y="4878"/>
              <a:ext cx="0" cy="62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dash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" name="Group 7"/>
          <p:cNvGrpSpPr/>
          <p:nvPr/>
        </p:nvGrpSpPr>
        <p:grpSpPr bwMode="auto">
          <a:xfrm>
            <a:off x="4211960" y="1556792"/>
            <a:ext cx="1080120" cy="1080120"/>
            <a:chOff x="4331" y="4878"/>
            <a:chExt cx="724" cy="624"/>
          </a:xfrm>
        </p:grpSpPr>
        <p:sp>
          <p:nvSpPr>
            <p:cNvPr id="28" name="Rectangle 8"/>
            <p:cNvSpPr>
              <a:spLocks noChangeArrowheads="1"/>
            </p:cNvSpPr>
            <p:nvPr/>
          </p:nvSpPr>
          <p:spPr bwMode="auto">
            <a:xfrm>
              <a:off x="4331" y="4878"/>
              <a:ext cx="724" cy="62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0000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Line 9"/>
            <p:cNvSpPr>
              <a:spLocks noChangeShapeType="1"/>
            </p:cNvSpPr>
            <p:nvPr/>
          </p:nvSpPr>
          <p:spPr bwMode="auto">
            <a:xfrm>
              <a:off x="4331" y="5190"/>
              <a:ext cx="724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dash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Line 10"/>
            <p:cNvSpPr>
              <a:spLocks noChangeShapeType="1"/>
            </p:cNvSpPr>
            <p:nvPr/>
          </p:nvSpPr>
          <p:spPr bwMode="auto">
            <a:xfrm>
              <a:off x="4693" y="4878"/>
              <a:ext cx="0" cy="62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dash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" name="Group 7"/>
          <p:cNvGrpSpPr/>
          <p:nvPr/>
        </p:nvGrpSpPr>
        <p:grpSpPr bwMode="auto">
          <a:xfrm>
            <a:off x="5652120" y="1556792"/>
            <a:ext cx="1080120" cy="1080120"/>
            <a:chOff x="4331" y="4878"/>
            <a:chExt cx="724" cy="624"/>
          </a:xfrm>
        </p:grpSpPr>
        <p:sp>
          <p:nvSpPr>
            <p:cNvPr id="32" name="Rectangle 8"/>
            <p:cNvSpPr>
              <a:spLocks noChangeArrowheads="1"/>
            </p:cNvSpPr>
            <p:nvPr/>
          </p:nvSpPr>
          <p:spPr bwMode="auto">
            <a:xfrm>
              <a:off x="4331" y="4878"/>
              <a:ext cx="724" cy="62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0000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Line 9"/>
            <p:cNvSpPr>
              <a:spLocks noChangeShapeType="1"/>
            </p:cNvSpPr>
            <p:nvPr/>
          </p:nvSpPr>
          <p:spPr bwMode="auto">
            <a:xfrm>
              <a:off x="4331" y="5190"/>
              <a:ext cx="724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dash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Line 10"/>
            <p:cNvSpPr>
              <a:spLocks noChangeShapeType="1"/>
            </p:cNvSpPr>
            <p:nvPr/>
          </p:nvSpPr>
          <p:spPr bwMode="auto">
            <a:xfrm>
              <a:off x="4693" y="4878"/>
              <a:ext cx="0" cy="62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dash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" name="Group 7"/>
          <p:cNvGrpSpPr/>
          <p:nvPr/>
        </p:nvGrpSpPr>
        <p:grpSpPr bwMode="auto">
          <a:xfrm>
            <a:off x="7020272" y="1556792"/>
            <a:ext cx="1080120" cy="1080120"/>
            <a:chOff x="4331" y="4878"/>
            <a:chExt cx="724" cy="624"/>
          </a:xfrm>
        </p:grpSpPr>
        <p:sp>
          <p:nvSpPr>
            <p:cNvPr id="36" name="Rectangle 8"/>
            <p:cNvSpPr>
              <a:spLocks noChangeArrowheads="1"/>
            </p:cNvSpPr>
            <p:nvPr/>
          </p:nvSpPr>
          <p:spPr bwMode="auto">
            <a:xfrm>
              <a:off x="4331" y="4878"/>
              <a:ext cx="724" cy="62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0000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Line 9"/>
            <p:cNvSpPr>
              <a:spLocks noChangeShapeType="1"/>
            </p:cNvSpPr>
            <p:nvPr/>
          </p:nvSpPr>
          <p:spPr bwMode="auto">
            <a:xfrm>
              <a:off x="4331" y="5190"/>
              <a:ext cx="724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dash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Line 10"/>
            <p:cNvSpPr>
              <a:spLocks noChangeShapeType="1"/>
            </p:cNvSpPr>
            <p:nvPr/>
          </p:nvSpPr>
          <p:spPr bwMode="auto">
            <a:xfrm>
              <a:off x="4693" y="4878"/>
              <a:ext cx="0" cy="62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dash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" name="Group 7"/>
          <p:cNvGrpSpPr/>
          <p:nvPr/>
        </p:nvGrpSpPr>
        <p:grpSpPr bwMode="auto">
          <a:xfrm>
            <a:off x="1403648" y="3212976"/>
            <a:ext cx="1080120" cy="1080120"/>
            <a:chOff x="4331" y="4878"/>
            <a:chExt cx="724" cy="624"/>
          </a:xfrm>
        </p:grpSpPr>
        <p:sp>
          <p:nvSpPr>
            <p:cNvPr id="40" name="Rectangle 8"/>
            <p:cNvSpPr>
              <a:spLocks noChangeArrowheads="1"/>
            </p:cNvSpPr>
            <p:nvPr/>
          </p:nvSpPr>
          <p:spPr bwMode="auto">
            <a:xfrm>
              <a:off x="4331" y="4878"/>
              <a:ext cx="724" cy="62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0000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Line 9"/>
            <p:cNvSpPr>
              <a:spLocks noChangeShapeType="1"/>
            </p:cNvSpPr>
            <p:nvPr/>
          </p:nvSpPr>
          <p:spPr bwMode="auto">
            <a:xfrm>
              <a:off x="4331" y="5190"/>
              <a:ext cx="724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dash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Line 10"/>
            <p:cNvSpPr>
              <a:spLocks noChangeShapeType="1"/>
            </p:cNvSpPr>
            <p:nvPr/>
          </p:nvSpPr>
          <p:spPr bwMode="auto">
            <a:xfrm>
              <a:off x="4693" y="4878"/>
              <a:ext cx="0" cy="62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dash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" name="Group 7"/>
          <p:cNvGrpSpPr/>
          <p:nvPr/>
        </p:nvGrpSpPr>
        <p:grpSpPr bwMode="auto">
          <a:xfrm>
            <a:off x="2843808" y="3212976"/>
            <a:ext cx="1080120" cy="1080120"/>
            <a:chOff x="4331" y="4878"/>
            <a:chExt cx="724" cy="624"/>
          </a:xfrm>
        </p:grpSpPr>
        <p:sp>
          <p:nvSpPr>
            <p:cNvPr id="44" name="Rectangle 8"/>
            <p:cNvSpPr>
              <a:spLocks noChangeArrowheads="1"/>
            </p:cNvSpPr>
            <p:nvPr/>
          </p:nvSpPr>
          <p:spPr bwMode="auto">
            <a:xfrm>
              <a:off x="4331" y="4878"/>
              <a:ext cx="724" cy="62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0000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Line 9"/>
            <p:cNvSpPr>
              <a:spLocks noChangeShapeType="1"/>
            </p:cNvSpPr>
            <p:nvPr/>
          </p:nvSpPr>
          <p:spPr bwMode="auto">
            <a:xfrm>
              <a:off x="4331" y="5190"/>
              <a:ext cx="724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dash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Line 10"/>
            <p:cNvSpPr>
              <a:spLocks noChangeShapeType="1"/>
            </p:cNvSpPr>
            <p:nvPr/>
          </p:nvSpPr>
          <p:spPr bwMode="auto">
            <a:xfrm>
              <a:off x="4693" y="4878"/>
              <a:ext cx="0" cy="62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dash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" name="Group 7"/>
          <p:cNvGrpSpPr/>
          <p:nvPr/>
        </p:nvGrpSpPr>
        <p:grpSpPr bwMode="auto">
          <a:xfrm>
            <a:off x="4211960" y="3212976"/>
            <a:ext cx="1080120" cy="1080120"/>
            <a:chOff x="4331" y="4878"/>
            <a:chExt cx="724" cy="624"/>
          </a:xfrm>
        </p:grpSpPr>
        <p:sp>
          <p:nvSpPr>
            <p:cNvPr id="48" name="Rectangle 8"/>
            <p:cNvSpPr>
              <a:spLocks noChangeArrowheads="1"/>
            </p:cNvSpPr>
            <p:nvPr/>
          </p:nvSpPr>
          <p:spPr bwMode="auto">
            <a:xfrm>
              <a:off x="4331" y="4878"/>
              <a:ext cx="724" cy="62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0000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Line 9"/>
            <p:cNvSpPr>
              <a:spLocks noChangeShapeType="1"/>
            </p:cNvSpPr>
            <p:nvPr/>
          </p:nvSpPr>
          <p:spPr bwMode="auto">
            <a:xfrm>
              <a:off x="4331" y="5190"/>
              <a:ext cx="724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dash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Line 10"/>
            <p:cNvSpPr>
              <a:spLocks noChangeShapeType="1"/>
            </p:cNvSpPr>
            <p:nvPr/>
          </p:nvSpPr>
          <p:spPr bwMode="auto">
            <a:xfrm>
              <a:off x="4693" y="4878"/>
              <a:ext cx="0" cy="62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dash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403648" y="1412776"/>
            <a:ext cx="1080120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祖</a:t>
            </a:r>
            <a:endParaRPr lang="zh-CN" altLang="en-US" sz="7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843808" y="1412776"/>
            <a:ext cx="1080120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浓</a:t>
            </a:r>
            <a:endParaRPr lang="zh-CN" altLang="en-US" sz="7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211960" y="1412776"/>
            <a:ext cx="1080120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摘</a:t>
            </a:r>
            <a:endParaRPr lang="zh-CN" altLang="en-US" sz="7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652120" y="1412776"/>
            <a:ext cx="108012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latin typeface="楷体" panose="02010609060101010101" pitchFamily="49" charset="-122"/>
                <a:ea typeface="楷体" panose="02010609060101010101" pitchFamily="49" charset="-122"/>
              </a:rPr>
              <a:t>蓝</a:t>
            </a:r>
            <a:endParaRPr lang="zh-CN" altLang="en-US" sz="7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7020272" y="1412776"/>
            <a:ext cx="1080120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啊</a:t>
            </a:r>
            <a:endParaRPr lang="zh-CN" altLang="en-US" sz="7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403648" y="3140968"/>
            <a:ext cx="1080120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望</a:t>
            </a:r>
            <a:endParaRPr lang="zh-CN" altLang="en-US" sz="7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843808" y="3140968"/>
            <a:ext cx="1080120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掏</a:t>
            </a:r>
            <a:endParaRPr lang="zh-CN" altLang="en-US" sz="7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211960" y="3140968"/>
            <a:ext cx="1080120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忆</a:t>
            </a:r>
            <a:endParaRPr lang="zh-CN" altLang="en-US" sz="7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5" name="Group 7"/>
          <p:cNvGrpSpPr/>
          <p:nvPr/>
        </p:nvGrpSpPr>
        <p:grpSpPr bwMode="auto">
          <a:xfrm>
            <a:off x="2699792" y="1700808"/>
            <a:ext cx="3384376" cy="3528392"/>
            <a:chOff x="4331" y="4878"/>
            <a:chExt cx="724" cy="624"/>
          </a:xfrm>
        </p:grpSpPr>
        <p:sp>
          <p:nvSpPr>
            <p:cNvPr id="6" name="Rectangle 8"/>
            <p:cNvSpPr>
              <a:spLocks noChangeArrowheads="1"/>
            </p:cNvSpPr>
            <p:nvPr/>
          </p:nvSpPr>
          <p:spPr bwMode="auto">
            <a:xfrm>
              <a:off x="4331" y="4878"/>
              <a:ext cx="724" cy="62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0000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Line 9"/>
            <p:cNvSpPr>
              <a:spLocks noChangeShapeType="1"/>
            </p:cNvSpPr>
            <p:nvPr/>
          </p:nvSpPr>
          <p:spPr bwMode="auto">
            <a:xfrm>
              <a:off x="4331" y="5190"/>
              <a:ext cx="724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dash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Line 10"/>
            <p:cNvSpPr>
              <a:spLocks noChangeShapeType="1"/>
            </p:cNvSpPr>
            <p:nvPr/>
          </p:nvSpPr>
          <p:spPr bwMode="auto">
            <a:xfrm>
              <a:off x="4693" y="4878"/>
              <a:ext cx="0" cy="62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dash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3059832" y="1627053"/>
            <a:ext cx="2736304" cy="31700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0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祖</a:t>
            </a:r>
            <a:endParaRPr lang="zh-CN" altLang="en-US" sz="20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27584" y="1988840"/>
            <a:ext cx="7704856" cy="158417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>
              <a:lnSpc>
                <a:spcPct val="200000"/>
              </a:lnSpc>
            </a:pP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祖先的</a:t>
            </a:r>
            <a:r>
              <a:rPr lang="zh-CN" altLang="en-US" sz="4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摇篮</a:t>
            </a:r>
            <a:endParaRPr lang="en-US" altLang="zh-CN" sz="44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C:\DOCUME~1\ADMINI~1\LOCALS~1\Temp\1524141749(1).png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47664" y="2276872"/>
            <a:ext cx="6552727" cy="2987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5" name="Group 7"/>
          <p:cNvGrpSpPr/>
          <p:nvPr/>
        </p:nvGrpSpPr>
        <p:grpSpPr bwMode="auto">
          <a:xfrm>
            <a:off x="2699792" y="1700808"/>
            <a:ext cx="3384376" cy="3528392"/>
            <a:chOff x="4331" y="4878"/>
            <a:chExt cx="724" cy="624"/>
          </a:xfrm>
        </p:grpSpPr>
        <p:sp>
          <p:nvSpPr>
            <p:cNvPr id="6" name="Rectangle 8"/>
            <p:cNvSpPr>
              <a:spLocks noChangeArrowheads="1"/>
            </p:cNvSpPr>
            <p:nvPr/>
          </p:nvSpPr>
          <p:spPr bwMode="auto">
            <a:xfrm>
              <a:off x="4331" y="4878"/>
              <a:ext cx="724" cy="62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0000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Line 9"/>
            <p:cNvSpPr>
              <a:spLocks noChangeShapeType="1"/>
            </p:cNvSpPr>
            <p:nvPr/>
          </p:nvSpPr>
          <p:spPr bwMode="auto">
            <a:xfrm>
              <a:off x="4331" y="5190"/>
              <a:ext cx="724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dash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Line 10"/>
            <p:cNvSpPr>
              <a:spLocks noChangeShapeType="1"/>
            </p:cNvSpPr>
            <p:nvPr/>
          </p:nvSpPr>
          <p:spPr bwMode="auto">
            <a:xfrm>
              <a:off x="4693" y="4878"/>
              <a:ext cx="0" cy="62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dash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3059832" y="1627053"/>
            <a:ext cx="2736304" cy="31700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0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摘</a:t>
            </a:r>
            <a:endParaRPr lang="zh-CN" altLang="en-US" sz="20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5" name="Group 7"/>
          <p:cNvGrpSpPr/>
          <p:nvPr/>
        </p:nvGrpSpPr>
        <p:grpSpPr bwMode="auto">
          <a:xfrm>
            <a:off x="2699792" y="1700808"/>
            <a:ext cx="3384376" cy="3528392"/>
            <a:chOff x="4331" y="4878"/>
            <a:chExt cx="724" cy="624"/>
          </a:xfrm>
        </p:grpSpPr>
        <p:sp>
          <p:nvSpPr>
            <p:cNvPr id="6" name="Rectangle 8"/>
            <p:cNvSpPr>
              <a:spLocks noChangeArrowheads="1"/>
            </p:cNvSpPr>
            <p:nvPr/>
          </p:nvSpPr>
          <p:spPr bwMode="auto">
            <a:xfrm>
              <a:off x="4331" y="4878"/>
              <a:ext cx="724" cy="62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0000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Line 9"/>
            <p:cNvSpPr>
              <a:spLocks noChangeShapeType="1"/>
            </p:cNvSpPr>
            <p:nvPr/>
          </p:nvSpPr>
          <p:spPr bwMode="auto">
            <a:xfrm>
              <a:off x="4331" y="5190"/>
              <a:ext cx="724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dash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Line 10"/>
            <p:cNvSpPr>
              <a:spLocks noChangeShapeType="1"/>
            </p:cNvSpPr>
            <p:nvPr/>
          </p:nvSpPr>
          <p:spPr bwMode="auto">
            <a:xfrm>
              <a:off x="4693" y="4878"/>
              <a:ext cx="0" cy="62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dash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3059832" y="1627053"/>
            <a:ext cx="2736304" cy="31700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0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啊</a:t>
            </a:r>
            <a:endParaRPr lang="zh-CN" altLang="en-US" sz="20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27584" y="620688"/>
            <a:ext cx="7776864" cy="54006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课后作业：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查找资料，了解人类文明的一开始是如何生存、生活的。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阅读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人类一开始如何生活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27584" y="764704"/>
            <a:ext cx="7704856" cy="50405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真有意思，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这是多大的</a:t>
            </a:r>
            <a:r>
              <a:rPr lang="zh-CN" altLang="en-US" sz="4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摇篮</a:t>
            </a: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啊！</a:t>
            </a:r>
            <a:endParaRPr lang="zh-CN" altLang="en-US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27584" y="764704"/>
            <a:ext cx="7704856" cy="50405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原始森林是指天然形成的，未遭到人为破坏的完整生物圈。原始森林是陆地生态系统的核心。 原始森林不仅仅是绿林湿地，也是一个综合的生态系统，包动植物间的食物链关系，在原始森林中，某一物种的减少，可以影响其他物种的生存，这种情况在热带雨林中体现更为突出。人们在破坏原始森林以后，即使人工补种了大量的树林，也无法弥补森林被破坏对生态带来的影响的。</a:t>
            </a:r>
            <a:endParaRPr lang="zh-CN" altLang="en-US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55576" y="764704"/>
            <a:ext cx="7776864" cy="547260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我们的祖先，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可曾</a:t>
            </a: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在这些大树上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摘野果，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掏鹊蛋？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可曾</a:t>
            </a: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在那片草地上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和野兔赛跑，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看蘑菇打伞？</a:t>
            </a:r>
            <a:endParaRPr lang="zh-CN" altLang="en-US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55576" y="764704"/>
            <a:ext cx="7776864" cy="547260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孩子们也在这里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逗小松鼠，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采野蔷薇</a:t>
            </a:r>
            <a:r>
              <a:rPr lang="zh-CN" altLang="en-US" sz="4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吗</a:t>
            </a: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也曾在这里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捉红蜻蜓，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逮绿蝈蝈</a:t>
            </a:r>
            <a:r>
              <a:rPr lang="zh-CN" altLang="en-US" sz="4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吗</a:t>
            </a: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55576" y="764704"/>
            <a:ext cx="7776864" cy="547260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啊！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苍苍茫茫的原始森林，</a:t>
            </a: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我们祖先的</a:t>
            </a:r>
            <a:r>
              <a:rPr lang="zh-CN" altLang="en-US" sz="4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摇篮</a:t>
            </a: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lang="zh-CN" altLang="en-US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27584" y="764704"/>
            <a:ext cx="7704856" cy="50405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默读课文，用横线画出你喜欢的句子，想想你从中体会到了什么，最后有情感地读一读。</a:t>
            </a:r>
            <a:endParaRPr lang="zh-CN" altLang="en-US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4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622</Words>
  <Application>WPS 演示</Application>
  <PresentationFormat>全屏显示(4:3)</PresentationFormat>
  <Paragraphs>117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Arial</vt:lpstr>
      <vt:lpstr>宋体</vt:lpstr>
      <vt:lpstr>Wingdings</vt:lpstr>
      <vt:lpstr>楷体</vt:lpstr>
      <vt:lpstr>Calibri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thinkpad</cp:lastModifiedBy>
  <cp:revision>12</cp:revision>
  <dcterms:created xsi:type="dcterms:W3CDTF">2018-02-12T13:20:00Z</dcterms:created>
  <dcterms:modified xsi:type="dcterms:W3CDTF">2018-09-12T06:59:30Z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