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ags/tag7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92" y="-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2019/8/30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184323" name="文本占位符 2"/>
          <p:cNvSpPr>
            <a:spLocks noGrp="1" noChangeArrowheads="1"/>
          </p:cNvSpPr>
          <p:nvPr>
            <p:ph type="body" idx="4294967295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2019/8/30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2019/8/30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5"/>
          <p:cNvSpPr txBox="1">
            <a:spLocks noChangeArrowheads="1"/>
          </p:cNvSpPr>
          <p:nvPr/>
        </p:nvSpPr>
        <p:spPr bwMode="auto">
          <a:xfrm>
            <a:off x="3640667" y="946151"/>
            <a:ext cx="5552017" cy="748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26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没有规矩，不成方圆。</a:t>
            </a:r>
            <a:endParaRPr lang="zh-CN" altLang="zh-CN" sz="4265" b="1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147113" y="2120452"/>
            <a:ext cx="3098947" cy="3790677"/>
          </a:xfrm>
          <a:prstGeom prst="ellipse">
            <a:avLst/>
          </a:prstGeom>
          <a:effectLst>
            <a:softEdge rad="31750"/>
          </a:effec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4184" y="2819400"/>
            <a:ext cx="3939116" cy="2660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77817" y="2633133"/>
            <a:ext cx="2842683" cy="2846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853017" y="785284"/>
            <a:ext cx="10773833" cy="2495549"/>
            <a:chOff x="648393" y="554962"/>
            <a:chExt cx="7855527" cy="1872356"/>
          </a:xfrm>
        </p:grpSpPr>
        <p:sp>
          <p:nvSpPr>
            <p:cNvPr id="7" name="Rectangle 2"/>
            <p:cNvSpPr txBox="1">
              <a:spLocks noChangeArrowheads="1"/>
            </p:cNvSpPr>
            <p:nvPr/>
          </p:nvSpPr>
          <p:spPr bwMode="auto">
            <a:xfrm>
              <a:off x="2926341" y="554962"/>
              <a:ext cx="5577579" cy="187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  <a:defRPr/>
              </a:pP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    锻炼：两课两操要参加，</a:t>
              </a:r>
              <a:r>
                <a:rPr lang="zh-CN" altLang="en-US" sz="4000" b="1" spc="-120" dirty="0">
                  <a:latin typeface="楷体" panose="02010609060101010101" pitchFamily="49" charset="-122"/>
                  <a:ea typeface="楷体" panose="02010609060101010101" pitchFamily="49" charset="-122"/>
                </a:rPr>
                <a:t>动作规范做好操；持之以恒是关键</a:t>
              </a:r>
              <a:r>
                <a:rPr lang="zh-CN" altLang="en-US" sz="4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，体魄健壮素质好。</a:t>
              </a:r>
              <a:r>
                <a:rPr lang="zh-CN" altLang="en-US" sz="4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</a:t>
              </a: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48393" y="566438"/>
              <a:ext cx="2144665" cy="1601350"/>
            </a:xfrm>
            <a:prstGeom prst="ellipse">
              <a:avLst/>
            </a:prstGeom>
            <a:effectLst>
              <a:softEdge rad="31750"/>
            </a:effectLst>
          </p:spPr>
        </p:pic>
      </p:grpSp>
      <p:grpSp>
        <p:nvGrpSpPr>
          <p:cNvPr id="12" name="组合 11"/>
          <p:cNvGrpSpPr/>
          <p:nvPr/>
        </p:nvGrpSpPr>
        <p:grpSpPr bwMode="auto">
          <a:xfrm>
            <a:off x="709084" y="3429000"/>
            <a:ext cx="10308167" cy="2669117"/>
            <a:chOff x="523703" y="2656322"/>
            <a:chExt cx="7730834" cy="2001467"/>
          </a:xfrm>
        </p:grpSpPr>
        <p:sp>
          <p:nvSpPr>
            <p:cNvPr id="179204" name="矩形 9"/>
            <p:cNvSpPr>
              <a:spLocks noChangeArrowheads="1"/>
            </p:cNvSpPr>
            <p:nvPr/>
          </p:nvSpPr>
          <p:spPr bwMode="auto">
            <a:xfrm>
              <a:off x="523703" y="2807077"/>
              <a:ext cx="6209606" cy="1799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学习：上课专心勤思考，作业工整按时交；各种课程都重要</a:t>
              </a:r>
              <a:r>
                <a:rPr lang="en-US" altLang="zh-CN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学会学习讲方法。</a:t>
              </a:r>
            </a:p>
          </p:txBody>
        </p:sp>
        <p:pic>
          <p:nvPicPr>
            <p:cNvPr id="179205" name="图片 3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6600954" y="2656322"/>
              <a:ext cx="1653583" cy="2001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 bwMode="auto">
          <a:xfrm>
            <a:off x="908051" y="762000"/>
            <a:ext cx="10109200" cy="2495551"/>
            <a:chOff x="681647" y="579901"/>
            <a:chExt cx="7581203" cy="1872356"/>
          </a:xfrm>
        </p:grpSpPr>
        <p:sp>
          <p:nvSpPr>
            <p:cNvPr id="180230" name="Rectangle 2"/>
            <p:cNvSpPr txBox="1">
              <a:spLocks noChangeArrowheads="1"/>
            </p:cNvSpPr>
            <p:nvPr/>
          </p:nvSpPr>
          <p:spPr bwMode="auto">
            <a:xfrm>
              <a:off x="681647" y="579901"/>
              <a:ext cx="5212076" cy="187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课间：课间休息不打闹，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文明整洁要做到；上下楼梯有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秩序，课间安全最重要。</a:t>
              </a:r>
              <a:endPara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5835535" y="647610"/>
              <a:ext cx="2427315" cy="1547746"/>
            </a:xfrm>
            <a:prstGeom prst="rect">
              <a:avLst/>
            </a:prstGeom>
            <a:effectLst>
              <a:softEdge rad="63500"/>
            </a:effectLst>
          </p:spPr>
        </p:pic>
      </p:grpSp>
      <p:grpSp>
        <p:nvGrpSpPr>
          <p:cNvPr id="12" name="组合 11"/>
          <p:cNvGrpSpPr/>
          <p:nvPr/>
        </p:nvGrpSpPr>
        <p:grpSpPr bwMode="auto">
          <a:xfrm>
            <a:off x="666751" y="3729567"/>
            <a:ext cx="10718800" cy="2399665"/>
            <a:chOff x="500365" y="2624745"/>
            <a:chExt cx="8062134" cy="1802197"/>
          </a:xfrm>
        </p:grpSpPr>
        <p:sp>
          <p:nvSpPr>
            <p:cNvPr id="180228" name="矩形 9"/>
            <p:cNvSpPr>
              <a:spLocks noChangeArrowheads="1"/>
            </p:cNvSpPr>
            <p:nvPr/>
          </p:nvSpPr>
          <p:spPr bwMode="auto">
            <a:xfrm>
              <a:off x="500365" y="2624745"/>
              <a:ext cx="8062134" cy="1802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安全：生命宝贵要珍惜，    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</a:t>
              </a: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防火防电防跌伤；安全法规要  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</a:t>
              </a: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记牢，出现事故莫慌张。      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0229" name="图片 3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1647" y="2779195"/>
              <a:ext cx="2572259" cy="15898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687917" y="747184"/>
            <a:ext cx="10479616" cy="2497667"/>
            <a:chOff x="369478" y="477522"/>
            <a:chExt cx="7860121" cy="1872356"/>
          </a:xfrm>
        </p:grpSpPr>
        <p:sp>
          <p:nvSpPr>
            <p:cNvPr id="181254" name="Rectangle 2"/>
            <p:cNvSpPr txBox="1">
              <a:spLocks noChangeArrowheads="1"/>
            </p:cNvSpPr>
            <p:nvPr/>
          </p:nvSpPr>
          <p:spPr bwMode="auto">
            <a:xfrm>
              <a:off x="2261062" y="477522"/>
              <a:ext cx="5968537" cy="187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公物：公共财产要爱护，如有损坏要赔偿；校园花草勤护理，学校建设靠大家。</a:t>
              </a:r>
              <a:endPara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1255" name="图片 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69478" y="481241"/>
              <a:ext cx="1741083" cy="1679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" name="组合 8"/>
          <p:cNvGrpSpPr/>
          <p:nvPr/>
        </p:nvGrpSpPr>
        <p:grpSpPr bwMode="auto">
          <a:xfrm>
            <a:off x="1054100" y="3790951"/>
            <a:ext cx="10160000" cy="2399666"/>
            <a:chOff x="644742" y="2785502"/>
            <a:chExt cx="7619499" cy="1799813"/>
          </a:xfrm>
        </p:grpSpPr>
        <p:sp>
          <p:nvSpPr>
            <p:cNvPr id="181252" name="矩形 9"/>
            <p:cNvSpPr>
              <a:spLocks noChangeArrowheads="1"/>
            </p:cNvSpPr>
            <p:nvPr/>
          </p:nvSpPr>
          <p:spPr bwMode="auto">
            <a:xfrm>
              <a:off x="644742" y="2785502"/>
              <a:ext cx="5968394" cy="1799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生活：勤俭节约不挑吃，文明进餐讲卫生；按时作息精神好，预防疾病身体棒。 </a:t>
              </a:r>
            </a:p>
          </p:txBody>
        </p:sp>
        <p:pic>
          <p:nvPicPr>
            <p:cNvPr id="181253" name="图片 7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682562" y="2785502"/>
              <a:ext cx="1581679" cy="1749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 bwMode="auto">
          <a:xfrm>
            <a:off x="908051" y="762000"/>
            <a:ext cx="9965267" cy="2495551"/>
            <a:chOff x="681647" y="571588"/>
            <a:chExt cx="7473140" cy="1872356"/>
          </a:xfrm>
        </p:grpSpPr>
        <p:sp>
          <p:nvSpPr>
            <p:cNvPr id="182278" name="Rectangle 2"/>
            <p:cNvSpPr txBox="1">
              <a:spLocks noChangeArrowheads="1"/>
            </p:cNvSpPr>
            <p:nvPr/>
          </p:nvSpPr>
          <p:spPr bwMode="auto">
            <a:xfrm>
              <a:off x="681647" y="571588"/>
              <a:ext cx="5935284" cy="187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离校：值日卫生勤打扫，离校熄灯关门窗；高高兴兴上学来，平平安安回家去。</a:t>
              </a:r>
              <a:endParaRPr lang="zh-CN" altLang="en-US" sz="40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2" cstate="email"/>
            <a:srcRect/>
            <a:stretch>
              <a:fillRect/>
            </a:stretch>
          </p:blipFill>
          <p:spPr>
            <a:xfrm>
              <a:off x="6791499" y="571588"/>
              <a:ext cx="1363288" cy="182192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9" name="组合 8"/>
          <p:cNvGrpSpPr/>
          <p:nvPr/>
        </p:nvGrpSpPr>
        <p:grpSpPr bwMode="auto">
          <a:xfrm>
            <a:off x="719667" y="3600451"/>
            <a:ext cx="10541000" cy="2399665"/>
            <a:chOff x="540327" y="2699557"/>
            <a:chExt cx="7905403" cy="1800972"/>
          </a:xfrm>
        </p:grpSpPr>
        <p:sp>
          <p:nvSpPr>
            <p:cNvPr id="182276" name="矩形 9"/>
            <p:cNvSpPr>
              <a:spLocks noChangeArrowheads="1"/>
            </p:cNvSpPr>
            <p:nvPr/>
          </p:nvSpPr>
          <p:spPr bwMode="auto">
            <a:xfrm>
              <a:off x="540327" y="2699557"/>
              <a:ext cx="7905403" cy="18009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    目标：班级公约大家定，      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</a:t>
              </a: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行为习惯常对照；同学之间常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en-US" altLang="zh-CN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</a:t>
              </a: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勉励，遵纪守法班风好。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82277" name="图片 7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240855" y="2800669"/>
              <a:ext cx="1668599" cy="1643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图片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299" name="图片 2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91067" y="1250951"/>
            <a:ext cx="4038600" cy="3310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0" name="图片 2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191751" y="1773767"/>
            <a:ext cx="916516" cy="1189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3301" name="图片 2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34217" y="1856317"/>
            <a:ext cx="6352116" cy="3907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3"/>
          <p:cNvSpPr txBox="1"/>
          <p:nvPr/>
        </p:nvSpPr>
        <p:spPr>
          <a:xfrm>
            <a:off x="4274140" y="2841827"/>
            <a:ext cx="4729103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7200" b="1" dirty="0">
                <a:blipFill>
                  <a:blip r:embed="rId7"/>
                  <a:stretch>
                    <a:fillRect/>
                  </a:stretch>
                </a:blipFill>
                <a:latin typeface="黑体" panose="02010609060101010101" pitchFamily="49" charset="-122"/>
                <a:ea typeface="黑体" panose="02010609060101010101" pitchFamily="49" charset="-122"/>
              </a:rPr>
              <a:t>感谢观看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561746">
            <a:off x="7361265" y="1414979"/>
            <a:ext cx="3813395" cy="40280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email"/>
          <a:srcRect b="-2365"/>
          <a:stretch>
            <a:fillRect/>
          </a:stretch>
        </p:blipFill>
        <p:spPr>
          <a:xfrm>
            <a:off x="1005308" y="1278753"/>
            <a:ext cx="5476933" cy="2785245"/>
          </a:xfrm>
          <a:prstGeom prst="ellipse">
            <a:avLst/>
          </a:prstGeom>
          <a:ln>
            <a:noFill/>
          </a:ln>
          <a:effectLst>
            <a:reflection blurRad="6350" stA="50000" endA="300" endPos="55500" dist="50800" dir="5400000" sy="-100000" algn="bl" rotWithShape="0"/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034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2035" name="组合 2"/>
          <p:cNvGrpSpPr/>
          <p:nvPr/>
        </p:nvGrpSpPr>
        <p:grpSpPr bwMode="auto">
          <a:xfrm>
            <a:off x="1849967" y="4169833"/>
            <a:ext cx="8811684" cy="1517651"/>
            <a:chOff x="2942" y="4737"/>
            <a:chExt cx="10411" cy="1794"/>
          </a:xfrm>
        </p:grpSpPr>
        <p:pic>
          <p:nvPicPr>
            <p:cNvPr id="172037" name="图片 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101010"/>
                </a:clrFrom>
                <a:clrTo>
                  <a:srgbClr val="10101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91" y="4737"/>
              <a:ext cx="10362" cy="1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2038" name="标题 1"/>
            <p:cNvSpPr txBox="1">
              <a:spLocks noChangeArrowheads="1"/>
            </p:cNvSpPr>
            <p:nvPr/>
          </p:nvSpPr>
          <p:spPr bwMode="auto">
            <a:xfrm>
              <a:off x="2942" y="4837"/>
              <a:ext cx="10034" cy="1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5865" b="1">
                  <a:latin typeface="楷体" panose="02010609060101010101" pitchFamily="49" charset="-122"/>
                  <a:ea typeface="楷体" panose="02010609060101010101" pitchFamily="49" charset="-122"/>
                </a:rPr>
                <a:t>口语交际：制定班级公约</a:t>
              </a:r>
            </a:p>
          </p:txBody>
        </p:sp>
      </p:grpSp>
      <p:pic>
        <p:nvPicPr>
          <p:cNvPr id="172036" name="图片 16" descr="五上阴影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086851" y="141817"/>
            <a:ext cx="2897716" cy="43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69951" y="819151"/>
            <a:ext cx="10663767" cy="5147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5000"/>
              </a:lnSpc>
              <a:spcBef>
                <a:spcPts val="1000"/>
              </a:spcBef>
            </a:pPr>
            <a:r>
              <a:rPr lang="en-US" altLang="zh-CN" sz="4265" b="1">
                <a:latin typeface="宋体" panose="02010600030101010101" pitchFamily="2" charset="-122"/>
              </a:rPr>
              <a:t>    </a:t>
            </a:r>
            <a:r>
              <a:rPr lang="zh-CN" altLang="en-US" sz="4265" b="1">
                <a:latin typeface="宋体" panose="02010600030101010101" pitchFamily="2" charset="-122"/>
              </a:rPr>
              <a:t>俗话说：“没有规矩，不成方圆。”班级公约是同学们共同制定、认可的规则。制定班级公约，可以营造良好的学习环境，建设团结友爱的班集体。</a:t>
            </a:r>
          </a:p>
          <a:p>
            <a:pPr eaLnBrk="1" hangingPunct="1">
              <a:lnSpc>
                <a:spcPct val="125000"/>
              </a:lnSpc>
              <a:spcBef>
                <a:spcPts val="1000"/>
              </a:spcBef>
            </a:pPr>
            <a:r>
              <a:rPr lang="zh-CN" altLang="en-US" sz="4265" b="1">
                <a:latin typeface="宋体" panose="02010600030101010101" pitchFamily="2" charset="-122"/>
              </a:rPr>
              <a:t>    让我们一起</a:t>
            </a:r>
            <a:r>
              <a:rPr lang="zh-CN" altLang="en-US" sz="4265" b="1">
                <a:solidFill>
                  <a:srgbClr val="FF0000"/>
                </a:solidFill>
                <a:latin typeface="宋体" panose="02010600030101010101" pitchFamily="2" charset="-122"/>
              </a:rPr>
              <a:t>交流、讨论，全班表决，形成班级公约</a:t>
            </a:r>
            <a:r>
              <a:rPr lang="zh-CN" altLang="en-US" sz="4265" b="1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74184" y="1462617"/>
            <a:ext cx="10629900" cy="459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en-US" altLang="zh-CN" sz="453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453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针对制定班级公约，提出问题。</a:t>
            </a:r>
            <a:endParaRPr lang="zh-CN" altLang="en-US" sz="4535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4265" b="1">
                <a:latin typeface="宋体" panose="02010600030101010101" pitchFamily="2" charset="-122"/>
              </a:rPr>
              <a:t>    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①为什么要制定班级公约？</a:t>
            </a:r>
          </a:p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    ②制定班级公约应从哪几个方面入手？</a:t>
            </a:r>
          </a:p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    ③制定班级公约的步骤是怎样的？</a:t>
            </a:r>
          </a:p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    ④班级公约形成后，该如何处理？</a:t>
            </a:r>
          </a:p>
        </p:txBody>
      </p:sp>
      <p:grpSp>
        <p:nvGrpSpPr>
          <p:cNvPr id="174083" name="组合 12"/>
          <p:cNvGrpSpPr/>
          <p:nvPr/>
        </p:nvGrpSpPr>
        <p:grpSpPr bwMode="auto">
          <a:xfrm>
            <a:off x="116417" y="143933"/>
            <a:ext cx="3060700" cy="1185333"/>
            <a:chOff x="52599" y="101562"/>
            <a:chExt cx="2295247" cy="887929"/>
          </a:xfrm>
        </p:grpSpPr>
        <p:pic>
          <p:nvPicPr>
            <p:cNvPr id="174084" name="图片 1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085" name="图片 1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086" name="图片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087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567625" cy="498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735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交际指导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64117" y="1441451"/>
            <a:ext cx="10684933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453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453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提出班级建设的目标。</a:t>
            </a:r>
            <a:endParaRPr lang="zh-CN" altLang="en-US" sz="4535" b="1">
              <a:latin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4265" b="1">
                <a:latin typeface="宋体" panose="02010600030101010101" pitchFamily="2" charset="-122"/>
              </a:rPr>
              <a:t>    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班级公约应该根据班级的实际情况来制定。针对学习、纪律、卫生等方面，全班讨论班级想要达到的目标。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15433" y="1140884"/>
            <a:ext cx="10712451" cy="430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en-US" altLang="zh-CN" sz="4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3.</a:t>
            </a:r>
            <a:r>
              <a:rPr lang="zh-CN" altLang="en-US" sz="4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分组讨论，形成小组意见</a:t>
            </a:r>
            <a:r>
              <a:rPr lang="zh-CN" altLang="en-US" sz="4800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265" b="1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spcBef>
                <a:spcPts val="1000"/>
              </a:spcBef>
            </a:pPr>
            <a:r>
              <a:rPr lang="zh-CN" altLang="en-US" sz="4535" b="1">
                <a:latin typeface="宋体" panose="02010600030101010101" pitchFamily="2" charset="-122"/>
              </a:rPr>
              <a:t>    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针对班级建设的目标，每位同学在纸条上写出两三条自己认为比较重要的公约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内容。再分组讨论，去除不合理的、重复的部分，形成小组意见。公约内容要具体，便于落实。</a:t>
            </a:r>
            <a:endParaRPr lang="zh-CN" altLang="en-US" sz="4535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996951" y="954617"/>
            <a:ext cx="10638367" cy="166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426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    4.</a:t>
            </a:r>
            <a:r>
              <a:rPr lang="zh-CN" altLang="en-US" sz="4265" b="1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全班表决，形成公约。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小组汇报讨论结果。全班同学逐条表决，形成班级公约。</a:t>
            </a: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996951" y="4550833"/>
            <a:ext cx="10619316" cy="166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-3429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85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1200"/>
              </a:spcBef>
            </a:pPr>
            <a:r>
              <a:rPr lang="en-US" altLang="zh-CN" sz="4265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4265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lang="zh-CN" altLang="zh-CN" sz="4265" b="1">
                <a:latin typeface="楷体" panose="02010609060101010101" pitchFamily="49" charset="-122"/>
                <a:ea typeface="楷体" panose="02010609060101010101" pitchFamily="49" charset="-122"/>
              </a:rPr>
              <a:t>把班级公约</a:t>
            </a:r>
            <a:r>
              <a:rPr lang="zh-CN" altLang="zh-CN" sz="4265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写下来并张贴</a:t>
            </a:r>
            <a:r>
              <a:rPr lang="zh-CN" altLang="zh-CN" sz="4265" b="1">
                <a:latin typeface="楷体" panose="02010609060101010101" pitchFamily="49" charset="-122"/>
                <a:ea typeface="楷体" panose="02010609060101010101" pitchFamily="49" charset="-122"/>
              </a:rPr>
              <a:t>在教室里，督促同学们自觉遵守。</a:t>
            </a:r>
            <a:endParaRPr lang="zh-CN" altLang="en-US" sz="4265"/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996951" y="2777067"/>
            <a:ext cx="10638367" cy="1667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4265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4265" b="1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lang="zh-CN" altLang="en-US" sz="4265" b="1">
                <a:latin typeface="楷体" panose="02010609060101010101" pitchFamily="49" charset="-122"/>
                <a:ea typeface="楷体" panose="02010609060101010101" pitchFamily="49" charset="-122"/>
              </a:rPr>
              <a:t>精选各小组制定的班级公约，并展示出来。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Rectangle 2"/>
          <p:cNvSpPr txBox="1">
            <a:spLocks noChangeArrowheads="1"/>
          </p:cNvSpPr>
          <p:nvPr/>
        </p:nvSpPr>
        <p:spPr bwMode="auto">
          <a:xfrm>
            <a:off x="4144433" y="749300"/>
            <a:ext cx="360256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-3429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TW" altLang="en-US" sz="4265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班级公约十条</a:t>
            </a:r>
            <a:endParaRPr lang="zh-CN" altLang="en-US" sz="4265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8179" name="组合 12"/>
          <p:cNvGrpSpPr/>
          <p:nvPr/>
        </p:nvGrpSpPr>
        <p:grpSpPr bwMode="auto">
          <a:xfrm>
            <a:off x="116417" y="143933"/>
            <a:ext cx="3060700" cy="1185333"/>
            <a:chOff x="52599" y="101562"/>
            <a:chExt cx="2295247" cy="887929"/>
          </a:xfrm>
        </p:grpSpPr>
        <p:pic>
          <p:nvPicPr>
            <p:cNvPr id="178186" name="图片 1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18661" y="115096"/>
              <a:ext cx="1863701" cy="694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8187" name="图片 14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93106" y="101562"/>
              <a:ext cx="754740" cy="8879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8188" name="图片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 rot="-463247">
              <a:off x="52599" y="507615"/>
              <a:ext cx="306866" cy="4493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8189" name="文本框 6"/>
            <p:cNvSpPr txBox="1">
              <a:spLocks noChangeArrowheads="1"/>
            </p:cNvSpPr>
            <p:nvPr/>
          </p:nvSpPr>
          <p:spPr bwMode="auto">
            <a:xfrm>
              <a:off x="240957" y="172190"/>
              <a:ext cx="1567625" cy="4989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zh-CN" altLang="en-US" sz="3735" b="1">
                  <a:solidFill>
                    <a:srgbClr val="00B0F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交际范例</a:t>
              </a:r>
            </a:p>
          </p:txBody>
        </p:sp>
      </p:grpSp>
      <p:grpSp>
        <p:nvGrpSpPr>
          <p:cNvPr id="25" name="组合 24"/>
          <p:cNvGrpSpPr/>
          <p:nvPr/>
        </p:nvGrpSpPr>
        <p:grpSpPr bwMode="auto">
          <a:xfrm>
            <a:off x="886884" y="1617133"/>
            <a:ext cx="10117667" cy="2556933"/>
            <a:chOff x="689959" y="1291422"/>
            <a:chExt cx="7589519" cy="1917292"/>
          </a:xfrm>
        </p:grpSpPr>
        <p:sp>
          <p:nvSpPr>
            <p:cNvPr id="178184" name="Rectangle 2"/>
            <p:cNvSpPr txBox="1">
              <a:spLocks noChangeArrowheads="1"/>
            </p:cNvSpPr>
            <p:nvPr/>
          </p:nvSpPr>
          <p:spPr bwMode="auto">
            <a:xfrm>
              <a:off x="689959" y="1336358"/>
              <a:ext cx="7589519" cy="1872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indent="-3429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进校：穿戴整洁重仪表，危险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物品莫带来；进校说声老师好，相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互问候有礼貌。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40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     </a:t>
              </a:r>
            </a:p>
          </p:txBody>
        </p:sp>
        <p:pic>
          <p:nvPicPr>
            <p:cNvPr id="178185" name="图片 26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14297" y="1291422"/>
              <a:ext cx="1282301" cy="173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/>
          <p:nvPr/>
        </p:nvGrpSpPr>
        <p:grpSpPr bwMode="auto">
          <a:xfrm>
            <a:off x="1077384" y="4080933"/>
            <a:ext cx="10725149" cy="2399665"/>
            <a:chOff x="802590" y="3081943"/>
            <a:chExt cx="7745370" cy="1799333"/>
          </a:xfrm>
        </p:grpSpPr>
        <p:sp>
          <p:nvSpPr>
            <p:cNvPr id="178182" name="矩形 28"/>
            <p:cNvSpPr>
              <a:spLocks noChangeArrowheads="1"/>
            </p:cNvSpPr>
            <p:nvPr/>
          </p:nvSpPr>
          <p:spPr bwMode="auto">
            <a:xfrm>
              <a:off x="969294" y="3081943"/>
              <a:ext cx="7578666" cy="1799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    集队：出操集队快静齐，升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旗仪式要庄重；听好看好用心记，</a:t>
              </a:r>
              <a:endParaRPr lang="en-US" altLang="zh-CN" sz="4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          行为规范要遵守。</a:t>
              </a: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6" cstate="email"/>
            <a:srcRect/>
            <a:stretch>
              <a:fillRect/>
            </a:stretch>
          </p:blipFill>
          <p:spPr>
            <a:xfrm>
              <a:off x="802590" y="3136687"/>
              <a:ext cx="1985669" cy="1618573"/>
            </a:xfrm>
            <a:prstGeom prst="ellipse">
              <a:avLst/>
            </a:prstGeom>
            <a:effectLst>
              <a:softEdge rad="63500"/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813</Words>
  <Application>Microsoft Office PowerPoint</Application>
  <PresentationFormat>自定义</PresentationFormat>
  <Paragraphs>41</Paragraphs>
  <Slides>14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严文刚:公文承办(科员)</cp:lastModifiedBy>
  <cp:revision>25</cp:revision>
  <dcterms:created xsi:type="dcterms:W3CDTF">2019-06-19T02:08:00Z</dcterms:created>
  <dcterms:modified xsi:type="dcterms:W3CDTF">2019-08-30T13:42:56Z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