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avi" ContentType="video/avi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4"/>
  </p:handoutMasterIdLst>
  <p:sldIdLst>
    <p:sldId id="323" r:id="rId3"/>
    <p:sldId id="523" r:id="rId5"/>
    <p:sldId id="1012" r:id="rId6"/>
    <p:sldId id="1042" r:id="rId7"/>
    <p:sldId id="1100" r:id="rId8"/>
    <p:sldId id="1101" r:id="rId9"/>
    <p:sldId id="1011" r:id="rId10"/>
    <p:sldId id="996" r:id="rId11"/>
    <p:sldId id="1006" r:id="rId12"/>
    <p:sldId id="991" r:id="rId13"/>
    <p:sldId id="1080" r:id="rId14"/>
    <p:sldId id="1140" r:id="rId15"/>
    <p:sldId id="1013" r:id="rId16"/>
    <p:sldId id="1085" r:id="rId17"/>
    <p:sldId id="928" r:id="rId18"/>
    <p:sldId id="1083" r:id="rId19"/>
    <p:sldId id="1142" r:id="rId20"/>
    <p:sldId id="1144" r:id="rId21"/>
    <p:sldId id="1143" r:id="rId22"/>
    <p:sldId id="1106" r:id="rId23"/>
    <p:sldId id="1046" r:id="rId24"/>
    <p:sldId id="1173" r:id="rId25"/>
    <p:sldId id="1172" r:id="rId26"/>
    <p:sldId id="1107" r:id="rId27"/>
    <p:sldId id="1145" r:id="rId28"/>
    <p:sldId id="1047" r:id="rId29"/>
    <p:sldId id="1108" r:id="rId30"/>
    <p:sldId id="1048" r:id="rId31"/>
    <p:sldId id="1110" r:id="rId32"/>
    <p:sldId id="1148" r:id="rId33"/>
    <p:sldId id="1091" r:id="rId34"/>
    <p:sldId id="1111" r:id="rId35"/>
    <p:sldId id="1049" r:id="rId36"/>
    <p:sldId id="936" r:id="rId37"/>
    <p:sldId id="937" r:id="rId38"/>
    <p:sldId id="938" r:id="rId39"/>
    <p:sldId id="1102" r:id="rId40"/>
    <p:sldId id="1103" r:id="rId41"/>
    <p:sldId id="1104" r:id="rId42"/>
    <p:sldId id="1112" r:id="rId43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8"/>
    </p:embeddedFont>
    <p:embeddedFont>
      <p:font typeface="楷体" panose="02010609060101010101" pitchFamily="49" charset="-122"/>
      <p:regular r:id="rId49"/>
    </p:embeddedFon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幼圆" panose="02010509060101010101" pitchFamily="49" charset="-122"/>
      <p:regular r:id="rId54"/>
    </p:embeddedFont>
    <p:embeddedFont>
      <p:font typeface="微软雅黑" panose="020B0503020204020204" charset="-122"/>
      <p:regular r:id="rId55"/>
    </p:embeddedFont>
    <p:embeddedFont>
      <p:font typeface="Impact" panose="020B0806030902050204" charset="0"/>
      <p:regular r:id="rId5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FFFFFF"/>
    <a:srgbClr val="A38302"/>
    <a:srgbClr val="FEFCDE"/>
    <a:srgbClr val="00B050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 varScale="1">
        <p:scale>
          <a:sx n="115" d="100"/>
          <a:sy n="115" d="100"/>
        </p:scale>
        <p:origin x="366" y="102"/>
      </p:cViewPr>
      <p:guideLst>
        <p:guide orient="horz" pos="3162"/>
        <p:guide pos="5761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21"/>
        <p:guide pos="228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6" Type="http://schemas.openxmlformats.org/officeDocument/2006/relationships/font" Target="fonts/font9.fntdata"/><Relationship Id="rId55" Type="http://schemas.openxmlformats.org/officeDocument/2006/relationships/font" Target="fonts/font8.fntdata"/><Relationship Id="rId54" Type="http://schemas.openxmlformats.org/officeDocument/2006/relationships/font" Target="fonts/font7.fntdata"/><Relationship Id="rId53" Type="http://schemas.openxmlformats.org/officeDocument/2006/relationships/font" Target="fonts/font6.fntdata"/><Relationship Id="rId52" Type="http://schemas.openxmlformats.org/officeDocument/2006/relationships/font" Target="fonts/font5.fntdata"/><Relationship Id="rId51" Type="http://schemas.openxmlformats.org/officeDocument/2006/relationships/font" Target="fonts/font4.fntdata"/><Relationship Id="rId50" Type="http://schemas.openxmlformats.org/officeDocument/2006/relationships/font" Target="fonts/font3.fntdata"/><Relationship Id="rId5" Type="http://schemas.openxmlformats.org/officeDocument/2006/relationships/slide" Target="slides/slide2.xml"/><Relationship Id="rId49" Type="http://schemas.openxmlformats.org/officeDocument/2006/relationships/font" Target="fonts/font2.fntdata"/><Relationship Id="rId48" Type="http://schemas.openxmlformats.org/officeDocument/2006/relationships/font" Target="fonts/font1.fntdata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400"/>
            <a:ext cx="8229600" cy="857356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5291"/>
            <a:ext cx="2133600" cy="357232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5291"/>
            <a:ext cx="2895600" cy="357232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5291"/>
            <a:ext cx="2133600" cy="357232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1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500"/>
            <a:ext cx="2771800" cy="216038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94"/>
            <a:ext cx="121475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4  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昆虫备忘录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08549" name="Picture 5"/>
          <p:cNvPicPr>
            <a:picLocks noChangeAspect="1" noChangeArrowheads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0" y="4358462"/>
            <a:ext cx="9144000" cy="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wmf"/><Relationship Id="rId7" Type="http://schemas.openxmlformats.org/officeDocument/2006/relationships/oleObject" Target="../embeddings/oleObject1.bin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1" Type="http://schemas.openxmlformats.org/officeDocument/2006/relationships/notesSlide" Target="../notesSlides/notesSlide1.xml"/><Relationship Id="rId10" Type="http://schemas.openxmlformats.org/officeDocument/2006/relationships/vmlDrawing" Target="../drawings/vmlDrawing1.v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8.jpe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9.png"/><Relationship Id="rId2" Type="http://schemas.microsoft.com/office/2007/relationships/media" Target="../media/media1.avi"/><Relationship Id="rId1" Type="http://schemas.openxmlformats.org/officeDocument/2006/relationships/video" Target="../media/media1.avi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2.png"/><Relationship Id="rId3" Type="http://schemas.openxmlformats.org/officeDocument/2006/relationships/hyperlink" Target="4&#26118;&#34411;&#22791;&#24536;&#24405;/&#36164;&#26009;&#38142;&#25509;.pptx" TargetMode="External"/><Relationship Id="rId2" Type="http://schemas.openxmlformats.org/officeDocument/2006/relationships/image" Target="../media/image30.png"/><Relationship Id="rId1" Type="http://schemas.openxmlformats.org/officeDocument/2006/relationships/hyperlink" Target="&#38142;&#25509;2&#65306;&#29922;&#34411;.pptx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openxmlformats.org/officeDocument/2006/relationships/hyperlink" Target="4&#26118;&#34411;&#22791;&#24536;&#24405;/&#36164;&#26009;&#38142;&#25509;.pptx" TargetMode="External"/><Relationship Id="rId1" Type="http://schemas.openxmlformats.org/officeDocument/2006/relationships/hyperlink" Target="&#38142;&#25509;3&#65306;&#29420;&#35282;&#20185;.pptx" TargetMode="Externa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openxmlformats.org/officeDocument/2006/relationships/hyperlink" Target="4&#26118;&#34411;&#22791;&#24536;&#24405;/&#36164;&#26009;&#38142;&#25509;.pptx" TargetMode="External"/><Relationship Id="rId1" Type="http://schemas.openxmlformats.org/officeDocument/2006/relationships/hyperlink" Target="&#38142;&#25509;4&#65306;&#34434;&#34481;.pptx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2.png"/><Relationship Id="rId3" Type="http://schemas.openxmlformats.org/officeDocument/2006/relationships/hyperlink" Target="4&#26118;&#34411;&#22791;&#24536;&#24405;/&#36164;&#26009;&#38142;&#25509;.pptx" TargetMode="External"/><Relationship Id="rId2" Type="http://schemas.openxmlformats.org/officeDocument/2006/relationships/image" Target="../media/image19.jpeg"/><Relationship Id="rId1" Type="http://schemas.openxmlformats.org/officeDocument/2006/relationships/hyperlink" Target="&#38142;&#25509;1&#65306;&#22797;&#30524;.ppt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://imgsrc.baidu.com/image/c0%3Dshijue1%2C0%2C0%2C294%2C40/sign=50350021a6af2eddc0fc41aae5796b9c/a2cc7cd98d1001e91f3d6a28b20e7bec54e79797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r="1182" b="6249"/>
          <a:stretch>
            <a:fillRect/>
          </a:stretch>
        </p:blipFill>
        <p:spPr bwMode="auto">
          <a:xfrm>
            <a:off x="0" y="450"/>
            <a:ext cx="9144000" cy="5143500"/>
          </a:xfrm>
          <a:prstGeom prst="rect">
            <a:avLst/>
          </a:prstGeom>
          <a:noFill/>
        </p:spPr>
      </p:pic>
      <p:pic>
        <p:nvPicPr>
          <p:cNvPr id="69636" name="Picture 4" descr="http://img17.3lian.com/201612/20/82837040e755d32e8b361ddbeadafb77.jp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0" y="451"/>
            <a:ext cx="9144000" cy="5143500"/>
          </a:xfrm>
          <a:prstGeom prst="rect">
            <a:avLst/>
          </a:prstGeom>
          <a:noFill/>
        </p:spPr>
      </p:pic>
      <p:pic>
        <p:nvPicPr>
          <p:cNvPr id="69638" name="Picture 6" descr="http://imgsrc.baidu.com/imgad/pic/item/241f95cad1c8a7867b5981c66d09c93d71cf5083.jpg"/>
          <p:cNvPicPr>
            <a:picLocks noChangeAspect="1" noChangeArrowheads="1"/>
          </p:cNvPicPr>
          <p:nvPr/>
        </p:nvPicPr>
        <p:blipFill>
          <a:blip r:embed="rId3">
            <a:lum contrast="40000"/>
          </a:blip>
          <a:srcRect r="1209" b="7761"/>
          <a:stretch>
            <a:fillRect/>
          </a:stretch>
        </p:blipFill>
        <p:spPr bwMode="auto">
          <a:xfrm>
            <a:off x="0" y="450"/>
            <a:ext cx="9144000" cy="5143500"/>
          </a:xfrm>
          <a:prstGeom prst="rect">
            <a:avLst/>
          </a:prstGeom>
          <a:noFill/>
        </p:spPr>
      </p:pic>
      <p:pic>
        <p:nvPicPr>
          <p:cNvPr id="62470" name="Picture 6" descr="https://timgsa.baidu.com/timg?image&amp;quality=80&amp;size=b9999_10000&amp;sec=1538884912603&amp;di=562ecfe3dc93f7bec043337bd3022f31&amp;imgtype=0&amp;src=http%3A%2F%2Fimg.pconline.com.cn%2Fimages%2Fupload%2Fupc%2Ftx%2Fitbbs%2F1804%2F07%2Fc19%2F81403552_1523083119213_mthumb.jpg"/>
          <p:cNvPicPr>
            <a:picLocks noChangeAspect="1" noChangeArrowheads="1"/>
          </p:cNvPicPr>
          <p:nvPr/>
        </p:nvPicPr>
        <p:blipFill>
          <a:blip r:embed="rId4">
            <a:lum contrast="40000"/>
          </a:blip>
          <a:srcRect/>
          <a:stretch>
            <a:fillRect/>
          </a:stretch>
        </p:blipFill>
        <p:spPr bwMode="auto">
          <a:xfrm>
            <a:off x="0" y="451"/>
            <a:ext cx="9144000" cy="5143500"/>
          </a:xfrm>
          <a:prstGeom prst="rect">
            <a:avLst/>
          </a:prstGeom>
          <a:noFill/>
        </p:spPr>
      </p:pic>
      <p:pic>
        <p:nvPicPr>
          <p:cNvPr id="62468" name="Picture 4" descr="https://timgsa.baidu.com/timg?image&amp;quality=80&amp;size=b9999_10000&amp;sec=1538884849462&amp;di=117708189229ac89111afaa2bafb78a1&amp;imgtype=0&amp;src=http%3A%2F%2Fpic1.win4000.com%2Fwallpaper%2F3%2F57286e469540e.jpg"/>
          <p:cNvPicPr>
            <a:picLocks noChangeAspect="1" noChangeArrowheads="1"/>
          </p:cNvPicPr>
          <p:nvPr/>
        </p:nvPicPr>
        <p:blipFill>
          <a:blip r:embed="rId5">
            <a:lum contrast="40000"/>
          </a:blip>
          <a:srcRect/>
          <a:stretch>
            <a:fillRect/>
          </a:stretch>
        </p:blipFill>
        <p:spPr bwMode="auto">
          <a:xfrm>
            <a:off x="0" y="451"/>
            <a:ext cx="9144000" cy="5143500"/>
          </a:xfrm>
          <a:prstGeom prst="rect">
            <a:avLst/>
          </a:prstGeom>
          <a:noFill/>
        </p:spPr>
      </p:pic>
      <p:pic>
        <p:nvPicPr>
          <p:cNvPr id="62466" name="Picture 2" descr="https://timgsa.baidu.com/timg?image&amp;quality=80&amp;size=b9999_10000&amp;sec=1538884806931&amp;di=cba7b9831f9f0509db90beba43094f75&amp;imgtype=0&amp;src=http%3A%2F%2Fpic1.win4000.com%2Fwallpaper%2F2018-01-05%2F5a4f5df90350f.jpg"/>
          <p:cNvPicPr>
            <a:picLocks noChangeAspect="1" noChangeArrowheads="1"/>
          </p:cNvPicPr>
          <p:nvPr/>
        </p:nvPicPr>
        <p:blipFill>
          <a:blip r:embed="rId6">
            <a:lum contrast="40000"/>
          </a:blip>
          <a:srcRect/>
          <a:stretch>
            <a:fillRect/>
          </a:stretch>
        </p:blipFill>
        <p:spPr bwMode="auto">
          <a:xfrm>
            <a:off x="0" y="451"/>
            <a:ext cx="9144000" cy="5143500"/>
          </a:xfrm>
          <a:prstGeom prst="rect">
            <a:avLst/>
          </a:prstGeom>
          <a:noFill/>
        </p:spPr>
      </p:pic>
      <p:sp>
        <p:nvSpPr>
          <p:cNvPr id="125953" name="Rectangle 1"/>
          <p:cNvSpPr>
            <a:spLocks noChangeArrowheads="1"/>
          </p:cNvSpPr>
          <p:nvPr/>
        </p:nvSpPr>
        <p:spPr bwMode="auto">
          <a:xfrm>
            <a:off x="285720" y="818153"/>
            <a:ext cx="8429684" cy="2061210"/>
          </a:xfrm>
          <a:prstGeom prst="rect">
            <a:avLst/>
          </a:prstGeom>
          <a:solidFill>
            <a:schemeClr val="bg1">
              <a:alpha val="82000"/>
            </a:schemeClr>
          </a:solidFill>
          <a:ln w="9525">
            <a:noFill/>
            <a:miter lim="800000"/>
          </a:ln>
          <a:effectLst>
            <a:softEdge rad="88900"/>
          </a:effec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0" 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你认识这些昆虫吗？在我们的生活中，有很多的小昆虫，它们有着怎样的生活习性？让我们一起走进课文，去了解一下这些有趣的小动物们吧。</a:t>
            </a:r>
            <a:endParaRPr kumimoji="0" 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14800" y="246380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7" imgW="914400" imgH="215900" progId="Equation.KSEE3">
                  <p:embed/>
                </p:oleObj>
              </mc:Choice>
              <mc:Fallback>
                <p:oleObj name="" r:id="rId7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14800" y="246380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0" y="635"/>
            <a:ext cx="3561080" cy="3708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59910" y="2386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86910" y="2513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25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1287754" y="1141855"/>
            <a:ext cx="2269197" cy="9531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一种薄而软的丝织品。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6"/>
          <p:cNvSpPr txBox="1"/>
          <p:nvPr/>
        </p:nvSpPr>
        <p:spPr>
          <a:xfrm>
            <a:off x="1644944" y="570351"/>
            <a:ext cx="839679" cy="5835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绸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文本框 6"/>
          <p:cNvSpPr txBox="1"/>
          <p:nvPr/>
        </p:nvSpPr>
        <p:spPr>
          <a:xfrm>
            <a:off x="1716382" y="2356301"/>
            <a:ext cx="768241" cy="5835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稠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文本框 2"/>
          <p:cNvSpPr txBox="1"/>
          <p:nvPr/>
        </p:nvSpPr>
        <p:spPr>
          <a:xfrm>
            <a:off x="1382395" y="2927985"/>
            <a:ext cx="1995170" cy="9531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密，与</a:t>
            </a:r>
            <a:r>
              <a:rPr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稀</a:t>
            </a:r>
            <a:r>
              <a:rPr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相对。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495428" y="1356169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3502332" y="3213557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034" name="Picture 2" descr="http://imgsrc.baidu.com/image/c0%3Dshijue1%2C0%2C0%2C294%2C40/sign=c672914b9eeef01f591910868897f350/3b292df5e0fe9925cecc417f3ea85edf8cb171d8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 r="1209" b="7761"/>
          <a:stretch>
            <a:fillRect/>
          </a:stretch>
        </p:blipFill>
        <p:spPr bwMode="auto">
          <a:xfrm>
            <a:off x="4431026" y="784665"/>
            <a:ext cx="2639693" cy="1643074"/>
          </a:xfrm>
          <a:prstGeom prst="rect">
            <a:avLst/>
          </a:prstGeom>
          <a:noFill/>
        </p:spPr>
      </p:pic>
      <p:pic>
        <p:nvPicPr>
          <p:cNvPr id="44036" name="Picture 4" descr="http://imgsrc.baidu.com/imgad/pic/item/42166d224f4a20a4f52d75fa9b529822720ed0d8.jpg"/>
          <p:cNvPicPr>
            <a:picLocks noChangeAspect="1" noChangeArrowheads="1"/>
          </p:cNvPicPr>
          <p:nvPr/>
        </p:nvPicPr>
        <p:blipFill>
          <a:blip r:embed="rId2" cstate="print">
            <a:lum bright="6000" contrast="40000"/>
          </a:blip>
          <a:srcRect r="201" b="7761"/>
          <a:stretch>
            <a:fillRect/>
          </a:stretch>
        </p:blipFill>
        <p:spPr bwMode="auto">
          <a:xfrm>
            <a:off x="4431026" y="2570615"/>
            <a:ext cx="2643206" cy="162864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51" grpId="0"/>
      <p:bldP spid="52" grpId="0"/>
      <p:bldP spid="4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584586" y="1333873"/>
            <a:ext cx="7487875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读课文，说说课文主要写了哪些昆虫？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608"/>
            <a:ext cx="214737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9285"/>
            <a:ext cx="366860" cy="45633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649605" y="2298700"/>
            <a:ext cx="770636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本文描写了有复眼的蜻蜓、苍蝇、花大姐、独角仙、蚂蚱。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715" y="-5715"/>
            <a:ext cx="9141460" cy="5158105"/>
          </a:xfrm>
        </p:spPr>
      </p:pic>
      <p:sp>
        <p:nvSpPr>
          <p:cNvPr id="6" name="文本框 14"/>
          <p:cNvSpPr txBox="1"/>
          <p:nvPr/>
        </p:nvSpPr>
        <p:spPr>
          <a:xfrm>
            <a:off x="552673" y="12494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39" y="177616"/>
            <a:ext cx="366861" cy="45633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936490" y="1532255"/>
            <a:ext cx="2722880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000" b="1">
                <a:solidFill>
                  <a:srgbClr val="FF0000"/>
                </a:solidFill>
                <a:effectLst/>
              </a:rPr>
              <a:t>复  眼</a:t>
            </a:r>
            <a:endParaRPr lang="zh-CN" altLang="en-US" sz="8000" b="1"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3184"/>
            <a:ext cx="407670" cy="28384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1270000" y="896620"/>
            <a:ext cx="7120255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默读课文，说说课文是围绕哪句话展开的？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47664" y="483968"/>
            <a:ext cx="25202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18487" y="2655061"/>
            <a:ext cx="778674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我从一本书上知道蜻蜓有复眼，从那以后，就一直在琢磨复眼是怎么回事。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71" y="790519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07349" y="619883"/>
            <a:ext cx="7606628" cy="17703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那它怎么看东西呢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是每个小眼睛都看到一个小形象，合成一个大形象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还是每个小眼睛看到形象的一部分，合成一个完整的形象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46" name="Picture 2" descr="http://img.iknow.bdimg.com/zhidaoribao2014/addpic/fo-7620935_edit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l="22500" t="8315" r="13750" b="6873"/>
          <a:stretch>
            <a:fillRect/>
          </a:stretch>
        </p:blipFill>
        <p:spPr bwMode="auto">
          <a:xfrm>
            <a:off x="2691421" y="2467104"/>
            <a:ext cx="3286148" cy="2464611"/>
          </a:xfrm>
          <a:prstGeom prst="rect">
            <a:avLst/>
          </a:prstGeom>
          <a:noFill/>
          <a:effectLst>
            <a:softEdge rad="1778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499849" y="959290"/>
            <a:ext cx="6768752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连续的问句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写出了作者进行了各种猜测，表明了什么？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11" y="887674"/>
            <a:ext cx="1104039" cy="15821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46" y="2701410"/>
            <a:ext cx="7643866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写“我”对复眼有很多疑问，却没有找到答案。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60143" y="1214878"/>
            <a:ext cx="6717499" cy="73088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凡是有复眼的昆虫，视觉都很灵敏。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云形标注 7"/>
          <p:cNvSpPr/>
          <p:nvPr/>
        </p:nvSpPr>
        <p:spPr bwMode="auto">
          <a:xfrm>
            <a:off x="3573454" y="-10977"/>
            <a:ext cx="4427728" cy="1225846"/>
          </a:xfrm>
          <a:prstGeom prst="cloudCallout">
            <a:avLst>
              <a:gd name="adj1" fmla="val -8990"/>
              <a:gd name="adj2" fmla="val 64909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14808" y="341133"/>
            <a:ext cx="350046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点明了复眼的作用。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217478" y="1857820"/>
            <a:ext cx="2286016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571500" y="2078355"/>
            <a:ext cx="783463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蜻蜓就有复眼，苍蝇也有。你走近蜻蜓和苍蝇，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还有一段距离，它们就发现了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飞了。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933232" y="3792352"/>
            <a:ext cx="1428760" cy="521970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举例子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14501" y="3730439"/>
            <a:ext cx="3027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说明复眼的作用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3433445" y="4006850"/>
            <a:ext cx="774700" cy="571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3" grpId="0"/>
      <p:bldP spid="25" grpId="0"/>
      <p:bldP spid="26" grpId="0" bldLvl="0" animBg="1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9250" y="375920"/>
            <a:ext cx="4549140" cy="2567305"/>
          </a:xfrm>
        </p:spPr>
      </p:pic>
      <p:pic>
        <p:nvPicPr>
          <p:cNvPr id="134146" name="Picture 2" descr="http://imgsrc.baidu.com/image/c0%3Dpixel_huitu%2C0%2C0%2C294%2C40/sign=d2fadc3d9c0a304e462fa8bab8b0c2ea/0ff41bd5ad6eddc47e3f1cc232dbb6fd5266332a.jpg"/>
          <p:cNvPicPr>
            <a:picLocks noChangeAspect="1" noChangeArrowheads="1"/>
          </p:cNvPicPr>
          <p:nvPr/>
        </p:nvPicPr>
        <p:blipFill>
          <a:blip r:embed="rId2">
            <a:lum bright="6000" contrast="40000"/>
          </a:blip>
          <a:srcRect r="530" b="6249"/>
          <a:stretch>
            <a:fillRect/>
          </a:stretch>
        </p:blipFill>
        <p:spPr bwMode="auto">
          <a:xfrm>
            <a:off x="3962400" y="1921510"/>
            <a:ext cx="4718685" cy="265938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41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428625" y="1108075"/>
            <a:ext cx="828675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我曾经想过：如果人长了一对复眼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还是不要！那成什么样子！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95375" y="2845435"/>
            <a:ext cx="7238365" cy="521970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如果人长了一对复眼，会是什么样？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130" y="-8890"/>
            <a:ext cx="9166225" cy="51568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2805" y="805815"/>
            <a:ext cx="2722880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000" b="1">
                <a:solidFill>
                  <a:srgbClr val="FF0000"/>
                </a:solidFill>
                <a:effectLst/>
              </a:rPr>
              <a:t>瓢  虫</a:t>
            </a:r>
            <a:endParaRPr lang="zh-CN" altLang="en-US" sz="8000" b="1"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 昆虫备忘录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-3810"/>
            <a:ext cx="9144000" cy="5143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-36512" y="15996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45426"/>
            <a:ext cx="197739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人教版  语文  三年级  下册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144395" y="1286510"/>
            <a:ext cx="4835525" cy="99187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reflection blurRad="6350" stA="50000" endA="300" endPos="90000" dir="5400000" sy="-100000" algn="bl" rotWithShape="0"/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47843"/>
                  </a:schemeClr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 </a:t>
            </a:r>
            <a:r>
              <a:rPr lang="zh-CN" alt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昆虫备忘录</a:t>
            </a:r>
            <a:endParaRPr lang="zh-CN" altLang="en-US" sz="6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99745" y="1357630"/>
            <a:ext cx="8260080" cy="1210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hlinkClick r:id="rId1" action="ppaction://hlinkfile"/>
              </a:rPr>
              <a:t>瓢虫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款款地落下来了，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折好它的黑绸衬裙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膜翅，顺顺溜溜；收拢硬翅，严丝合缝。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499745" y="3013075"/>
            <a:ext cx="8072755" cy="119888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顺顺溜溜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严丝合缝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”写出了瓢虫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翅膀的特点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。把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瓢虫的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膜翅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”比作“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黑绸衬裙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”，形象生动地写出了瓢虫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膜翅的外形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24" y="500498"/>
            <a:ext cx="1253978" cy="6759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565756" y="690999"/>
            <a:ext cx="862338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比喻</a:t>
            </a:r>
            <a:endParaRPr lang="zh-CN" altLang="en-US" sz="28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480" y="500498"/>
            <a:ext cx="1253978" cy="6759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文本框 9"/>
          <p:cNvSpPr txBox="1"/>
          <p:nvPr/>
        </p:nvSpPr>
        <p:spPr>
          <a:xfrm>
            <a:off x="1995150" y="690999"/>
            <a:ext cx="862338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拟人</a:t>
            </a:r>
            <a:endParaRPr lang="zh-CN" altLang="en-US" sz="28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pic>
        <p:nvPicPr>
          <p:cNvPr id="12" name="图片 11">
            <a:hlinkClick r:id="rId3" action="ppaction://hlinkpres?slideindex=1&amp;slidetitle=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37707">
            <a:off x="976426" y="1627434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10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85786" y="714812"/>
            <a:ext cx="7643866" cy="1450340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瓢虫，</a:t>
            </a:r>
            <a:r>
              <a:rPr lang="zh-CN" altLang="en-US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朱红的、瓷漆似的硬翅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上有颜色鲜艳的小圆点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，特别漂亮。</a:t>
            </a:r>
            <a:endParaRPr lang="zh-CN" altLang="en-US" sz="3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14921" y="2651891"/>
            <a:ext cx="564360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具体、详细地描写瓢虫的外形。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Freeform 9"/>
          <p:cNvSpPr/>
          <p:nvPr/>
        </p:nvSpPr>
        <p:spPr bwMode="gray">
          <a:xfrm rot="19329879">
            <a:off x="7295126" y="1569677"/>
            <a:ext cx="363722" cy="1084018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78" name="Picture 2" descr="http://f.hiphotos.baidu.com/baike/pic/item/9c16fdfaaf51f3deb1340ec29eeef01f3b29799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99745" y="2929255"/>
            <a:ext cx="1892300" cy="18415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245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363845" y="1286510"/>
            <a:ext cx="2004695" cy="500380"/>
          </a:xfrm>
          <a:prstGeom prst="rect">
            <a:avLst/>
          </a:prstGeom>
          <a:solidFill>
            <a:srgbClr val="FF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42299" y="1286501"/>
            <a:ext cx="1714512" cy="500066"/>
          </a:xfrm>
          <a:prstGeom prst="rect">
            <a:avLst/>
          </a:prstGeom>
          <a:solidFill>
            <a:srgbClr val="FF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01265" y="786130"/>
            <a:ext cx="1613535" cy="5003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9"/>
          <p:cNvSpPr/>
          <p:nvPr/>
        </p:nvSpPr>
        <p:spPr bwMode="gray">
          <a:xfrm rot="19329879">
            <a:off x="3662680" y="1784350"/>
            <a:ext cx="866140" cy="118681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9"/>
          <p:cNvSpPr/>
          <p:nvPr/>
        </p:nvSpPr>
        <p:spPr bwMode="gray">
          <a:xfrm rot="19329879">
            <a:off x="4940300" y="1739900"/>
            <a:ext cx="960755" cy="12033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141840" y="2858453"/>
            <a:ext cx="542928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用具体数字说明圆点是有定数的。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6395" y="786130"/>
            <a:ext cx="82283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圆点是有定数的，不能瞎点。小圆点，叫作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，有七星瓢虫、十四星瓢虫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星点不同。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bldLvl="0" animBg="1"/>
      <p:bldP spid="3" grpId="0" animBg="1"/>
      <p:bldP spid="9" grpId="0" bldLvl="0" animBg="1"/>
      <p:bldP spid="10" grpId="0" bldLvl="0" animBg="1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42620" y="857250"/>
            <a:ext cx="765175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有的瓢虫吃蚜虫，是益虫；有的瓢虫吃马铃薯嫩叶，是害虫。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18"/>
          <p:cNvGrpSpPr/>
          <p:nvPr/>
        </p:nvGrpSpPr>
        <p:grpSpPr>
          <a:xfrm>
            <a:off x="1647797" y="2430777"/>
            <a:ext cx="5643602" cy="1269588"/>
            <a:chOff x="8688454" y="2056196"/>
            <a:chExt cx="1043608" cy="549508"/>
          </a:xfrm>
        </p:grpSpPr>
        <p:sp>
          <p:nvSpPr>
            <p:cNvPr id="8" name="云形 7"/>
            <p:cNvSpPr/>
            <p:nvPr/>
          </p:nvSpPr>
          <p:spPr>
            <a:xfrm>
              <a:off x="8688454" y="20561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754505" y="2179290"/>
              <a:ext cx="964347" cy="225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举例说明蚜虫有益虫和害虫之分。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Freeform 24"/>
          <p:cNvSpPr/>
          <p:nvPr/>
        </p:nvSpPr>
        <p:spPr bwMode="gray">
          <a:xfrm rot="7092700">
            <a:off x="4852330" y="1535101"/>
            <a:ext cx="647608" cy="879139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0"/>
          <p:cNvGrpSpPr/>
          <p:nvPr/>
        </p:nvGrpSpPr>
        <p:grpSpPr>
          <a:xfrm>
            <a:off x="642620" y="1357313"/>
            <a:ext cx="7413943" cy="2322195"/>
            <a:chOff x="682268" y="1202967"/>
            <a:chExt cx="7299271" cy="232219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954909" y="498532"/>
              <a:ext cx="2322195" cy="3731065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369867" y="608282"/>
              <a:ext cx="2192977" cy="3568176"/>
            </a:xfrm>
            <a:prstGeom prst="rect">
              <a:avLst/>
            </a:prstGeom>
          </p:spPr>
        </p:pic>
        <p:sp>
          <p:nvSpPr>
            <p:cNvPr id="48" name="椭圆 47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空心弧 49"/>
            <p:cNvSpPr/>
            <p:nvPr/>
          </p:nvSpPr>
          <p:spPr>
            <a:xfrm>
              <a:off x="3860375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空心弧 52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空心弧 58"/>
            <p:cNvSpPr/>
            <p:nvPr/>
          </p:nvSpPr>
          <p:spPr>
            <a:xfrm>
              <a:off x="3846780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85744" y="896599"/>
            <a:ext cx="813690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小讨论：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和原句对比读，哪句话给你印象更为深刻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18"/>
          <p:cNvGrpSpPr/>
          <p:nvPr/>
        </p:nvGrpSpPr>
        <p:grpSpPr>
          <a:xfrm>
            <a:off x="1571912" y="3679646"/>
            <a:ext cx="4357718" cy="1269588"/>
            <a:chOff x="8688454" y="2056196"/>
            <a:chExt cx="1043608" cy="549508"/>
          </a:xfrm>
        </p:grpSpPr>
        <p:sp>
          <p:nvSpPr>
            <p:cNvPr id="20" name="云形 19"/>
            <p:cNvSpPr/>
            <p:nvPr/>
          </p:nvSpPr>
          <p:spPr>
            <a:xfrm>
              <a:off x="8688454" y="20561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803214" y="2179290"/>
              <a:ext cx="852694" cy="3059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用幽默风趣的语言写出了作者对吃马铃薯嫩叶的蚜虫的讨厌。</a:t>
              </a:r>
              <a:endPara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879610" y="1619253"/>
            <a:ext cx="2916829" cy="181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吃马铃薯嫩叶的瓢虫，你们可以改改口味，吃蚜虫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62195" y="1611630"/>
            <a:ext cx="2808605" cy="181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吃马铃薯嫩叶的瓢虫，你们就不能改改口味，也吃蚜虫吗？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Freeform 24"/>
          <p:cNvSpPr/>
          <p:nvPr/>
        </p:nvSpPr>
        <p:spPr bwMode="gray">
          <a:xfrm rot="12248031">
            <a:off x="5852770" y="3142745"/>
            <a:ext cx="647608" cy="879139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74955" y="309880"/>
            <a:ext cx="1405255" cy="563880"/>
            <a:chOff x="433" y="488"/>
            <a:chExt cx="2213" cy="88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" y="488"/>
              <a:ext cx="2042" cy="8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8" name="文本框 9"/>
            <p:cNvSpPr txBox="1"/>
            <p:nvPr/>
          </p:nvSpPr>
          <p:spPr>
            <a:xfrm>
              <a:off x="766" y="688"/>
              <a:ext cx="1880" cy="68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Heiti SC Medium" pitchFamily="2" charset="-128"/>
                  <a:ea typeface="Heiti SC Medium" pitchFamily="2" charset="-128"/>
                </a:rPr>
                <a:t>疑问句</a:t>
              </a:r>
              <a:endParaRPr lang="zh-CN" altLang="en-US" sz="24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6" grpId="0"/>
      <p:bldP spid="3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0795"/>
            <a:ext cx="9154795" cy="51587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88560" y="662940"/>
            <a:ext cx="3738880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000" b="1">
                <a:solidFill>
                  <a:srgbClr val="FF0000"/>
                </a:solidFill>
                <a:effectLst/>
              </a:rPr>
              <a:t>独 角 仙</a:t>
            </a:r>
            <a:endParaRPr lang="zh-CN" altLang="en-US" sz="8000" b="1"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14282" y="571936"/>
            <a:ext cx="7643866" cy="1370965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吃晚饭的时候，呜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扑！飞来一只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hlinkClick r:id="rId1" action="ppaction://hlinkfile"/>
              </a:rPr>
              <a:t>独角仙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，摔在灯下。它摔得很重，摔晕了。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9"/>
          <p:cNvSpPr txBox="1"/>
          <p:nvPr/>
        </p:nvSpPr>
        <p:spPr>
          <a:xfrm>
            <a:off x="2806368" y="1942910"/>
            <a:ext cx="1643074" cy="689622"/>
          </a:xfrm>
          <a:prstGeom prst="roundRect">
            <a:avLst/>
          </a:prstGeom>
          <a:solidFill>
            <a:srgbClr val="0000FF"/>
          </a:solidFill>
          <a:effectLst>
            <a:softEdge rad="889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拟声词</a:t>
            </a:r>
            <a:endParaRPr lang="zh-CN" altLang="en-US" sz="3600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0100" y="3286580"/>
            <a:ext cx="6685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形象地表现了独角仙飞行时的状态。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929058" y="571936"/>
            <a:ext cx="1785950" cy="7143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9"/>
          <p:cNvSpPr/>
          <p:nvPr/>
        </p:nvSpPr>
        <p:spPr bwMode="gray">
          <a:xfrm rot="19329879">
            <a:off x="4011359" y="1420781"/>
            <a:ext cx="864920" cy="564773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9"/>
          <p:cNvSpPr/>
          <p:nvPr/>
        </p:nvSpPr>
        <p:spPr bwMode="gray">
          <a:xfrm rot="19329879">
            <a:off x="3195698" y="2641895"/>
            <a:ext cx="864920" cy="564773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2" name="图片 11">
            <a:hlinkClick r:id="rId2" action="ppaction://hlinkpres?slideindex=1&amp;slidetitle=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907846" y="1668074"/>
            <a:ext cx="335134" cy="4723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5" grpId="0" bldLvl="0" animBg="1"/>
      <p:bldP spid="6" grpId="0"/>
      <p:bldP spid="8" grpId="0" bldLvl="0" animBg="1"/>
      <p:bldP spid="9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366720"/>
            <a:ext cx="7780337" cy="1920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6"/>
          <p:cNvSpPr txBox="1"/>
          <p:nvPr/>
        </p:nvSpPr>
        <p:spPr>
          <a:xfrm>
            <a:off x="1330268" y="1632318"/>
            <a:ext cx="6696744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摔得很重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跳得很高  跑得很快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1"/>
          <p:cNvSpPr txBox="1"/>
          <p:nvPr/>
        </p:nvSpPr>
        <p:spPr>
          <a:xfrm>
            <a:off x="1282707" y="489107"/>
            <a:ext cx="4266813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词语积累（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“得”字短语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98" y="465628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1000564"/>
            <a:ext cx="4643470" cy="73088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这家伙，是昆虫的霸王。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9"/>
          <p:cNvSpPr txBox="1"/>
          <p:nvPr/>
        </p:nvSpPr>
        <p:spPr>
          <a:xfrm>
            <a:off x="642910" y="2572200"/>
            <a:ext cx="4572032" cy="689622"/>
          </a:xfrm>
          <a:prstGeom prst="roundRect">
            <a:avLst/>
          </a:prstGeom>
          <a:solidFill>
            <a:srgbClr val="008216"/>
          </a:solidFill>
          <a:effectLst>
            <a:softEdge rad="889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作者对独角仙的评价。</a:t>
            </a:r>
            <a:endParaRPr lang="zh-CN" altLang="en-US" sz="3600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Freeform 9"/>
          <p:cNvSpPr/>
          <p:nvPr/>
        </p:nvSpPr>
        <p:spPr bwMode="gray">
          <a:xfrm rot="18365238">
            <a:off x="2654037" y="1849409"/>
            <a:ext cx="864920" cy="564773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4" name="Picture 2" descr="http://imgsrc.baidu.com/image/c0%3Dshijue1%2C0%2C0%2C294%2C40/sign=d763a403ba51f819e5280b09b2dd2098/8718367adab44aedc0029cccb91c8701a18bfb4e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r="-1251" b="8762"/>
          <a:stretch>
            <a:fillRect/>
          </a:stretch>
        </p:blipFill>
        <p:spPr bwMode="auto">
          <a:xfrm>
            <a:off x="5572132" y="1500630"/>
            <a:ext cx="3373900" cy="122876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642620" y="929005"/>
            <a:ext cx="792035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北京隆福寺过去有独角仙卖，据说给它套上一辆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泥制的小车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，它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拉着就走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57158" y="3003047"/>
            <a:ext cx="1428760" cy="521970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举例子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72717" y="2972249"/>
            <a:ext cx="6278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用具体事例说明独角仙的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力气大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1857375" y="3262630"/>
            <a:ext cx="842645" cy="254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0364" y="571486"/>
            <a:ext cx="5904656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汪曾祺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江苏高邮人，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年出生，中国当代作家、散文家、戏剧家、京派作家的代表人物。 被誉为“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抒情的人道主义者，中国最后一个纯粹的文人，中国最后一个士大夫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汪曾祺在短篇小说创作上颇有成就，对戏剧与民间文艺也有深入钻研。作品有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受戒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晚饭花集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逝水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晚翠文谈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5538" name="Picture 2" descr="http://img.mp.itc.cn/upload/20170516/df304b80764c4d4b9fc2d998e2359d2d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r="2223" b="13604"/>
          <a:stretch>
            <a:fillRect/>
          </a:stretch>
        </p:blipFill>
        <p:spPr bwMode="auto">
          <a:xfrm>
            <a:off x="206375" y="689610"/>
            <a:ext cx="2698115" cy="3719830"/>
          </a:xfrm>
          <a:prstGeom prst="ellipse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72" name="Picture 8" descr="http://forum.xitek.com/pics/201308/18639/1863955/1863955_1377841443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0" y="451"/>
            <a:ext cx="9144000" cy="51435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5292725" y="546100"/>
            <a:ext cx="2722880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000" b="1">
                <a:solidFill>
                  <a:srgbClr val="FF0000"/>
                </a:solidFill>
                <a:effectLst/>
              </a:rPr>
              <a:t>蚂  蚱</a:t>
            </a:r>
            <a:endParaRPr lang="zh-CN" altLang="en-US" sz="8000" b="1"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500" y="786130"/>
            <a:ext cx="7571740" cy="201104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尖头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hlinkClick r:id="rId1" action="ppaction://hlinkfile"/>
              </a:rPr>
              <a:t>蚂蚱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是国画家很喜欢画的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我小时候也画过不少，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因为它的形态好掌握，很好画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9"/>
          <p:cNvSpPr txBox="1"/>
          <p:nvPr/>
        </p:nvSpPr>
        <p:spPr>
          <a:xfrm>
            <a:off x="1464285" y="3037018"/>
            <a:ext cx="6215106" cy="689622"/>
          </a:xfrm>
          <a:prstGeom prst="roundRect">
            <a:avLst/>
          </a:prstGeom>
          <a:solidFill>
            <a:srgbClr val="008216"/>
          </a:solidFill>
          <a:effectLst>
            <a:softEdge rad="889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说明喜欢画尖头蚂蚱的原因。</a:t>
            </a:r>
            <a:endParaRPr lang="zh-CN" altLang="en-US" sz="3600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>
            <a:hlinkClick r:id="rId2" action="ppaction://hlinkpres?slideindex=1&amp;slidetitle=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2735376" y="1245164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000101" y="643374"/>
            <a:ext cx="5000659" cy="65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用“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因为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写句子。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68680" y="2033905"/>
            <a:ext cx="726313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傍晚人们都去公园散步，因为公园里的空气很好。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66" y="747056"/>
            <a:ext cx="455882" cy="4444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821979" y="2881441"/>
            <a:ext cx="7500990" cy="15455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蜻蜓、苍蝇的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眼睛是复眼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。花大姐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有益虫也有害虫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。独角仙的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力气很大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。蚂蚱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飞起来会咯咯作响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形态比较好画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9745" y="572135"/>
            <a:ext cx="7905750" cy="1370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想一想：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课文介绍了哪几种昆虫？它们有什么特点？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3810" y="2051050"/>
            <a:ext cx="999490" cy="58356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蜻蜓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13990" y="2051050"/>
            <a:ext cx="999490" cy="5835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苍蝇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23995" y="2051050"/>
            <a:ext cx="1407795" cy="58356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花大姐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26430" y="2051050"/>
            <a:ext cx="1407795" cy="5835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独角仙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06005" y="2051050"/>
            <a:ext cx="999490" cy="58356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蚂蚱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3" grpId="0"/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71755" y="501148"/>
            <a:ext cx="264160" cy="2838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960"/>
            <a:ext cx="2219380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52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92405" y="1094105"/>
            <a:ext cx="8737600" cy="376428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336224" y="1731131"/>
            <a:ext cx="480060" cy="214566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昆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虫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备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忘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录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95672" y="1287269"/>
            <a:ext cx="4595495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蜻蜓、苍蝇：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有复眼 视觉灵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41391" y="1786065"/>
            <a:ext cx="5214974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瓢虫：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硬翅上有小圆点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70270" y="2214693"/>
            <a:ext cx="549402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独角仙：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个头大 甲壳硬 力气大　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87504" y="2857635"/>
            <a:ext cx="1928826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尖头绿蚂蚱　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16329" y="2643321"/>
            <a:ext cx="2928958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动作：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咯咯作响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16329" y="3143387"/>
            <a:ext cx="4429156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外形：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膜翅  漂亮的桃红色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87503" y="3857767"/>
            <a:ext cx="1285884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土蚂蚱　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30511" y="3643453"/>
            <a:ext cx="607223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外形：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身体粗短、方头、翅膀有黑斑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01949" y="4214957"/>
            <a:ext cx="321471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动作：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吐褐色口水　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7" name="AutoShape 1"/>
          <p:cNvSpPr/>
          <p:nvPr/>
        </p:nvSpPr>
        <p:spPr bwMode="auto">
          <a:xfrm>
            <a:off x="3644891" y="2857635"/>
            <a:ext cx="71438" cy="714380"/>
          </a:xfrm>
          <a:prstGeom prst="leftBrace">
            <a:avLst>
              <a:gd name="adj1" fmla="val 8341"/>
              <a:gd name="adj2" fmla="val 50000"/>
            </a:avLst>
          </a:prstGeom>
          <a:noFill/>
          <a:ln w="6350">
            <a:solidFill>
              <a:srgbClr val="FF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AutoShape 1"/>
          <p:cNvSpPr/>
          <p:nvPr/>
        </p:nvSpPr>
        <p:spPr bwMode="auto">
          <a:xfrm>
            <a:off x="2930511" y="3857767"/>
            <a:ext cx="71438" cy="714380"/>
          </a:xfrm>
          <a:prstGeom prst="leftBrace">
            <a:avLst>
              <a:gd name="adj1" fmla="val 8341"/>
              <a:gd name="adj2" fmla="val 50000"/>
            </a:avLst>
          </a:prstGeom>
          <a:noFill/>
          <a:ln w="6350">
            <a:solidFill>
              <a:srgbClr val="FF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AutoShape 1"/>
          <p:cNvSpPr/>
          <p:nvPr/>
        </p:nvSpPr>
        <p:spPr bwMode="auto">
          <a:xfrm>
            <a:off x="889635" y="1424940"/>
            <a:ext cx="83185" cy="2932430"/>
          </a:xfrm>
          <a:prstGeom prst="leftBrace">
            <a:avLst>
              <a:gd name="adj1" fmla="val 8341"/>
              <a:gd name="adj2" fmla="val 50000"/>
            </a:avLst>
          </a:prstGeom>
          <a:noFill/>
          <a:ln w="6350">
            <a:solidFill>
              <a:srgbClr val="FF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69975" y="3142615"/>
            <a:ext cx="53848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蚱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AutoShape 1"/>
          <p:cNvSpPr/>
          <p:nvPr/>
        </p:nvSpPr>
        <p:spPr bwMode="auto">
          <a:xfrm>
            <a:off x="1608455" y="3142615"/>
            <a:ext cx="107315" cy="1073150"/>
          </a:xfrm>
          <a:prstGeom prst="leftBrace">
            <a:avLst>
              <a:gd name="adj1" fmla="val 8341"/>
              <a:gd name="adj2" fmla="val 50000"/>
            </a:avLst>
          </a:prstGeom>
          <a:noFill/>
          <a:ln w="6350">
            <a:solidFill>
              <a:srgbClr val="FF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17" grpId="0"/>
      <p:bldP spid="20" grpId="0"/>
      <p:bldP spid="12" grpId="0"/>
      <p:bldP spid="13" grpId="0"/>
      <p:bldP spid="14" grpId="0"/>
      <p:bldP spid="22" grpId="0"/>
      <p:bldP spid="23" grpId="0"/>
      <p:bldP spid="25" grpId="0"/>
      <p:bldP spid="9217" grpId="0" bldLvl="0" animBg="1"/>
      <p:bldP spid="26" grpId="0" bldLvl="0" animBg="1"/>
      <p:bldP spid="2" grpId="0" bldLvl="0" animBg="1"/>
      <p:bldP spid="3" grpId="0"/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42910" y="1179953"/>
            <a:ext cx="7262635" cy="25596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本文介绍了</a:t>
            </a:r>
            <a:r>
              <a:rPr lang="en-US" altLang="zh-CN" sz="27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的复眼，花大姐的种类及特点，独角仙独特的外形及</a:t>
            </a:r>
            <a:r>
              <a:rPr lang="zh-CN" altLang="en-US" sz="27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的特点，</a:t>
            </a:r>
            <a:r>
              <a:rPr lang="zh-CN" altLang="en-US" sz="27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在画画时形态好掌握的特点。表现了作者平时</a:t>
            </a:r>
            <a:r>
              <a:rPr lang="en-US" altLang="zh-CN" sz="27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，以及作者对昆虫的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76235" y="2712222"/>
            <a:ext cx="1643074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观察细致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07370" y="1214564"/>
            <a:ext cx="1928826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苍蝇和蜻蜓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960"/>
            <a:ext cx="2036757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637"/>
            <a:ext cx="366860" cy="45633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42593" y="3196095"/>
            <a:ext cx="1643074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喜爱之情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02680" y="1698625"/>
            <a:ext cx="1217295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力气大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28495" y="2205355"/>
            <a:ext cx="87249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蚂蚱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8" grpId="0"/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7158" y="930711"/>
            <a:ext cx="8501122" cy="36137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描写昆虫的诗句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庄生晓梦迷蝴蝶，望帝春心托杜鹃。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李商隐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锦瑟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 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不论平地与山尖，无限风光尽被占。采得百花成蜜后，为谁辛苦为谁甜。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——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罗隐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蜂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96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63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1003300" y="1287145"/>
            <a:ext cx="7098030" cy="22840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一、为红色字选择正确的读音。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目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录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lù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lǜ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   丝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绸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cóu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chóu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款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kǎn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kuǎn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瞎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说（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xiā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xā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960"/>
            <a:ext cx="2003356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636"/>
            <a:ext cx="366860" cy="45633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717861" y="3002096"/>
            <a:ext cx="64294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89154" y="2216278"/>
            <a:ext cx="690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24340" y="2265173"/>
            <a:ext cx="690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17531" y="3002096"/>
            <a:ext cx="690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/>
      <p:bldP spid="16" grpId="0"/>
      <p:bldP spid="1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786250"/>
            <a:ext cx="8106124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二、形近字组词。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昆（     ）绸（     ） 摸（     ） 瞎（ 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晃（     ）稠（     ） 膜（     ） 割（ 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08051" y="2238524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昆虫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071802" y="2217863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丝绸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215259" y="2232150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抚摸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398404" y="2236619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瞎眼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071538" y="2866202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晃动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3072119" y="2874775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稠密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5215259" y="2874775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膜翅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7402214" y="2872576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割舍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28596" y="643374"/>
            <a:ext cx="7600888" cy="37617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根据课文内容连线。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瓢虫        头上长着一只犀牛一样的角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蜻蜓          吐出一泡褐色的口水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独角仙       朱红色的硬翅上有小圆点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土蚂蚱       长了一对复眼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357290" y="1857820"/>
            <a:ext cx="1857388" cy="150019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357290" y="2572200"/>
            <a:ext cx="1857388" cy="142876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5400000" flipH="1" flipV="1">
            <a:off x="1678761" y="2036415"/>
            <a:ext cx="1428760" cy="121444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1714480" y="2643638"/>
            <a:ext cx="1571636" cy="142876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3649" y="380800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+mj-ea"/>
              </a:rPr>
              <a:t>昆虫</a:t>
            </a:r>
            <a:endParaRPr lang="zh-CN" altLang="en-US" sz="3200" b="1" dirty="0">
              <a:solidFill>
                <a:srgbClr val="0000FF"/>
              </a:solidFill>
              <a:latin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844" y="961017"/>
            <a:ext cx="8501090" cy="3044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昆虫种类繁多、形态各异，属于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无脊椎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动物中的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节肢动物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，是地球上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数量最多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的动物群体，在所有生物种类（包括细菌、真菌、病毒）中占了超过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50%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，它们的踪迹几乎遍布世界的每一个角落。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1"/>
          <p:cNvSpPr>
            <a:spLocks noChangeArrowheads="1"/>
          </p:cNvSpPr>
          <p:nvPr/>
        </p:nvSpPr>
        <p:spPr bwMode="auto">
          <a:xfrm>
            <a:off x="642620" y="643890"/>
            <a:ext cx="766953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6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800" i="0" u="none" strike="noStrike" cap="none" normalizeH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800" i="0" u="none" strike="noStrike" cap="none" normalizeH="0" baseline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四、</a:t>
            </a:r>
            <a:r>
              <a:rPr kumimoji="0" lang="zh-CN" sz="2800" i="0" u="none" strike="noStrike" cap="none" normalizeH="0" baseline="0" dirty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蜻蜓是益虫，它们除了能大量捕食蚊、蝇外，有的还能捕食蝶、蛾、蜂等害虫。请你写一句标语，呼吁人们不要捕捉蜻蜓。</a:t>
            </a:r>
            <a:endParaRPr kumimoji="0" lang="zh-CN" sz="2800" i="0" u="none" strike="noStrike" cap="none" normalizeH="0" baseline="0" dirty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2620" y="2414270"/>
            <a:ext cx="756983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蜻蜓能捕捉害虫，是我们人类的朋友，请大家要保护蜻蜓！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8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8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1" grpId="0" bldLvl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9" name="文本框 49"/>
          <p:cNvSpPr txBox="1"/>
          <p:nvPr/>
        </p:nvSpPr>
        <p:spPr>
          <a:xfrm rot="-1160763">
            <a:off x="7790325" y="1419782"/>
            <a:ext cx="379858" cy="1911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" dirty="0">
                <a:solidFill>
                  <a:srgbClr val="DAEEB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400" dirty="0">
              <a:solidFill>
                <a:srgbClr val="DAEEBF"/>
              </a:solidFill>
              <a:latin typeface="Arial" panose="020B0604020202020204" pitchFamily="34" charset="0"/>
            </a:endParaRPr>
          </a:p>
        </p:txBody>
      </p:sp>
      <p:sp>
        <p:nvSpPr>
          <p:cNvPr id="10340" name="文本框 50"/>
          <p:cNvSpPr txBox="1"/>
          <p:nvPr/>
        </p:nvSpPr>
        <p:spPr>
          <a:xfrm rot="-1160763">
            <a:off x="7763471" y="5397160"/>
            <a:ext cx="391160" cy="12954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" dirty="0">
                <a:solidFill>
                  <a:srgbClr val="DAEEB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400" dirty="0">
              <a:solidFill>
                <a:srgbClr val="DAEEBF"/>
              </a:solidFill>
              <a:latin typeface="Arial" panose="020B0604020202020204" pitchFamily="34" charset="0"/>
            </a:endParaRPr>
          </a:p>
        </p:txBody>
      </p:sp>
      <p:sp>
        <p:nvSpPr>
          <p:cNvPr id="10384" name="TextBox 11"/>
          <p:cNvSpPr txBox="1"/>
          <p:nvPr/>
        </p:nvSpPr>
        <p:spPr>
          <a:xfrm>
            <a:off x="4500562" y="1590579"/>
            <a:ext cx="1286051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距</a:t>
            </a:r>
            <a:r>
              <a:rPr kumimoji="1"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离</a:t>
            </a:r>
            <a:endParaRPr kumimoji="1"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071802" y="1572068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凡</a:t>
            </a:r>
            <a:endParaRPr lang="zh-CN" altLang="en-US" sz="40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28794" y="1572068"/>
            <a:ext cx="121444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录</a:t>
            </a:r>
            <a:endParaRPr lang="zh-CN" altLang="en-US" sz="40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760003" y="1571353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款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款</a:t>
            </a:r>
            <a:endParaRPr lang="zh-CN" altLang="en-US" sz="40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7073281" y="1554209"/>
            <a:ext cx="1393222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丝</a:t>
            </a:r>
            <a:r>
              <a:rPr kumimoji="1"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绸</a:t>
            </a:r>
            <a:r>
              <a:rPr kumimoji="1"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70105" y="1158678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ù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07657" y="1143440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fán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71683" y="1143440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j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ù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08715" y="1089146"/>
            <a:ext cx="11788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ku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379530" y="2643955"/>
            <a:ext cx="57150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ó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484763" y="1072002"/>
            <a:ext cx="107157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ó</a:t>
            </a:r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u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1285852" y="3125845"/>
            <a:ext cx="1226027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膜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翅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00232" y="1589212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143240" y="164350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43504" y="1654619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827451" y="1660333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127573" y="164350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879279" y="3215142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511026"/>
            <a:ext cx="1121491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58307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25663" y="158307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/>
          <p:cNvSpPr txBox="1"/>
          <p:nvPr/>
        </p:nvSpPr>
        <p:spPr>
          <a:xfrm>
            <a:off x="653667" y="422774"/>
            <a:ext cx="4033837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430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51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530"/>
            <a:ext cx="366860" cy="456339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2736535" y="2715076"/>
            <a:ext cx="78581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xi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 Box 5"/>
          <p:cNvSpPr txBox="1">
            <a:spLocks noChangeArrowheads="1"/>
          </p:cNvSpPr>
          <p:nvPr/>
        </p:nvSpPr>
        <p:spPr bwMode="auto">
          <a:xfrm>
            <a:off x="2786050" y="3197283"/>
            <a:ext cx="1226027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瞎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79477" y="3286580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561554" y="2643638"/>
            <a:ext cx="65338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ì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Text Box 5"/>
          <p:cNvSpPr txBox="1">
            <a:spLocks noChangeArrowheads="1"/>
          </p:cNvSpPr>
          <p:nvPr/>
        </p:nvSpPr>
        <p:spPr bwMode="auto">
          <a:xfrm>
            <a:off x="3968127" y="3125845"/>
            <a:ext cx="1226027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益</a:t>
            </a:r>
            <a:endParaRPr lang="zh-CN" altLang="en-US" sz="40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071934" y="3215142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039829" y="2786514"/>
            <a:ext cx="818187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yu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ē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Text Box 5"/>
          <p:cNvSpPr txBox="1">
            <a:spLocks noChangeArrowheads="1"/>
          </p:cNvSpPr>
          <p:nvPr/>
        </p:nvSpPr>
        <p:spPr bwMode="auto">
          <a:xfrm>
            <a:off x="5517840" y="3268721"/>
            <a:ext cx="1226027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endParaRPr lang="zh-CN" altLang="en-US" sz="40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572132" y="334627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000892" y="2786514"/>
            <a:ext cx="101812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Text Box 5"/>
          <p:cNvSpPr txBox="1">
            <a:spLocks noChangeArrowheads="1"/>
          </p:cNvSpPr>
          <p:nvPr/>
        </p:nvSpPr>
        <p:spPr bwMode="auto">
          <a:xfrm>
            <a:off x="6978969" y="3268721"/>
            <a:ext cx="1226027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斑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纹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572396" y="3358018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59910" y="2386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86910" y="2513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000"/>
                            </p:stCondLst>
                            <p:childTnLst>
                              <p:par>
                                <p:cTn id="10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0"/>
                            </p:stCondLst>
                            <p:childTnLst>
                              <p:par>
                                <p:cTn id="10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1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1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000"/>
                            </p:stCondLst>
                            <p:childTnLst>
                              <p:par>
                                <p:cTn id="11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8" grpId="0"/>
      <p:bldP spid="28" grpId="1"/>
      <p:bldP spid="29" grpId="0"/>
      <p:bldP spid="29" grpId="1"/>
      <p:bldP spid="8" grpId="0" bldLvl="0" animBg="1"/>
      <p:bldP spid="32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2" grpId="0"/>
      <p:bldP spid="42" grpId="1"/>
      <p:bldP spid="44" grpId="0" bldLvl="0" animBg="1"/>
      <p:bldP spid="45" grpId="0"/>
      <p:bldP spid="45" grpId="1"/>
      <p:bldP spid="47" grpId="0" bldLvl="0" animBg="1"/>
      <p:bldP spid="48" grpId="0"/>
      <p:bldP spid="48" grpId="1"/>
      <p:bldP spid="53" grpId="0" bldLvl="0" animBg="1"/>
      <p:bldP spid="54" grpId="0"/>
      <p:bldP spid="54" grpId="1"/>
      <p:bldP spid="5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0" name="文本框 50"/>
          <p:cNvSpPr txBox="1"/>
          <p:nvPr/>
        </p:nvSpPr>
        <p:spPr>
          <a:xfrm rot="-1160763">
            <a:off x="7763471" y="5397160"/>
            <a:ext cx="391160" cy="12954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" dirty="0">
                <a:solidFill>
                  <a:srgbClr val="DAEEB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400" dirty="0">
              <a:solidFill>
                <a:srgbClr val="DAEEBF"/>
              </a:solidFill>
              <a:latin typeface="Arial" panose="020B0604020202020204" pitchFamily="34" charset="0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609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7544" y="1276056"/>
            <a:ext cx="4104456" cy="13608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莫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膜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目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害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瞎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844333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11760" y="2929390"/>
            <a:ext cx="53053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距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49325" y="3798570"/>
            <a:ext cx="7691755" cy="9302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形声字。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足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表意，表示字义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和脚有关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巨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表声，表示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距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鸡、稚等腿后面突出像脚趾的部分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0051" name="Picture 3" descr="http://img0.ph.126.net/6F7lPr9JEoardP9Um4UbyQ==/6619332678095843685.jpg"/>
          <p:cNvPicPr>
            <a:picLocks noChangeAspect="1" noChangeArrowheads="1"/>
          </p:cNvPicPr>
          <p:nvPr/>
        </p:nvPicPr>
        <p:blipFill>
          <a:blip r:embed="rId1" cstate="print"/>
          <a:srcRect r="1270" b="3226"/>
          <a:stretch>
            <a:fillRect/>
          </a:stretch>
        </p:blipFill>
        <p:spPr bwMode="auto">
          <a:xfrm>
            <a:off x="3929058" y="1286316"/>
            <a:ext cx="1208869" cy="1357322"/>
          </a:xfrm>
          <a:prstGeom prst="rect">
            <a:avLst/>
          </a:prstGeom>
          <a:noFill/>
        </p:spPr>
      </p:pic>
      <p:pic>
        <p:nvPicPr>
          <p:cNvPr id="13005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000"/>
          </a:blip>
          <a:srcRect/>
          <a:stretch>
            <a:fillRect/>
          </a:stretch>
        </p:blipFill>
        <p:spPr bwMode="auto">
          <a:xfrm>
            <a:off x="2987663" y="2798579"/>
            <a:ext cx="921296" cy="890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0053" name="Picture 5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/>
          <a:stretch>
            <a:fillRect/>
          </a:stretch>
        </p:blipFill>
        <p:spPr bwMode="auto">
          <a:xfrm>
            <a:off x="3929692" y="2929390"/>
            <a:ext cx="30003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文本框 1"/>
          <p:cNvSpPr txBox="1"/>
          <p:nvPr/>
        </p:nvSpPr>
        <p:spPr>
          <a:xfrm>
            <a:off x="1411605" y="20955"/>
            <a:ext cx="3561080" cy="3708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0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https://timgsa.baidu.com/timg?image&amp;quality=80&amp;size=b9999_10000&amp;sec=1538919267361&amp;di=04a1a6d8f7fc4db524a78aabfbee1bfc&amp;imgtype=0&amp;src=http%3A%2F%2Fimgsrc.baidu.com%2Fimgad%2Fpic%2Fitem%2Ff7246b600c338744e0aa2f5a5b0fd9f9d72aa0ac.jpg"/>
          <p:cNvPicPr>
            <a:picLocks noChangeAspect="1" noChangeArrowheads="1"/>
          </p:cNvPicPr>
          <p:nvPr/>
        </p:nvPicPr>
        <p:blipFill>
          <a:blip r:embed="rId1"/>
          <a:srcRect b="4637"/>
          <a:stretch>
            <a:fillRect/>
          </a:stretch>
        </p:blipFill>
        <p:spPr bwMode="auto">
          <a:xfrm>
            <a:off x="142844" y="450"/>
            <a:ext cx="9001156" cy="5143500"/>
          </a:xfrm>
          <a:prstGeom prst="rect">
            <a:avLst/>
          </a:prstGeom>
          <a:noFill/>
        </p:spPr>
      </p:pic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4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-322130"/>
            <a:ext cx="3098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8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-169730"/>
            <a:ext cx="3098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52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21505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22225" y="761163"/>
            <a:ext cx="2621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>
                <a:solidFill>
                  <a:srgbClr val="0000FF"/>
                </a:solidFill>
              </a:rPr>
              <a:t>小蜜蜂飞来了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696891" y="1872435"/>
            <a:ext cx="1270397" cy="972692"/>
            <a:chOff x="2071670" y="1785932"/>
            <a:chExt cx="1270397" cy="972692"/>
          </a:xfrm>
        </p:grpSpPr>
        <p:pic>
          <p:nvPicPr>
            <p:cNvPr id="38914" name="Picture 2" descr="https://timgsa.baidu.com/timg?image&amp;quality=80&amp;size=b9999_10000&amp;sec=1538919018384&amp;di=deb66d2dff8631a6f586a8b036b23a38&amp;imgtype=0&amp;src=http%3A%2F%2Fpic30.photophoto.cn%2F20140312%2F0012024852603721_b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3344" t="7700" b="18377"/>
            <a:stretch>
              <a:fillRect/>
            </a:stretch>
          </p:blipFill>
          <p:spPr bwMode="auto">
            <a:xfrm>
              <a:off x="2571737" y="1785932"/>
              <a:ext cx="770330" cy="857256"/>
            </a:xfrm>
            <a:prstGeom prst="rect">
              <a:avLst/>
            </a:prstGeom>
            <a:noFill/>
          </p:spPr>
        </p:pic>
        <p:sp>
          <p:nvSpPr>
            <p:cNvPr id="57" name="矩形 48"/>
            <p:cNvSpPr>
              <a:spLocks noChangeArrowheads="1"/>
            </p:cNvSpPr>
            <p:nvPr/>
          </p:nvSpPr>
          <p:spPr bwMode="auto">
            <a:xfrm>
              <a:off x="2071670" y="2298249"/>
              <a:ext cx="857256" cy="460375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复眼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2643491" y="1701621"/>
            <a:ext cx="1270397" cy="972692"/>
            <a:chOff x="2071670" y="1785932"/>
            <a:chExt cx="1270397" cy="972692"/>
          </a:xfrm>
        </p:grpSpPr>
        <p:pic>
          <p:nvPicPr>
            <p:cNvPr id="89" name="Picture 2" descr="https://timgsa.baidu.com/timg?image&amp;quality=80&amp;size=b9999_10000&amp;sec=1538919018384&amp;di=deb66d2dff8631a6f586a8b036b23a38&amp;imgtype=0&amp;src=http%3A%2F%2Fpic30.photophoto.cn%2F20140312%2F0012024852603721_b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3344" t="7700" b="18377"/>
            <a:stretch>
              <a:fillRect/>
            </a:stretch>
          </p:blipFill>
          <p:spPr bwMode="auto">
            <a:xfrm>
              <a:off x="2571737" y="1785932"/>
              <a:ext cx="770330" cy="857256"/>
            </a:xfrm>
            <a:prstGeom prst="rect">
              <a:avLst/>
            </a:prstGeom>
            <a:noFill/>
          </p:spPr>
        </p:pic>
        <p:sp>
          <p:nvSpPr>
            <p:cNvPr id="90" name="矩形 48"/>
            <p:cNvSpPr>
              <a:spLocks noChangeArrowheads="1"/>
            </p:cNvSpPr>
            <p:nvPr/>
          </p:nvSpPr>
          <p:spPr bwMode="auto">
            <a:xfrm>
              <a:off x="2071670" y="2298249"/>
              <a:ext cx="857256" cy="460375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琢磨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260853" y="1701961"/>
            <a:ext cx="1270397" cy="1342262"/>
            <a:chOff x="2071670" y="1785932"/>
            <a:chExt cx="1270397" cy="1342262"/>
          </a:xfrm>
        </p:grpSpPr>
        <p:pic>
          <p:nvPicPr>
            <p:cNvPr id="92" name="Picture 2" descr="https://timgsa.baidu.com/timg?image&amp;quality=80&amp;size=b9999_10000&amp;sec=1538919018384&amp;di=deb66d2dff8631a6f586a8b036b23a38&amp;imgtype=0&amp;src=http%3A%2F%2Fpic30.photophoto.cn%2F20140312%2F0012024852603721_b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3344" t="7700" b="18377"/>
            <a:stretch>
              <a:fillRect/>
            </a:stretch>
          </p:blipFill>
          <p:spPr bwMode="auto">
            <a:xfrm>
              <a:off x="2571737" y="1785932"/>
              <a:ext cx="770330" cy="857256"/>
            </a:xfrm>
            <a:prstGeom prst="rect">
              <a:avLst/>
            </a:prstGeom>
            <a:noFill/>
          </p:spPr>
        </p:pic>
        <p:sp>
          <p:nvSpPr>
            <p:cNvPr id="93" name="矩形 48"/>
            <p:cNvSpPr>
              <a:spLocks noChangeArrowheads="1"/>
            </p:cNvSpPr>
            <p:nvPr/>
          </p:nvSpPr>
          <p:spPr bwMode="auto">
            <a:xfrm>
              <a:off x="2071670" y="2298249"/>
              <a:ext cx="857256" cy="829945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严丝合缝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069455" y="2610408"/>
            <a:ext cx="1270397" cy="972692"/>
            <a:chOff x="2071670" y="1785932"/>
            <a:chExt cx="1270397" cy="972692"/>
          </a:xfrm>
        </p:grpSpPr>
        <p:pic>
          <p:nvPicPr>
            <p:cNvPr id="95" name="Picture 2" descr="https://timgsa.baidu.com/timg?image&amp;quality=80&amp;size=b9999_10000&amp;sec=1538919018384&amp;di=deb66d2dff8631a6f586a8b036b23a38&amp;imgtype=0&amp;src=http%3A%2F%2Fpic30.photophoto.cn%2F20140312%2F0012024852603721_b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3344" t="7700" b="18377"/>
            <a:stretch>
              <a:fillRect/>
            </a:stretch>
          </p:blipFill>
          <p:spPr bwMode="auto">
            <a:xfrm>
              <a:off x="2571737" y="1785932"/>
              <a:ext cx="770330" cy="857256"/>
            </a:xfrm>
            <a:prstGeom prst="rect">
              <a:avLst/>
            </a:prstGeom>
            <a:noFill/>
          </p:spPr>
        </p:pic>
        <p:sp>
          <p:nvSpPr>
            <p:cNvPr id="96" name="矩形 48"/>
            <p:cNvSpPr>
              <a:spLocks noChangeArrowheads="1"/>
            </p:cNvSpPr>
            <p:nvPr/>
          </p:nvSpPr>
          <p:spPr bwMode="auto">
            <a:xfrm>
              <a:off x="2071670" y="2298249"/>
              <a:ext cx="1143008" cy="460375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备忘录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5835986" y="1637805"/>
            <a:ext cx="1270397" cy="972692"/>
            <a:chOff x="2071670" y="1785932"/>
            <a:chExt cx="1270397" cy="972692"/>
          </a:xfrm>
        </p:grpSpPr>
        <p:pic>
          <p:nvPicPr>
            <p:cNvPr id="98" name="Picture 2" descr="https://timgsa.baidu.com/timg?image&amp;quality=80&amp;size=b9999_10000&amp;sec=1538919018384&amp;di=deb66d2dff8631a6f586a8b036b23a38&amp;imgtype=0&amp;src=http%3A%2F%2Fpic30.photophoto.cn%2F20140312%2F0012024852603721_b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3344" t="7700" b="18377"/>
            <a:stretch>
              <a:fillRect/>
            </a:stretch>
          </p:blipFill>
          <p:spPr bwMode="auto">
            <a:xfrm>
              <a:off x="2571737" y="1785932"/>
              <a:ext cx="770330" cy="857256"/>
            </a:xfrm>
            <a:prstGeom prst="rect">
              <a:avLst/>
            </a:prstGeom>
            <a:noFill/>
          </p:spPr>
        </p:pic>
        <p:sp>
          <p:nvSpPr>
            <p:cNvPr id="99" name="矩形 48"/>
            <p:cNvSpPr>
              <a:spLocks noChangeArrowheads="1"/>
            </p:cNvSpPr>
            <p:nvPr/>
          </p:nvSpPr>
          <p:spPr bwMode="auto">
            <a:xfrm>
              <a:off x="2071670" y="2298249"/>
              <a:ext cx="857256" cy="460375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款款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71472" y="642356"/>
            <a:ext cx="1944216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17040" y="76120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0582" y="75835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8596" y="1143440"/>
            <a:ext cx="4143404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hlinkClick r:id="rId1" action="ppaction://hlinkpres?slideindex=1&amp;slidetitle="/>
              </a:rPr>
              <a:t>复眼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一种由不定数量的小眼组成的视觉器官，主要在昆虫及甲壳类等节肢动物的身上出现。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3404" y="3178950"/>
            <a:ext cx="3083476" cy="73723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蜻蜓长着一对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复眼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082" name="Picture 2" descr="http://k.zol-img.com.cn/dcbbs/10902/a10901458_s.jp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4714876" y="1072002"/>
            <a:ext cx="4251686" cy="2928940"/>
          </a:xfrm>
          <a:prstGeom prst="rect">
            <a:avLst/>
          </a:prstGeom>
          <a:noFill/>
        </p:spPr>
      </p:pic>
      <p:pic>
        <p:nvPicPr>
          <p:cNvPr id="12" name="图片 11">
            <a:hlinkClick r:id="rId3" action="ppaction://hlinkpres?slideindex=1&amp;slidetitle=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829741" y="1408994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6870" y="929005"/>
            <a:ext cx="414909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琢磨：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思索、考虑。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本课指</a:t>
            </a:r>
            <a:r>
              <a:rPr lang="en-US" altLang="zh-CN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思考蜻蜓的复眼。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6870" y="2703195"/>
            <a:ext cx="4488815" cy="521970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他是个遇事爱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琢磨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的孩子。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058" name="Picture 2" descr="http://imgsrc.baidu.com/imgad/pic/item/8718367adab44aedec07c82db91c8701a08bfbaa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r="691" b="6249"/>
          <a:stretch>
            <a:fillRect/>
          </a:stretch>
        </p:blipFill>
        <p:spPr bwMode="auto">
          <a:xfrm>
            <a:off x="5059045" y="429260"/>
            <a:ext cx="3799205" cy="3503295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4359910" y="2386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86910" y="2513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2688</Words>
  <Application>WPS 演示</Application>
  <PresentationFormat>全屏显示(16:9)</PresentationFormat>
  <Paragraphs>337</Paragraphs>
  <Slides>40</Slides>
  <Notes>11</Notes>
  <HiddenSlides>0</HiddenSlides>
  <MMClips>1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6" baseType="lpstr">
      <vt:lpstr>Arial</vt:lpstr>
      <vt:lpstr>宋体</vt:lpstr>
      <vt:lpstr>Wingdings</vt:lpstr>
      <vt:lpstr>Heiti SC Light</vt:lpstr>
      <vt:lpstr>黑体</vt:lpstr>
      <vt:lpstr>Times New Roman</vt:lpstr>
      <vt:lpstr>楷体</vt:lpstr>
      <vt:lpstr>Calibri</vt:lpstr>
      <vt:lpstr>幼圆</vt:lpstr>
      <vt:lpstr>迷你简毡笔黑</vt:lpstr>
      <vt:lpstr>微软雅黑</vt:lpstr>
      <vt:lpstr>Arial Unicode MS</vt:lpstr>
      <vt:lpstr>Heiti SC Medium</vt:lpstr>
      <vt:lpstr>Impact</vt:lpstr>
      <vt:lpstr>1_Office 主题​​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绿色圃中小学教育网http://www.lspjy.com</Company>
  <LinksUpToDate>false</LinksUpToDate>
  <SharedDoc>false</SharedDoc>
  <HyperlinksChanged>false</HyperlinksChanged>
  <AppVersion>14.0000</AppVersion>
  <Manager>绿色圃中小学教育网http://www.lspjy.com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3</cp:revision>
  <dcterms:created xsi:type="dcterms:W3CDTF">2019-01-07T12:22:00Z</dcterms:created>
  <dcterms:modified xsi:type="dcterms:W3CDTF">2019-01-21T12:50:38Z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