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45" r:id="rId3"/>
    <p:sldId id="257" r:id="rId4"/>
    <p:sldId id="346" r:id="rId5"/>
    <p:sldId id="331" r:id="rId6"/>
    <p:sldId id="347" r:id="rId7"/>
    <p:sldId id="348" r:id="rId8"/>
    <p:sldId id="349" r:id="rId9"/>
    <p:sldId id="277" r:id="rId11"/>
    <p:sldId id="335" r:id="rId12"/>
    <p:sldId id="334" r:id="rId13"/>
    <p:sldId id="295" r:id="rId14"/>
    <p:sldId id="300" r:id="rId15"/>
    <p:sldId id="301" r:id="rId16"/>
    <p:sldId id="302" r:id="rId17"/>
    <p:sldId id="368" r:id="rId18"/>
    <p:sldId id="369" r:id="rId19"/>
    <p:sldId id="370" r:id="rId20"/>
    <p:sldId id="371" r:id="rId21"/>
    <p:sldId id="309" r:id="rId22"/>
    <p:sldId id="304" r:id="rId23"/>
    <p:sldId id="336" r:id="rId24"/>
    <p:sldId id="305" r:id="rId25"/>
    <p:sldId id="306" r:id="rId26"/>
    <p:sldId id="350" r:id="rId27"/>
    <p:sldId id="311" r:id="rId28"/>
    <p:sldId id="307" r:id="rId29"/>
    <p:sldId id="319" r:id="rId30"/>
    <p:sldId id="359" r:id="rId31"/>
    <p:sldId id="312" r:id="rId32"/>
    <p:sldId id="360" r:id="rId33"/>
    <p:sldId id="351" r:id="rId34"/>
    <p:sldId id="352" r:id="rId35"/>
    <p:sldId id="353" r:id="rId36"/>
    <p:sldId id="354" r:id="rId37"/>
    <p:sldId id="355" r:id="rId38"/>
    <p:sldId id="356" r:id="rId39"/>
    <p:sldId id="357" r:id="rId40"/>
    <p:sldId id="358" r:id="rId41"/>
    <p:sldId id="296" r:id="rId42"/>
    <p:sldId id="320" r:id="rId43"/>
    <p:sldId id="324" r:id="rId44"/>
    <p:sldId id="325" r:id="rId45"/>
    <p:sldId id="321" r:id="rId46"/>
    <p:sldId id="322" r:id="rId47"/>
    <p:sldId id="323" r:id="rId48"/>
    <p:sldId id="361" r:id="rId49"/>
    <p:sldId id="362" r:id="rId50"/>
    <p:sldId id="363" r:id="rId51"/>
    <p:sldId id="364" r:id="rId52"/>
    <p:sldId id="365" r:id="rId53"/>
    <p:sldId id="366" r:id="rId54"/>
    <p:sldId id="367" r:id="rId55"/>
    <p:sldId id="299" r:id="rId56"/>
    <p:sldId id="314" r:id="rId57"/>
    <p:sldId id="315" r:id="rId58"/>
    <p:sldId id="316" r:id="rId59"/>
    <p:sldId id="317" r:id="rId60"/>
    <p:sldId id="333" r:id="rId61"/>
  </p:sldIdLst>
  <p:sldSz cx="9144000" cy="6858000" type="screen4x3"/>
  <p:notesSz cx="6858000" cy="9144000"/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  <a:srgbClr val="00FFFF"/>
    <a:srgbClr val="FF9933"/>
    <a:srgbClr val="CCFF33"/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0"/>
    <p:restoredTop sz="69721"/>
  </p:normalViewPr>
  <p:slideViewPr>
    <p:cSldViewPr showGuides="1">
      <p:cViewPr varScale="1">
        <p:scale>
          <a:sx n="67" d="100"/>
          <a:sy n="67" d="100"/>
        </p:scale>
        <p:origin x="-16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9634" name="页眉占位符 696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sz="1200" dirty="0"/>
          </a:p>
        </p:txBody>
      </p:sp>
      <p:sp>
        <p:nvSpPr>
          <p:cNvPr id="69635" name="日期占位符 696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69636" name="幻灯片图像占位符 696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9637" name="文本占位符 696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9638" name="页脚占位符 696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endParaRPr lang="zh-CN" sz="1200" dirty="0"/>
          </a:p>
        </p:txBody>
      </p:sp>
      <p:sp>
        <p:nvSpPr>
          <p:cNvPr id="69639" name="灯片编号占位符 696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6066" name="幻灯片图像占位符 21606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16067" name="文本占位符 21606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0402" name="幻灯片图像占位符 23040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0403" name="文本占位符 23040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2450" name="幻灯片图像占位符 23244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2451" name="文本占位符 23245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4498" name="幻灯片图像占位符 234497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4499" name="文本占位符 234498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6546" name="幻灯片图像占位符 236545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6547" name="文本占位符 23654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8594" name="幻灯片图像占位符 238593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38595" name="文本占位符 238594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0642" name="幻灯片图像占位符 240641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40643" name="文本占位符 24064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2690" name="幻灯片图像占位符 242689"/>
          <p:cNvSpPr>
            <a:spLocks noRot="1" noTextEdit="1"/>
          </p:cNvSpPr>
          <p:nvPr>
            <p:ph type="sldImg"/>
          </p:nvPr>
        </p:nvSpPr>
        <p:spPr>
          <a:ln/>
        </p:spPr>
      </p:sp>
      <p:sp>
        <p:nvSpPr>
          <p:cNvPr id="242691" name="文本占位符 242690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ln/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8898" name="标题 208897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8899" name="副标题 208898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208900" name="日期占位符 20889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dirty="0"/>
          </a:p>
        </p:txBody>
      </p:sp>
      <p:sp>
        <p:nvSpPr>
          <p:cNvPr id="208901" name="页脚占位符 2089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dirty="0"/>
          </a:p>
        </p:txBody>
      </p:sp>
      <p:sp>
        <p:nvSpPr>
          <p:cNvPr id="208902" name="灯片编号占位符 2089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7874" name="标题 2078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7875" name="文本占位符 207874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7876" name="日期占位符 207875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207877" name="页脚占位符 20787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207878" name="灯片编号占位符 20787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microsoft.com/office/2007/relationships/media" Target="file:///C:\Documents%20and%20Settings\Administrator\&#26700;&#38754;\&#12298;&#29645;&#29664;&#40479;&#12299;&#25945;&#23398;&#35838;&#20214;\&#38899;&#39057;&#36164;&#26009;\&#12298;&#29645;&#29664;&#40479;&#12299;&#32032;&#26448;&#20043;&#40479;&#40483;.WAV" TargetMode="External"/><Relationship Id="rId7" Type="http://schemas.openxmlformats.org/officeDocument/2006/relationships/audio" Target="file:///C:\Documents%20and%20Settings\Administrator\&#26700;&#38754;\&#12298;&#29645;&#29664;&#40479;&#12299;&#25945;&#23398;&#35838;&#20214;\&#38899;&#39057;&#36164;&#26009;\&#12298;&#29645;&#29664;&#40479;&#12299;&#32032;&#26448;&#20043;&#40479;&#40483;.WAV" TargetMode="Externa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wmf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png"/><Relationship Id="rId2" Type="http://schemas.openxmlformats.org/officeDocument/2006/relationships/audio" Target="../media/audio4.wav"/><Relationship Id="rId1" Type="http://schemas.openxmlformats.org/officeDocument/2006/relationships/image" Target="../media/image35.jpeg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microsoft.com/office/2007/relationships/media" Target="file:///F:\&#35838;&#20214;\&#29645;&#29664;&#40479;&#20844;&#24320;&#35838;\fx02141_wolf31.wav" TargetMode="External"/><Relationship Id="rId4" Type="http://schemas.openxmlformats.org/officeDocument/2006/relationships/audio" Target="file:///F:\&#35838;&#20214;\&#29645;&#29664;&#40479;&#20844;&#24320;&#35838;\fx02141_wolf31.wav" TargetMode="External"/><Relationship Id="rId3" Type="http://schemas.openxmlformats.org/officeDocument/2006/relationships/image" Target="../media/image36.png"/><Relationship Id="rId2" Type="http://schemas.openxmlformats.org/officeDocument/2006/relationships/audio" Target="../media/audio5.wav"/><Relationship Id="rId1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6.png"/><Relationship Id="rId3" Type="http://schemas.microsoft.com/office/2007/relationships/media" Target="file:///F:\&#35838;&#20214;\&#29645;&#29664;&#40479;&#20844;&#24320;&#35838;\&#29645;&#29664;&#40479;6\C19.WAV" TargetMode="External"/><Relationship Id="rId2" Type="http://schemas.openxmlformats.org/officeDocument/2006/relationships/audio" Target="file:///F:\&#35838;&#20214;\&#29645;&#29664;&#40479;&#20844;&#24320;&#35838;\&#29645;&#29664;&#40479;6\C19.WAV" TargetMode="External"/><Relationship Id="rId1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7.png"/><Relationship Id="rId7" Type="http://schemas.microsoft.com/office/2007/relationships/media" Target="file:///D:\yuwen%20kejian\&#29645;&#29664;&#40479;1\&#29645;&#29664;&#40479;1\&#22823;&#22320;&#30340;&#26059;&#24459;.mp3" TargetMode="External"/><Relationship Id="rId6" Type="http://schemas.openxmlformats.org/officeDocument/2006/relationships/audio" Target="file:///D:\yuwen%20kejian\&#29645;&#29664;&#40479;1\&#29645;&#29664;&#40479;1\&#22823;&#22320;&#30340;&#26059;&#24459;.mp3" TargetMode="Externa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GIF"/><Relationship Id="rId1" Type="http://schemas.openxmlformats.org/officeDocument/2006/relationships/hyperlink" Target="flashcoo_36-6034.swf" TargetMode="Externa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w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GIF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0947" name="图片 210946" descr="tu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0948" name="矩形 210947"/>
          <p:cNvSpPr/>
          <p:nvPr/>
        </p:nvSpPr>
        <p:spPr>
          <a:xfrm>
            <a:off x="2124075" y="836613"/>
            <a:ext cx="46815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en-US" altLang="zh-CN" sz="48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CCFF"/>
                </a:solidFill>
                <a:latin typeface="楷体_GB2312" charset="0"/>
                <a:ea typeface="楷体_GB2312" charset="0"/>
              </a:rPr>
              <a:t>21</a:t>
            </a:r>
            <a:r>
              <a:rPr lang="zh-CN" altLang="en-US" sz="48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CCFF"/>
                </a:solidFill>
                <a:latin typeface="楷体_GB2312" charset="0"/>
                <a:ea typeface="楷体_GB2312" charset="0"/>
              </a:rPr>
              <a:t>.珍珠鸟</a:t>
            </a:r>
            <a:endParaRPr lang="zh-CN" altLang="en-US" sz="4800" b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99CCFF"/>
              </a:solidFill>
              <a:latin typeface="楷体_GB2312" charset="0"/>
              <a:ea typeface="楷体_GB2312" charset="0"/>
            </a:endParaRPr>
          </a:p>
        </p:txBody>
      </p:sp>
      <p:sp>
        <p:nvSpPr>
          <p:cNvPr id="210949" name="文本框 210948"/>
          <p:cNvSpPr txBox="1"/>
          <p:nvPr/>
        </p:nvSpPr>
        <p:spPr>
          <a:xfrm>
            <a:off x="7019925" y="1268413"/>
            <a:ext cx="1727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冯骥才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0950" name="文本框 210949"/>
          <p:cNvSpPr txBox="1"/>
          <p:nvPr/>
        </p:nvSpPr>
        <p:spPr>
          <a:xfrm>
            <a:off x="2339975" y="6165850"/>
            <a:ext cx="45354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文本框 184321"/>
          <p:cNvSpPr txBox="1"/>
          <p:nvPr/>
        </p:nvSpPr>
        <p:spPr>
          <a:xfrm>
            <a:off x="457200" y="1219200"/>
            <a:ext cx="84582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）课文写珍珠鸟，写了几只珍珠鸟？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）这三只鸟之间是什么关系？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）课文哪些自然段写大鸟？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哪些自然段写小珍珠鸟？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endParaRPr lang="zh-CN" altLang="en-US" sz="36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23" name="文本框 184322"/>
          <p:cNvSpPr txBox="1"/>
          <p:nvPr/>
        </p:nvSpPr>
        <p:spPr>
          <a:xfrm>
            <a:off x="1600200" y="1752600"/>
            <a:ext cx="11017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三只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24" name="文本框 184323"/>
          <p:cNvSpPr txBox="1"/>
          <p:nvPr/>
        </p:nvSpPr>
        <p:spPr>
          <a:xfrm>
            <a:off x="1624013" y="2895600"/>
            <a:ext cx="6148387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两只大鸟，生了一只小珍珠鸟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25" name="文本框 184324"/>
          <p:cNvSpPr txBox="1"/>
          <p:nvPr/>
        </p:nvSpPr>
        <p:spPr>
          <a:xfrm>
            <a:off x="1447800" y="3962400"/>
            <a:ext cx="20161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1—5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36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26" name="文本框 184325"/>
          <p:cNvSpPr txBox="1"/>
          <p:nvPr/>
        </p:nvSpPr>
        <p:spPr>
          <a:xfrm>
            <a:off x="1447800" y="5181600"/>
            <a:ext cx="518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6—14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27" name="文本框 184326"/>
          <p:cNvSpPr txBox="1"/>
          <p:nvPr/>
        </p:nvSpPr>
        <p:spPr>
          <a:xfrm>
            <a:off x="0" y="0"/>
            <a:ext cx="2514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CA162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课文分析</a:t>
            </a:r>
            <a:endParaRPr lang="zh-CN" altLang="en-US" sz="4000" b="1" dirty="0">
              <a:solidFill>
                <a:srgbClr val="CA162B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28" name="图片 184327" descr="finc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5105400"/>
            <a:ext cx="1828800" cy="1493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2" grpId="0"/>
      <p:bldP spid="184323" grpId="0"/>
      <p:bldP spid="184324" grpId="0"/>
      <p:bldP spid="184325" grpId="0"/>
      <p:bldP spid="1843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1" name="文本框 135170"/>
          <p:cNvSpPr txBox="1"/>
          <p:nvPr/>
        </p:nvSpPr>
        <p:spPr>
          <a:xfrm>
            <a:off x="1619250" y="2420938"/>
            <a:ext cx="6227763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朗读课文</a:t>
            </a: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画出你喜欢的体现</a:t>
            </a:r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小珍珠鸟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可爱</a:t>
            </a: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的句子</a:t>
            </a: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并说说你的理由。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endParaRPr lang="zh-CN" altLang="en-US" sz="48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5178" name="图片 135177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5179" name="图片 135178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80" name="矩形 135179"/>
          <p:cNvSpPr/>
          <p:nvPr/>
        </p:nvSpPr>
        <p:spPr>
          <a:xfrm>
            <a:off x="3563938" y="692150"/>
            <a:ext cx="374491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欣赏美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4387" name="文本框 144386"/>
          <p:cNvSpPr txBox="1"/>
          <p:nvPr/>
        </p:nvSpPr>
        <p:spPr>
          <a:xfrm>
            <a:off x="1403350" y="765175"/>
            <a:ext cx="72009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  </a:t>
            </a:r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瞧，多么像它的父母：红嘴红脚，灰蓝色的毛，只是后背还没生出珍珠似的圆圆的白点；它好肥，整个身子好像一个蓬松的球儿。</a:t>
            </a:r>
            <a:endParaRPr lang="zh-CN" altLang="en-US" sz="4000" b="1" dirty="0">
              <a:solidFill>
                <a:schemeClr val="folHlink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4388" name="文本框 144387"/>
          <p:cNvSpPr txBox="1"/>
          <p:nvPr/>
        </p:nvSpPr>
        <p:spPr>
          <a:xfrm>
            <a:off x="1187450" y="3573463"/>
            <a:ext cx="6553200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的手法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,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抓住珍珠鸟的外形来描写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sz="4000" b="1">
                <a:solidFill>
                  <a:srgbClr val="001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写出珍珠鸟毛茸茸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又肥又圆的特点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很可爱的样子。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4392" name="图片 144391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4393" name="图片 144392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1" name="文本框 145410"/>
          <p:cNvSpPr txBox="1"/>
          <p:nvPr/>
        </p:nvSpPr>
        <p:spPr>
          <a:xfrm>
            <a:off x="1331913" y="836613"/>
            <a:ext cx="7056437" cy="3503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  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它先是离我较远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见我不去伤害它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便一点点的挨近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然后蹦到我的杯子上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俯下头来喝茶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再偏过脸瞧瞧我的反应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我只是微微一笑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依旧写东西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它就放开胆子跑到稿纸上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绕者我的笔尖蹦来蹦去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跳动的小红爪子在纸上发出”嚓嚓”响。</a:t>
            </a:r>
            <a:endParaRPr lang="zh-CN" altLang="en-US" sz="3200" b="1">
              <a:solidFill>
                <a:schemeClr val="folHlin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5412" name="文本框 145411"/>
          <p:cNvSpPr txBox="1"/>
          <p:nvPr/>
        </p:nvSpPr>
        <p:spPr>
          <a:xfrm>
            <a:off x="827088" y="4329113"/>
            <a:ext cx="5832475" cy="2528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拟人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的手法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 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抓住鸟的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动作</a:t>
            </a:r>
            <a:r>
              <a:rPr lang="en-US" altLang="zh-CN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神态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来写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赋予鸟人的灵性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像个娇憨顽皮的孩子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居然懂得看人的脸色行事</a:t>
            </a:r>
            <a:r>
              <a:rPr lang="en-US" altLang="zh-CN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</a:rPr>
              <a:t>多聪明的鸟呀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!</a:t>
            </a:r>
            <a:endParaRPr lang="en-US" altLang="zh-CN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45415" name="图片 145414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5416" name="图片 145415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5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6438" name="文本框 146437"/>
          <p:cNvSpPr txBox="1"/>
          <p:nvPr/>
        </p:nvSpPr>
        <p:spPr>
          <a:xfrm>
            <a:off x="1403350" y="1773238"/>
            <a:ext cx="6481763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作者运用了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拟人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的手法，抓住了珍珠鸟的</a:t>
            </a: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外形、动作、神态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来描写</a:t>
            </a:r>
            <a:r>
              <a:rPr lang="en-US" altLang="zh-CN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描写中融入了自己的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喜爱</a:t>
            </a:r>
            <a:r>
              <a:rPr lang="zh-CN" altLang="en-US" sz="44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之情。</a:t>
            </a:r>
            <a:r>
              <a:rPr lang="zh-CN" altLang="en-US" sz="36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6441" name="图片 146440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442" name="图片 146441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3714" name="图片 243713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3715" name="文本框 243714"/>
          <p:cNvSpPr txBox="1"/>
          <p:nvPr/>
        </p:nvSpPr>
        <p:spPr>
          <a:xfrm>
            <a:off x="1331913" y="1700213"/>
            <a:ext cx="320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不管它</a:t>
            </a:r>
            <a:endParaRPr lang="zh-CN" altLang="en-US" sz="5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3716" name="文本框 243715"/>
          <p:cNvSpPr txBox="1"/>
          <p:nvPr/>
        </p:nvSpPr>
        <p:spPr>
          <a:xfrm>
            <a:off x="827088" y="692150"/>
            <a:ext cx="43926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4738" name="图片 244737" descr="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4739" name="文本框 244738"/>
          <p:cNvSpPr txBox="1"/>
          <p:nvPr/>
        </p:nvSpPr>
        <p:spPr>
          <a:xfrm>
            <a:off x="539750" y="3429000"/>
            <a:ext cx="1006475" cy="23764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 algn="l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不管它</a:t>
            </a:r>
            <a:endParaRPr lang="zh-CN" altLang="en-US" sz="5400" b="1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4740" name="文本框 244739"/>
          <p:cNvSpPr txBox="1"/>
          <p:nvPr/>
        </p:nvSpPr>
        <p:spPr>
          <a:xfrm>
            <a:off x="971550" y="1773238"/>
            <a:ext cx="5762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4741" name="文本框 244740"/>
          <p:cNvSpPr txBox="1"/>
          <p:nvPr/>
        </p:nvSpPr>
        <p:spPr>
          <a:xfrm>
            <a:off x="0" y="2133600"/>
            <a:ext cx="20177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4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62" name="图片 245761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63" name="矩形 245762"/>
          <p:cNvSpPr/>
          <p:nvPr/>
        </p:nvSpPr>
        <p:spPr>
          <a:xfrm>
            <a:off x="4787900" y="3860800"/>
            <a:ext cx="28082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不管它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6786" name="图片 246785" descr="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410845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87" name="图片 246786" descr="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304800"/>
            <a:ext cx="3940175" cy="290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6788" name="图片 246787" descr="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3429000"/>
            <a:ext cx="4322763" cy="306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6789" name="矩形 246788"/>
          <p:cNvSpPr/>
          <p:nvPr/>
        </p:nvSpPr>
        <p:spPr>
          <a:xfrm>
            <a:off x="971550" y="4868863"/>
            <a:ext cx="2519363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5400" b="1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不管它</a:t>
            </a:r>
            <a:endParaRPr lang="zh-CN" altLang="en-US" sz="5400" b="1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46790" name="文本框 246789"/>
          <p:cNvSpPr txBox="1"/>
          <p:nvPr/>
        </p:nvSpPr>
        <p:spPr>
          <a:xfrm>
            <a:off x="971550" y="3716338"/>
            <a:ext cx="27368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540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endParaRPr lang="en-US" altLang="zh-CN" sz="540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文本占位符 153601"/>
          <p:cNvSpPr>
            <a:spLocks noGrp="1" noRot="1"/>
          </p:cNvSpPr>
          <p:nvPr>
            <p:ph type="body" idx="1"/>
          </p:nvPr>
        </p:nvSpPr>
        <p:spPr>
          <a:xfrm>
            <a:off x="0" y="1773238"/>
            <a:ext cx="8893175" cy="4751387"/>
          </a:xfrm>
          <a:ln/>
        </p:spPr>
        <p:txBody>
          <a:bodyPr/>
          <a:p>
            <a:pPr>
              <a:lnSpc>
                <a:spcPct val="110000"/>
              </a:lnSpc>
              <a:spcBef>
                <a:spcPct val="50000"/>
              </a:spcBef>
              <a:buClrTx/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在关爱之情的驱使下，“我”为鸟儿做了哪些事？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、文中</a:t>
            </a: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,“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我”和小鸟形体的距离越来越近。请找出表现“我”的举动及小鸟相对反应的句子。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、文章开头用单独一段强调珍珠鸟“怕人”有哪些用意？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  <a:buNone/>
            </a:pP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5000"/>
              </a:lnSpc>
              <a:buNone/>
            </a:pPr>
            <a:endParaRPr lang="zh-CN" altLang="en-US" sz="3600" b="1" dirty="0">
              <a:solidFill>
                <a:schemeClr val="hlink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153604" name="矩形 153603"/>
          <p:cNvSpPr/>
          <p:nvPr/>
        </p:nvSpPr>
        <p:spPr>
          <a:xfrm>
            <a:off x="2627313" y="404813"/>
            <a:ext cx="3816350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探究美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82" name="图片 3081" descr="finc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3888" y="620713"/>
            <a:ext cx="576262" cy="4714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102" name="组合 3101"/>
          <p:cNvGrpSpPr/>
          <p:nvPr/>
        </p:nvGrpSpPr>
        <p:grpSpPr>
          <a:xfrm>
            <a:off x="0" y="0"/>
            <a:ext cx="9144000" cy="6858000"/>
            <a:chOff x="0" y="39"/>
            <a:chExt cx="5760" cy="4281"/>
          </a:xfrm>
        </p:grpSpPr>
        <p:pic>
          <p:nvPicPr>
            <p:cNvPr id="3079" name="图片 3078" descr="20048222258109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9"/>
              <a:ext cx="5760" cy="42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3" name="图片 3082" descr="finch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4" y="482"/>
              <a:ext cx="362" cy="2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4" name="图片 3083" descr="鸟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56" y="1752"/>
              <a:ext cx="191" cy="29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5" name="图片 3084" descr="鸟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48" y="2024"/>
              <a:ext cx="454" cy="45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86" name="图片 3085" descr="鸟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43" y="300"/>
              <a:ext cx="227" cy="20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089" name="图片 3088" descr="鸟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825" y="4221163"/>
            <a:ext cx="936625" cy="98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0" name="图片 3089" descr="鸟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213100"/>
            <a:ext cx="376238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1" name="图片 3090" descr="鸟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175" y="692150"/>
            <a:ext cx="576263" cy="528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2" name="图片 3091" descr="鸟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27988" y="476250"/>
            <a:ext cx="503237" cy="46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5" name="图片 3094" descr="bird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850" y="1916113"/>
            <a:ext cx="863600" cy="1008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96" name="图片 3095" descr="鸟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851275" y="765175"/>
            <a:ext cx="433388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08" name="《珍珠鸟》素材之鸟鸣.WAV">
            <a:hlinkClick r:id="" action="ppaction://media"/>
          </p:cNvPr>
          <p:cNvPicPr>
            <a:picLocks noRot="1"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96188" y="5661025"/>
            <a:ext cx="512762" cy="51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04" fill="hold"/>
                                        <p:tgtEl>
                                          <p:spTgt spid="3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08"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0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8482" name="标题 148481"/>
          <p:cNvSpPr>
            <a:spLocks noGrp="1" noRot="1"/>
          </p:cNvSpPr>
          <p:nvPr>
            <p:ph type="title"/>
          </p:nvPr>
        </p:nvSpPr>
        <p:spPr>
          <a:xfrm>
            <a:off x="250825" y="0"/>
            <a:ext cx="8734425" cy="2060575"/>
          </a:xfrm>
          <a:ln/>
        </p:spPr>
        <p:txBody>
          <a:bodyPr anchor="ctr"/>
          <a:p>
            <a:r>
              <a:rPr lang="en-US" altLang="zh-CN" sz="5400" dirty="0">
                <a:ea typeface="黑体" panose="02010609060101010101" pitchFamily="2" charset="-122"/>
              </a:rPr>
              <a:t>      </a:t>
            </a:r>
            <a:r>
              <a:rPr lang="zh-CN" altLang="en-US" sz="5400" dirty="0">
                <a:ea typeface="黑体" panose="02010609060101010101" pitchFamily="2" charset="-122"/>
              </a:rPr>
              <a:t>在关爱之情的驱使下，我为鸟儿做了哪些事？</a:t>
            </a:r>
            <a:endParaRPr lang="zh-CN" altLang="en-US" sz="5400" dirty="0">
              <a:ea typeface="黑体" panose="02010609060101010101" pitchFamily="2" charset="-122"/>
            </a:endParaRPr>
          </a:p>
        </p:txBody>
      </p:sp>
      <p:sp>
        <p:nvSpPr>
          <p:cNvPr id="148483" name="矩形 148482"/>
          <p:cNvSpPr/>
          <p:nvPr/>
        </p:nvSpPr>
        <p:spPr>
          <a:xfrm>
            <a:off x="684213" y="2349500"/>
            <a:ext cx="184150" cy="18319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altLang="zh-CN" sz="44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en-US" altLang="zh-CN" sz="4400" b="1" dirty="0">
              <a:solidFill>
                <a:schemeClr val="hlink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4" name="矩形 148483"/>
          <p:cNvSpPr/>
          <p:nvPr/>
        </p:nvSpPr>
        <p:spPr>
          <a:xfrm>
            <a:off x="684213" y="4292600"/>
            <a:ext cx="8135937" cy="169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20000"/>
              </a:lnSpc>
            </a:pPr>
            <a:r>
              <a:rPr lang="en-US" altLang="zh-CN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、按捺自己的好奇心决不轻易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lnSpc>
                <a:spcPct val="120000"/>
              </a:lnSpc>
            </a:pP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打扰它们的生活。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5" name="矩形 148484"/>
          <p:cNvSpPr/>
          <p:nvPr/>
        </p:nvSpPr>
        <p:spPr>
          <a:xfrm>
            <a:off x="684213" y="2349500"/>
            <a:ext cx="84597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、为鸟儿布置更好的环境；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8486" name="矩形 148485"/>
          <p:cNvSpPr/>
          <p:nvPr/>
        </p:nvSpPr>
        <p:spPr>
          <a:xfrm>
            <a:off x="684213" y="3429000"/>
            <a:ext cx="76327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、按时添食加水；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148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4" grpId="0"/>
      <p:bldP spid="148485" grpId="0"/>
      <p:bldP spid="1484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9" name="文本框 188418"/>
          <p:cNvSpPr txBox="1"/>
          <p:nvPr/>
        </p:nvSpPr>
        <p:spPr>
          <a:xfrm>
            <a:off x="395288" y="549275"/>
            <a:ext cx="8424862" cy="4727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我把它挂在窗前。那儿还有一大盆异常茂盛的法国吊兰。我便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用吊兰长长的、串生着小绿叶的垂蔓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(màn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蒙盖在鸟笼上，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它们就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像躲进深幽的丛林一样安全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，从中传出的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笛儿般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又细又亮的叫声，也就格外轻松自在了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[ 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爱鸟、懂鸟、细心、体贴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9506" name="内容占位符 149505"/>
          <p:cNvGraphicFramePr/>
          <p:nvPr>
            <p:ph idx="1"/>
          </p:nvPr>
        </p:nvGraphicFramePr>
        <p:xfrm>
          <a:off x="179388" y="333375"/>
          <a:ext cx="8785225" cy="6465888"/>
        </p:xfrm>
        <a:graphic>
          <a:graphicData uri="http://schemas.openxmlformats.org/drawingml/2006/table">
            <a:tbl>
              <a:tblPr/>
              <a:tblGrid>
                <a:gridCol w="4176713"/>
                <a:gridCol w="4608512"/>
              </a:tblGrid>
              <a:tr h="5778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rgbClr val="00FFFF"/>
                          </a:solidFill>
                          <a:ea typeface="黑体" panose="02010609060101010101" pitchFamily="2" charset="-122"/>
                        </a:rPr>
                        <a:t>“</a:t>
                      </a:r>
                      <a:r>
                        <a:rPr lang="zh-CN" altLang="en-US" sz="3200" b="1" dirty="0">
                          <a:solidFill>
                            <a:srgbClr val="00FFFF"/>
                          </a:solidFill>
                          <a:ea typeface="黑体" panose="02010609060101010101" pitchFamily="2" charset="-122"/>
                        </a:rPr>
                        <a:t>我”的举动</a:t>
                      </a:r>
                      <a:endParaRPr lang="zh-CN" altLang="en-US" sz="3200" b="1" dirty="0">
                        <a:solidFill>
                          <a:srgbClr val="00FFFF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rgbClr val="00FFFF"/>
                          </a:solidFill>
                          <a:ea typeface="黑体" panose="02010609060101010101" pitchFamily="2" charset="-122"/>
                        </a:rPr>
                        <a:t>小鸟的反应</a:t>
                      </a:r>
                      <a:endParaRPr lang="zh-CN" altLang="en-US" sz="3200" b="1" dirty="0">
                        <a:solidFill>
                          <a:srgbClr val="00FFFF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dirty="0">
                          <a:solidFill>
                            <a:schemeClr val="folHlink"/>
                          </a:solidFill>
                          <a:ea typeface="黑体" panose="02010609060101010101" pitchFamily="2" charset="-122"/>
                        </a:rPr>
                        <a:t>很少扒开叶蔓瞧它们</a:t>
                      </a:r>
                      <a:endParaRPr lang="zh-CN" altLang="en-US" sz="3200" dirty="0">
                        <a:solidFill>
                          <a:schemeClr val="fol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dirty="0">
                          <a:solidFill>
                            <a:schemeClr val="folHlink"/>
                          </a:solidFill>
                          <a:ea typeface="黑体" panose="02010609060101010101" pitchFamily="2" charset="-122"/>
                        </a:rPr>
                        <a:t>我不管它</a:t>
                      </a:r>
                      <a:endParaRPr lang="zh-CN" altLang="en-US" sz="3200" dirty="0">
                        <a:solidFill>
                          <a:schemeClr val="fol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dirty="0">
                          <a:solidFill>
                            <a:schemeClr val="folHlink"/>
                          </a:solidFill>
                          <a:ea typeface="黑体" panose="02010609060101010101" pitchFamily="2" charset="-122"/>
                        </a:rPr>
                        <a:t>我只是微微一笑，依旧写东西</a:t>
                      </a:r>
                      <a:endParaRPr lang="zh-CN" altLang="en-US" sz="3200" dirty="0">
                        <a:solidFill>
                          <a:schemeClr val="fol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8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52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dirty="0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“</a:t>
                      </a:r>
                      <a:r>
                        <a:rPr lang="zh-CN" altLang="en-US" sz="3200" dirty="0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笔不觉停了，生怕惊走它</a:t>
                      </a:r>
                      <a:r>
                        <a:rPr lang="zh-CN" altLang="en-US" sz="3200" b="1" dirty="0">
                          <a:solidFill>
                            <a:schemeClr val="folHlink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”</a:t>
                      </a:r>
                      <a:endParaRPr lang="zh-CN" altLang="en-US" sz="3200" b="1" dirty="0">
                        <a:solidFill>
                          <a:schemeClr val="folHlink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solidFill>
                          <a:schemeClr val="hlink"/>
                        </a:solidFill>
                        <a:ea typeface="黑体" panose="02010609060101010101" pitchFamily="2" charset="-122"/>
                      </a:endParaRPr>
                    </a:p>
                  </a:txBody>
                  <a:tcPr>
                    <a:lnL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33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9535" name="矩形 149534"/>
          <p:cNvSpPr/>
          <p:nvPr/>
        </p:nvSpPr>
        <p:spPr>
          <a:xfrm>
            <a:off x="4356100" y="981075"/>
            <a:ext cx="3841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ctr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敢伸出小脑袋瞅瞅我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36" name="矩形 149535"/>
          <p:cNvSpPr/>
          <p:nvPr/>
        </p:nvSpPr>
        <p:spPr>
          <a:xfrm>
            <a:off x="4356100" y="1765300"/>
            <a:ext cx="45037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雏鸟脑袋“从叶间探出来</a:t>
            </a:r>
            <a:r>
              <a:rPr lang="zh-CN" altLang="en-US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”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9537" name="矩形 149536"/>
          <p:cNvSpPr/>
          <p:nvPr/>
        </p:nvSpPr>
        <p:spPr>
          <a:xfrm>
            <a:off x="4284663" y="2565400"/>
            <a:ext cx="4654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即使开着窗子也不会飞走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38" name="矩形 149537"/>
          <p:cNvSpPr/>
          <p:nvPr/>
        </p:nvSpPr>
        <p:spPr>
          <a:xfrm>
            <a:off x="4716463" y="3349625"/>
            <a:ext cx="38449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en-US" altLang="zh-CN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rPr>
              <a:t>蹦到我杯子上”喝茶</a:t>
            </a:r>
            <a:endParaRPr lang="zh-CN" altLang="en-US" sz="3200" b="1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9539" name="矩形 149538"/>
          <p:cNvSpPr/>
          <p:nvPr/>
        </p:nvSpPr>
        <p:spPr>
          <a:xfrm>
            <a:off x="4500563" y="4221163"/>
            <a:ext cx="4248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绕着我的笔尖蹦来蹦去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40" name="矩形 149539"/>
          <p:cNvSpPr/>
          <p:nvPr/>
        </p:nvSpPr>
        <p:spPr>
          <a:xfrm>
            <a:off x="4787900" y="5084763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啄着我颤动的笔尖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41" name="矩形 149540"/>
          <p:cNvSpPr/>
          <p:nvPr/>
        </p:nvSpPr>
        <p:spPr>
          <a:xfrm>
            <a:off x="4787900" y="5805488"/>
            <a:ext cx="3435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3200" dirty="0">
                <a:effectLst>
                  <a:outerShdw blurRad="38100" dist="38100" dir="2700000">
                    <a:srgbClr val="FFFFFF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趴在我肩上睡着了</a:t>
            </a:r>
            <a:endParaRPr lang="zh-CN" altLang="en-US" sz="3200" dirty="0">
              <a:effectLst>
                <a:outerShdw blurRad="38100" dist="38100" dir="2700000">
                  <a:srgbClr val="FFFFFF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42" name="矩形 149541"/>
          <p:cNvSpPr/>
          <p:nvPr/>
        </p:nvSpPr>
        <p:spPr>
          <a:xfrm>
            <a:off x="684213" y="5013325"/>
            <a:ext cx="3028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3200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我不动声色地写</a:t>
            </a:r>
            <a:endParaRPr lang="zh-CN" altLang="en-US" sz="3200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43" name="矩形 149542"/>
          <p:cNvSpPr/>
          <p:nvPr/>
        </p:nvSpPr>
        <p:spPr>
          <a:xfrm>
            <a:off x="1116013" y="3284538"/>
            <a:ext cx="2216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3200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不去伤害它</a:t>
            </a:r>
            <a:endParaRPr lang="zh-CN" altLang="en-US" sz="3200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sp>
        <p:nvSpPr>
          <p:cNvPr id="149544" name="矩形 149543"/>
          <p:cNvSpPr/>
          <p:nvPr/>
        </p:nvSpPr>
        <p:spPr>
          <a:xfrm>
            <a:off x="395288" y="1700213"/>
            <a:ext cx="3841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3200" dirty="0">
                <a:solidFill>
                  <a:schemeClr val="fol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黑体" panose="02010609060101010101" pitchFamily="2" charset="-122"/>
              </a:rPr>
              <a:t>决不掀开叶片往里看</a:t>
            </a:r>
            <a:endParaRPr lang="zh-CN" altLang="en-US" sz="3200" dirty="0">
              <a:solidFill>
                <a:schemeClr val="folHlink"/>
              </a:solidFill>
              <a:effectLst>
                <a:outerShdw blurRad="38100" dist="38100" dir="2700000">
                  <a:srgbClr val="000000"/>
                </a:outerShdw>
              </a:effectLst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9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49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9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9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9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35" grpId="0"/>
      <p:bldP spid="149537" grpId="0"/>
      <p:bldP spid="149539" grpId="0"/>
      <p:bldP spid="149541" grpId="0"/>
      <p:bldP spid="149542" grpId="0"/>
      <p:bldP spid="149543" grpId="0"/>
      <p:bldP spid="14954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0530" name="文本框 150529"/>
          <p:cNvSpPr txBox="1"/>
          <p:nvPr/>
        </p:nvSpPr>
        <p:spPr>
          <a:xfrm>
            <a:off x="539750" y="1412875"/>
            <a:ext cx="33845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4400" dirty="0">
                <a:solidFill>
                  <a:srgbClr val="00FFFF"/>
                </a:solidFill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4400" dirty="0">
                <a:solidFill>
                  <a:srgbClr val="00FFFF"/>
                </a:solidFill>
                <a:latin typeface="隶书" pitchFamily="49" charset="-122"/>
                <a:ea typeface="隶书" pitchFamily="49" charset="-122"/>
              </a:rPr>
              <a:t>我”的爱护</a:t>
            </a:r>
            <a:endParaRPr lang="zh-CN" altLang="en-US" sz="4400">
              <a:solidFill>
                <a:srgbClr val="00FF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0531" name="文本框 150530"/>
          <p:cNvSpPr txBox="1"/>
          <p:nvPr/>
        </p:nvSpPr>
        <p:spPr>
          <a:xfrm>
            <a:off x="900113" y="2205038"/>
            <a:ext cx="28813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提供环境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2" name="文本框 150531"/>
          <p:cNvSpPr txBox="1"/>
          <p:nvPr/>
        </p:nvSpPr>
        <p:spPr>
          <a:xfrm>
            <a:off x="900113" y="3213100"/>
            <a:ext cx="29130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不去惊动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3" name="文本框 150532"/>
          <p:cNvSpPr txBox="1"/>
          <p:nvPr/>
        </p:nvSpPr>
        <p:spPr>
          <a:xfrm>
            <a:off x="900113" y="4221163"/>
            <a:ext cx="27352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不去伤害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4" name="文本框 150533"/>
          <p:cNvSpPr txBox="1"/>
          <p:nvPr/>
        </p:nvSpPr>
        <p:spPr>
          <a:xfrm>
            <a:off x="971550" y="5300663"/>
            <a:ext cx="27638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不去惊扰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5" name="文本框 150534"/>
          <p:cNvSpPr txBox="1"/>
          <p:nvPr/>
        </p:nvSpPr>
        <p:spPr>
          <a:xfrm>
            <a:off x="5435600" y="1341438"/>
            <a:ext cx="27416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400" dirty="0">
                <a:solidFill>
                  <a:srgbClr val="00FFFF"/>
                </a:solidFill>
                <a:latin typeface="隶书" pitchFamily="49" charset="-122"/>
                <a:ea typeface="隶书" pitchFamily="49" charset="-122"/>
              </a:rPr>
              <a:t>鸟的变化</a:t>
            </a:r>
            <a:endParaRPr lang="zh-CN" altLang="en-US" sz="4400">
              <a:solidFill>
                <a:srgbClr val="00FFFF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50536" name="文本框 150535"/>
          <p:cNvSpPr txBox="1"/>
          <p:nvPr/>
        </p:nvSpPr>
        <p:spPr>
          <a:xfrm>
            <a:off x="5580063" y="2276475"/>
            <a:ext cx="27289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显得怕人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7" name="文本框 150536"/>
          <p:cNvSpPr txBox="1"/>
          <p:nvPr/>
        </p:nvSpPr>
        <p:spPr>
          <a:xfrm>
            <a:off x="5580063" y="3213100"/>
            <a:ext cx="2439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渐渐胆大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8" name="文本框 150537"/>
          <p:cNvSpPr txBox="1"/>
          <p:nvPr/>
        </p:nvSpPr>
        <p:spPr>
          <a:xfrm>
            <a:off x="5580063" y="4292600"/>
            <a:ext cx="27289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开始亲近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39" name="文本框 150538"/>
          <p:cNvSpPr txBox="1"/>
          <p:nvPr/>
        </p:nvSpPr>
        <p:spPr>
          <a:xfrm>
            <a:off x="5651500" y="5300663"/>
            <a:ext cx="26527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完全信赖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0540" name="直接连接符 150539"/>
          <p:cNvSpPr/>
          <p:nvPr/>
        </p:nvSpPr>
        <p:spPr>
          <a:xfrm>
            <a:off x="1979613" y="2924175"/>
            <a:ext cx="0" cy="457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1" name="直接连接符 150540"/>
          <p:cNvSpPr/>
          <p:nvPr/>
        </p:nvSpPr>
        <p:spPr>
          <a:xfrm>
            <a:off x="1979613" y="3933825"/>
            <a:ext cx="0" cy="457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2" name="直接连接符 150541"/>
          <p:cNvSpPr/>
          <p:nvPr/>
        </p:nvSpPr>
        <p:spPr>
          <a:xfrm>
            <a:off x="1979613" y="4941888"/>
            <a:ext cx="0" cy="457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3" name="直接连接符 150542"/>
          <p:cNvSpPr/>
          <p:nvPr/>
        </p:nvSpPr>
        <p:spPr>
          <a:xfrm>
            <a:off x="6659563" y="2997200"/>
            <a:ext cx="0" cy="457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4" name="直接连接符 150543"/>
          <p:cNvSpPr/>
          <p:nvPr/>
        </p:nvSpPr>
        <p:spPr>
          <a:xfrm>
            <a:off x="6659563" y="3789363"/>
            <a:ext cx="0" cy="6096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5" name="直接连接符 150544"/>
          <p:cNvSpPr/>
          <p:nvPr/>
        </p:nvSpPr>
        <p:spPr>
          <a:xfrm>
            <a:off x="6732588" y="5084763"/>
            <a:ext cx="0" cy="457200"/>
          </a:xfrm>
          <a:prstGeom prst="line">
            <a:avLst/>
          </a:prstGeom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0546" name="文本框 150545"/>
          <p:cNvSpPr txBox="1"/>
          <p:nvPr/>
        </p:nvSpPr>
        <p:spPr>
          <a:xfrm>
            <a:off x="0" y="0"/>
            <a:ext cx="91440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4000" b="1" dirty="0">
                <a:solidFill>
                  <a:schemeClr val="tx2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2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我对珍珠鸟关心爱护，鸟儿有怎样的反应？</a:t>
            </a:r>
            <a:endParaRPr lang="zh-CN" altLang="en-US" sz="4000" b="1" dirty="0">
              <a:solidFill>
                <a:schemeClr val="tx2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  <p:bldP spid="150532" grpId="0"/>
      <p:bldP spid="150533" grpId="0"/>
      <p:bldP spid="150534" grpId="0"/>
      <p:bldP spid="150536" grpId="0"/>
      <p:bldP spid="150537" grpId="0"/>
      <p:bldP spid="150538" grpId="0"/>
      <p:bldP spid="1505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7090" name="直接连接符 217089"/>
          <p:cNvSpPr/>
          <p:nvPr/>
        </p:nvSpPr>
        <p:spPr>
          <a:xfrm>
            <a:off x="4500563" y="1557338"/>
            <a:ext cx="71437" cy="3743325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7091" name="文本框 217090"/>
          <p:cNvSpPr txBox="1"/>
          <p:nvPr/>
        </p:nvSpPr>
        <p:spPr>
          <a:xfrm>
            <a:off x="762000" y="106363"/>
            <a:ext cx="23622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珍珠鸟 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怕人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2" name="文本框 217091"/>
          <p:cNvSpPr txBox="1"/>
          <p:nvPr/>
        </p:nvSpPr>
        <p:spPr>
          <a:xfrm>
            <a:off x="0" y="549275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从叶间探出小脑袋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3" name="文本框 217092"/>
          <p:cNvSpPr txBox="1"/>
          <p:nvPr/>
        </p:nvSpPr>
        <p:spPr>
          <a:xfrm>
            <a:off x="0" y="1219200"/>
            <a:ext cx="3635375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Tx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在笼子四周活动，随后在屋里飞来飞去”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4" name="文本框 217093"/>
          <p:cNvSpPr txBox="1"/>
          <p:nvPr/>
        </p:nvSpPr>
        <p:spPr>
          <a:xfrm>
            <a:off x="0" y="1916113"/>
            <a:ext cx="3810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落在我的书桌上”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5" name="文本框 217094"/>
          <p:cNvSpPr txBox="1"/>
          <p:nvPr/>
        </p:nvSpPr>
        <p:spPr>
          <a:xfrm>
            <a:off x="0" y="2420938"/>
            <a:ext cx="3635375" cy="884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Tx/>
            </a:pP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一点点挨近”“蹦到我的杯子上”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6" name="文本框 217095"/>
          <p:cNvSpPr txBox="1"/>
          <p:nvPr/>
        </p:nvSpPr>
        <p:spPr>
          <a:xfrm>
            <a:off x="0" y="3429000"/>
            <a:ext cx="3886200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跑到稿纸上，绕着我的笔尖”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7" name="文本框 217096"/>
          <p:cNvSpPr txBox="1"/>
          <p:nvPr/>
        </p:nvSpPr>
        <p:spPr>
          <a:xfrm>
            <a:off x="0" y="4343400"/>
            <a:ext cx="3886200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啄我颤动的笔尖”              “友好地啄两下我的手指”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8" name="文本框 217097"/>
          <p:cNvSpPr txBox="1"/>
          <p:nvPr/>
        </p:nvSpPr>
        <p:spPr>
          <a:xfrm>
            <a:off x="0" y="5638800"/>
            <a:ext cx="4114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落在我肩上”“睡着了” 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099" name="文本框 217098"/>
          <p:cNvSpPr txBox="1"/>
          <p:nvPr/>
        </p:nvSpPr>
        <p:spPr>
          <a:xfrm>
            <a:off x="4876800" y="533400"/>
            <a:ext cx="40386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决不掀开叶片往里看”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0" name="文本框 217099"/>
          <p:cNvSpPr txBox="1"/>
          <p:nvPr/>
        </p:nvSpPr>
        <p:spPr>
          <a:xfrm>
            <a:off x="5105400" y="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我”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尊重爱护珍珠鸟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1" name="文本框 217100"/>
          <p:cNvSpPr txBox="1"/>
          <p:nvPr/>
        </p:nvSpPr>
        <p:spPr>
          <a:xfrm>
            <a:off x="4953000" y="1341438"/>
            <a:ext cx="3810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“我不管它”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2" name="文本框 217101"/>
          <p:cNvSpPr txBox="1"/>
          <p:nvPr/>
        </p:nvSpPr>
        <p:spPr>
          <a:xfrm>
            <a:off x="5029200" y="1752600"/>
            <a:ext cx="2952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“我不去伤害它”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3" name="文本框 217102"/>
          <p:cNvSpPr txBox="1"/>
          <p:nvPr/>
        </p:nvSpPr>
        <p:spPr>
          <a:xfrm>
            <a:off x="4932363" y="2492375"/>
            <a:ext cx="3671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“我只是微微一笑，依旧写东西”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4" name="文本框 217103"/>
          <p:cNvSpPr txBox="1"/>
          <p:nvPr/>
        </p:nvSpPr>
        <p:spPr>
          <a:xfrm>
            <a:off x="4953000" y="3581400"/>
            <a:ext cx="3454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“我不动声色地写”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5" name="文本框 217104"/>
          <p:cNvSpPr txBox="1"/>
          <p:nvPr/>
        </p:nvSpPr>
        <p:spPr>
          <a:xfrm>
            <a:off x="4876800" y="4267200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“我用手抚一抚它”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6" name="文本框 217105"/>
          <p:cNvSpPr txBox="1"/>
          <p:nvPr/>
        </p:nvSpPr>
        <p:spPr>
          <a:xfrm>
            <a:off x="5076825" y="5229225"/>
            <a:ext cx="3581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28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♪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“笔不觉停了，生怕惊 走它”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7107" name="文本框 217106"/>
          <p:cNvSpPr txBox="1"/>
          <p:nvPr/>
        </p:nvSpPr>
        <p:spPr>
          <a:xfrm>
            <a:off x="4038600" y="762000"/>
            <a:ext cx="10826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怕</a:t>
            </a:r>
            <a:endParaRPr lang="zh-CN" altLang="en-US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7108" name="文本框 217107"/>
          <p:cNvSpPr txBox="1"/>
          <p:nvPr/>
        </p:nvSpPr>
        <p:spPr>
          <a:xfrm>
            <a:off x="3708400" y="5373688"/>
            <a:ext cx="232886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信赖</a:t>
            </a:r>
            <a:endParaRPr lang="zh-CN" altLang="en-US" sz="4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17109" name="图片 217108" descr="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5943600"/>
            <a:ext cx="792163" cy="719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1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7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7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7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7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7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7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7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7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7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7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1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1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1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1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7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2" grpId="0"/>
      <p:bldP spid="217093" grpId="0"/>
      <p:bldP spid="217094" grpId="0"/>
      <p:bldP spid="217095" grpId="0"/>
      <p:bldP spid="217096" grpId="0"/>
      <p:bldP spid="217097" grpId="0"/>
      <p:bldP spid="217098" grpId="0"/>
      <p:bldP spid="217099" grpId="0"/>
      <p:bldP spid="217100" grpId="0"/>
      <p:bldP spid="217101" grpId="0"/>
      <p:bldP spid="217102" grpId="0"/>
      <p:bldP spid="217103" grpId="0"/>
      <p:bldP spid="217104" grpId="0"/>
      <p:bldP spid="217105" grpId="0"/>
      <p:bldP spid="217106" grpId="0"/>
      <p:bldP spid="217107" grpId="0"/>
      <p:bldP spid="2171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标题 155649"/>
          <p:cNvSpPr>
            <a:spLocks noGrp="1" noRot="1"/>
          </p:cNvSpPr>
          <p:nvPr>
            <p:ph type="title"/>
          </p:nvPr>
        </p:nvSpPr>
        <p:spPr>
          <a:xfrm>
            <a:off x="468313" y="620713"/>
            <a:ext cx="8229600" cy="1384300"/>
          </a:xfrm>
          <a:ln/>
        </p:spPr>
        <p:txBody>
          <a:bodyPr anchor="ctr"/>
          <a:p>
            <a:r>
              <a:rPr lang="en-US" altLang="zh-CN" sz="4800" dirty="0">
                <a:ea typeface="黑体" panose="02010609060101010101" pitchFamily="2" charset="-122"/>
              </a:rPr>
              <a:t>      </a:t>
            </a:r>
            <a:r>
              <a:rPr lang="zh-CN" altLang="en-US" sz="4800" dirty="0">
                <a:ea typeface="黑体" panose="02010609060101010101" pitchFamily="2" charset="-122"/>
              </a:rPr>
              <a:t>文章开头用单独一段强调珍珠鸟“怕人”有哪些用意？</a:t>
            </a:r>
            <a:endParaRPr lang="zh-CN" altLang="en-US" sz="4800" dirty="0">
              <a:ea typeface="黑体" panose="02010609060101010101" pitchFamily="2" charset="-122"/>
            </a:endParaRPr>
          </a:p>
        </p:txBody>
      </p:sp>
      <p:sp>
        <p:nvSpPr>
          <p:cNvPr id="155651" name="矩形 155650"/>
          <p:cNvSpPr/>
          <p:nvPr/>
        </p:nvSpPr>
        <p:spPr>
          <a:xfrm>
            <a:off x="611188" y="2492375"/>
            <a:ext cx="8353425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、为下文特别关爱鸟儿作了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铺垫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5652" name="矩形 155651"/>
          <p:cNvSpPr/>
          <p:nvPr/>
        </p:nvSpPr>
        <p:spPr>
          <a:xfrm>
            <a:off x="611188" y="4076700"/>
            <a:ext cx="8380412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、和下文的鸟儿亲近人形成</a:t>
            </a:r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对比</a:t>
            </a:r>
            <a:r>
              <a:rPr lang="zh-CN" altLang="en-US" sz="4400" b="1" dirty="0">
                <a:solidFill>
                  <a:srgbClr val="00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，突出中心。</a:t>
            </a:r>
            <a:endParaRPr lang="zh-CN" altLang="en-US" sz="4400" b="1" dirty="0">
              <a:solidFill>
                <a:srgbClr val="00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/>
      <p:bldP spid="15565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矩形 151553"/>
          <p:cNvSpPr/>
          <p:nvPr/>
        </p:nvSpPr>
        <p:spPr>
          <a:xfrm>
            <a:off x="1547813" y="1268413"/>
            <a:ext cx="6408737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4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你认为究竟是什么拉近了我和珍珠鸟之间的距离？</a:t>
            </a:r>
            <a:endParaRPr lang="zh-CN" altLang="en-US" sz="44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5" name="直接连接符 151554"/>
          <p:cNvSpPr/>
          <p:nvPr/>
        </p:nvSpPr>
        <p:spPr>
          <a:xfrm>
            <a:off x="3059113" y="4797425"/>
            <a:ext cx="28797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miter/>
            <a:headEnd type="triangle" w="med" len="med"/>
            <a:tailEnd type="triangle" w="med" len="med"/>
          </a:ln>
        </p:spPr>
      </p:sp>
      <p:sp>
        <p:nvSpPr>
          <p:cNvPr id="151556" name="文本框 151555"/>
          <p:cNvSpPr txBox="1"/>
          <p:nvPr/>
        </p:nvSpPr>
        <p:spPr>
          <a:xfrm>
            <a:off x="3708400" y="3644900"/>
            <a:ext cx="1371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4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信赖</a:t>
            </a:r>
            <a:endParaRPr lang="zh-CN" altLang="en-US" sz="4400" b="1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7" name="文本框 151556"/>
          <p:cNvSpPr txBox="1"/>
          <p:nvPr/>
        </p:nvSpPr>
        <p:spPr>
          <a:xfrm>
            <a:off x="3995738" y="5373688"/>
            <a:ext cx="68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400" b="1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</a:t>
            </a:r>
            <a:endParaRPr lang="zh-CN" altLang="en-US" sz="44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8" name="文本框 151557"/>
          <p:cNvSpPr txBox="1"/>
          <p:nvPr/>
        </p:nvSpPr>
        <p:spPr>
          <a:xfrm>
            <a:off x="1116013" y="4437063"/>
            <a:ext cx="14398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44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我”</a:t>
            </a:r>
            <a:endParaRPr lang="zh-CN" altLang="en-US" sz="4400" b="1">
              <a:solidFill>
                <a:srgbClr val="00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1559" name="文本框 151558"/>
          <p:cNvSpPr txBox="1"/>
          <p:nvPr/>
        </p:nvSpPr>
        <p:spPr>
          <a:xfrm>
            <a:off x="6300788" y="4365625"/>
            <a:ext cx="790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400" b="1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</a:t>
            </a:r>
            <a:endParaRPr lang="zh-CN" altLang="en-US" sz="4400" b="1">
              <a:solidFill>
                <a:srgbClr val="00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1560" name="图片 151559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561" name="图片 151560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1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6" grpId="0"/>
      <p:bldP spid="151557" grpId="0"/>
      <p:bldP spid="151558" grpId="0"/>
      <p:bldP spid="1515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6" name="矩形 166915"/>
          <p:cNvSpPr/>
          <p:nvPr/>
        </p:nvSpPr>
        <p:spPr>
          <a:xfrm>
            <a:off x="1908175" y="1844675"/>
            <a:ext cx="5640388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en-US" altLang="zh-CN" sz="66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       “</a:t>
            </a:r>
            <a:r>
              <a:rPr lang="zh-CN" altLang="en-US" sz="66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itchFamily="49" charset="-122"/>
              </a:rPr>
              <a:t>我”从和鸟儿的相处中得到了什么感受？</a:t>
            </a:r>
            <a:endParaRPr lang="zh-CN" altLang="en-US" sz="66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166917" name="图片 166916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6918" name="图片 166917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6306" name="文本框 226305"/>
          <p:cNvSpPr txBox="1"/>
          <p:nvPr/>
        </p:nvSpPr>
        <p:spPr>
          <a:xfrm>
            <a:off x="228600" y="914400"/>
            <a:ext cx="8686800" cy="833438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zh-CN" altLang="en-US" sz="4800" b="1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信赖</a:t>
            </a:r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48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往往创造出美好的境界。</a:t>
            </a:r>
            <a:endParaRPr lang="zh-CN" altLang="en-US" sz="48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26307" name="组合 226306"/>
          <p:cNvGrpSpPr/>
          <p:nvPr/>
        </p:nvGrpSpPr>
        <p:grpSpPr>
          <a:xfrm>
            <a:off x="-152400" y="3581400"/>
            <a:ext cx="9296400" cy="2230438"/>
            <a:chOff x="0" y="2400"/>
            <a:chExt cx="6048" cy="1405"/>
          </a:xfrm>
        </p:grpSpPr>
        <p:sp>
          <p:nvSpPr>
            <p:cNvPr id="226308" name="文本框 226307"/>
            <p:cNvSpPr txBox="1"/>
            <p:nvPr/>
          </p:nvSpPr>
          <p:spPr>
            <a:xfrm>
              <a:off x="0" y="2400"/>
              <a:ext cx="4704" cy="128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  <a:buClrTx/>
              </a:pPr>
              <a:r>
                <a:rPr lang="en-US" altLang="zh-CN" sz="2800" b="1" dirty="0">
                  <a:latin typeface="Times New Roman" panose="02020603050405020304" pitchFamily="18" charset="0"/>
                  <a:ea typeface="隶书" pitchFamily="49" charset="-122"/>
                </a:rPr>
                <a:t>    </a:t>
              </a:r>
              <a:r>
                <a:rPr lang="zh-CN" altLang="en-US" sz="3200" b="1" dirty="0">
                  <a:latin typeface="Times New Roman" panose="02020603050405020304" pitchFamily="18" charset="0"/>
                  <a:ea typeface="隶书" pitchFamily="49" charset="-122"/>
                </a:rPr>
                <a:t>因为我（                         ），</a:t>
              </a:r>
              <a:endParaRPr lang="zh-CN" altLang="en-US" sz="3200" b="1" dirty="0">
                <a:latin typeface="Times New Roman" panose="02020603050405020304" pitchFamily="18" charset="0"/>
                <a:ea typeface="隶书" pitchFamily="49" charset="-122"/>
              </a:endParaRPr>
            </a:p>
            <a:p>
              <a:pPr lvl="0" algn="l">
                <a:spcBef>
                  <a:spcPct val="50000"/>
                </a:spcBef>
                <a:buClrTx/>
              </a:pPr>
              <a:endParaRPr lang="zh-CN" altLang="en-US" sz="3200" b="1" dirty="0">
                <a:latin typeface="Times New Roman" panose="02020603050405020304" pitchFamily="18" charset="0"/>
                <a:ea typeface="隶书" pitchFamily="49" charset="-122"/>
              </a:endParaRPr>
            </a:p>
            <a:p>
              <a:pPr lvl="0" algn="l">
                <a:spcBef>
                  <a:spcPct val="50000"/>
                </a:spcBef>
                <a:buClrTx/>
              </a:pPr>
              <a:r>
                <a:rPr lang="zh-CN" altLang="en-US" sz="3200" b="1" dirty="0">
                  <a:latin typeface="Times New Roman" panose="02020603050405020304" pitchFamily="18" charset="0"/>
                  <a:ea typeface="隶书" pitchFamily="49" charset="-122"/>
                </a:rPr>
                <a:t>    雏儿离我（                   ），</a:t>
              </a:r>
              <a:endParaRPr lang="zh-CN" altLang="en-US" sz="3600" b="1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sp>
          <p:nvSpPr>
            <p:cNvPr id="226309" name="文本框 226308"/>
            <p:cNvSpPr txBox="1"/>
            <p:nvPr/>
          </p:nvSpPr>
          <p:spPr>
            <a:xfrm>
              <a:off x="288" y="3360"/>
              <a:ext cx="3600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l">
                <a:spcBef>
                  <a:spcPct val="50000"/>
                </a:spcBef>
                <a:buClrTx/>
              </a:pPr>
              <a:endParaRPr sz="3200" b="1" dirty="0">
                <a:latin typeface="Times New Roman" panose="02020603050405020304" pitchFamily="18" charset="0"/>
                <a:ea typeface="隶书" pitchFamily="49" charset="-122"/>
              </a:endParaRPr>
            </a:p>
          </p:txBody>
        </p:sp>
        <p:grpSp>
          <p:nvGrpSpPr>
            <p:cNvPr id="226310" name="组合 226309"/>
            <p:cNvGrpSpPr/>
            <p:nvPr/>
          </p:nvGrpSpPr>
          <p:grpSpPr>
            <a:xfrm>
              <a:off x="3408" y="2496"/>
              <a:ext cx="2640" cy="1309"/>
              <a:chOff x="3552" y="2496"/>
              <a:chExt cx="2640" cy="1309"/>
            </a:xfrm>
          </p:grpSpPr>
          <p:grpSp>
            <p:nvGrpSpPr>
              <p:cNvPr id="226311" name="组合 226310"/>
              <p:cNvGrpSpPr/>
              <p:nvPr/>
            </p:nvGrpSpPr>
            <p:grpSpPr>
              <a:xfrm>
                <a:off x="3552" y="2496"/>
                <a:ext cx="336" cy="1056"/>
                <a:chOff x="3552" y="2496"/>
                <a:chExt cx="672" cy="1056"/>
              </a:xfrm>
            </p:grpSpPr>
            <p:sp>
              <p:nvSpPr>
                <p:cNvPr id="226312" name="直接连接符 226311"/>
                <p:cNvSpPr/>
                <p:nvPr/>
              </p:nvSpPr>
              <p:spPr>
                <a:xfrm>
                  <a:off x="3744" y="2496"/>
                  <a:ext cx="480" cy="528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26313" name="直接连接符 226312"/>
                <p:cNvSpPr/>
                <p:nvPr/>
              </p:nvSpPr>
              <p:spPr>
                <a:xfrm flipV="1">
                  <a:off x="3552" y="3024"/>
                  <a:ext cx="624" cy="528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26314" name="文本框 226313"/>
              <p:cNvSpPr txBox="1"/>
              <p:nvPr/>
            </p:nvSpPr>
            <p:spPr>
              <a:xfrm>
                <a:off x="4071" y="2749"/>
                <a:ext cx="2121" cy="105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l">
                  <a:buClrTx/>
                </a:pPr>
                <a:r>
                  <a:rPr lang="en-US" altLang="zh-CN" sz="3200" b="1" dirty="0">
                    <a:latin typeface="Times New Roman" panose="02020603050405020304" pitchFamily="18" charset="0"/>
                    <a:ea typeface="隶书" pitchFamily="49" charset="-122"/>
                  </a:rPr>
                  <a:t>     </a:t>
                </a:r>
                <a:r>
                  <a:rPr lang="zh-CN" altLang="en-US" sz="4000" b="1" dirty="0">
                    <a:latin typeface="Times New Roman" panose="02020603050405020304" pitchFamily="18" charset="0"/>
                    <a:ea typeface="隶书" pitchFamily="49" charset="-122"/>
                  </a:rPr>
                  <a:t>体会到</a:t>
                </a:r>
                <a:endParaRPr lang="zh-CN" altLang="en-US" sz="4000" b="1" dirty="0">
                  <a:latin typeface="Times New Roman" panose="02020603050405020304" pitchFamily="18" charset="0"/>
                  <a:ea typeface="隶书" pitchFamily="49" charset="-122"/>
                </a:endParaRPr>
              </a:p>
              <a:p>
                <a:pPr lvl="0" algn="l">
                  <a:buClrTx/>
                </a:pPr>
                <a:r>
                  <a:rPr lang="zh-CN" altLang="en-US" sz="3200" b="1" dirty="0">
                    <a:solidFill>
                      <a:srgbClr val="D60093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（往往创造出</a:t>
                </a:r>
                <a:endParaRPr lang="zh-CN" altLang="en-US" sz="3200" b="1" dirty="0">
                  <a:solidFill>
                    <a:srgbClr val="D60093"/>
                  </a:solidFill>
                  <a:latin typeface="Tahoma" panose="020B0604030504040204" pitchFamily="34" charset="0"/>
                  <a:ea typeface="宋体" panose="02010600030101010101" pitchFamily="2" charset="-122"/>
                </a:endParaRPr>
              </a:p>
              <a:p>
                <a:pPr lvl="0" algn="l">
                  <a:buClrTx/>
                </a:pPr>
                <a:r>
                  <a:rPr lang="zh-CN" altLang="en-US" sz="3200" b="1" dirty="0">
                    <a:solidFill>
                      <a:srgbClr val="D60093"/>
                    </a:solidFill>
                    <a:latin typeface="Tahoma" panose="020B0604030504040204" pitchFamily="34" charset="0"/>
                    <a:ea typeface="宋体" panose="02010600030101010101" pitchFamily="2" charset="-122"/>
                  </a:rPr>
                  <a:t>  美好的境界</a:t>
                </a:r>
                <a:r>
                  <a:rPr lang="zh-CN" altLang="en-US" sz="3200" b="1" dirty="0">
                    <a:solidFill>
                      <a:srgbClr val="D60093"/>
                    </a:solidFill>
                    <a:latin typeface="Times New Roman" panose="02020603050405020304" pitchFamily="18" charset="0"/>
                    <a:ea typeface="隶书" pitchFamily="49" charset="-122"/>
                  </a:rPr>
                  <a:t>）。</a:t>
                </a:r>
                <a:endParaRPr lang="zh-CN" altLang="en-US" sz="3200" b="1">
                  <a:solidFill>
                    <a:srgbClr val="D60093"/>
                  </a:solidFill>
                  <a:latin typeface="Times New Roman" panose="02020603050405020304" pitchFamily="18" charset="0"/>
                  <a:ea typeface="隶书" pitchFamily="49" charset="-122"/>
                </a:endParaRPr>
              </a:p>
            </p:txBody>
          </p:sp>
        </p:grpSp>
      </p:grpSp>
      <p:sp>
        <p:nvSpPr>
          <p:cNvPr id="226315" name="下箭头 226314"/>
          <p:cNvSpPr/>
          <p:nvPr/>
        </p:nvSpPr>
        <p:spPr>
          <a:xfrm>
            <a:off x="838200" y="2057400"/>
            <a:ext cx="685800" cy="1676400"/>
          </a:xfrm>
          <a:prstGeom prst="downArrow">
            <a:avLst>
              <a:gd name="adj1" fmla="val 50000"/>
              <a:gd name="adj2" fmla="val 61111"/>
            </a:avLst>
          </a:prstGeom>
          <a:gradFill rotWithShape="0">
            <a:gsLst>
              <a:gs pos="0">
                <a:srgbClr val="FB701B"/>
              </a:gs>
              <a:gs pos="100000">
                <a:schemeClr val="tx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6316" name="文本框 226315"/>
          <p:cNvSpPr txBox="1"/>
          <p:nvPr/>
        </p:nvSpPr>
        <p:spPr>
          <a:xfrm>
            <a:off x="1981200" y="35814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善良、有爱心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26317" name="文本框 226316"/>
          <p:cNvSpPr txBox="1"/>
          <p:nvPr/>
        </p:nvSpPr>
        <p:spPr>
          <a:xfrm>
            <a:off x="2438400" y="5029200"/>
            <a:ext cx="21605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越来越近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26318" name="下箭头 226317"/>
          <p:cNvSpPr/>
          <p:nvPr/>
        </p:nvSpPr>
        <p:spPr>
          <a:xfrm>
            <a:off x="6858000" y="1981200"/>
            <a:ext cx="685800" cy="1676400"/>
          </a:xfrm>
          <a:prstGeom prst="downArrow">
            <a:avLst>
              <a:gd name="adj1" fmla="val 50000"/>
              <a:gd name="adj2" fmla="val 61111"/>
            </a:avLst>
          </a:prstGeom>
          <a:gradFill rotWithShape="0">
            <a:gsLst>
              <a:gs pos="0">
                <a:srgbClr val="FB701B"/>
              </a:gs>
              <a:gs pos="100000">
                <a:schemeClr val="tx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 animBg="1"/>
      <p:bldP spid="226316" grpId="0"/>
      <p:bldP spid="2263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6676" name="文本框 156675"/>
          <p:cNvSpPr txBox="1"/>
          <p:nvPr/>
        </p:nvSpPr>
        <p:spPr>
          <a:xfrm>
            <a:off x="611188" y="692150"/>
            <a:ext cx="8281987" cy="3381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5400" b="1" dirty="0">
                <a:solidFill>
                  <a:schemeClr val="fol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5400" b="1" dirty="0">
                <a:solidFill>
                  <a:schemeClr val="folHlin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关爱、尊重、宽容、理解、平等、自由等产生信赖，信赖创造美好的（和睦、和谐、和平）境界</a:t>
            </a:r>
            <a:endParaRPr lang="zh-CN" altLang="en-US" sz="5400" b="1" dirty="0">
              <a:solidFill>
                <a:schemeClr val="folHlin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6677" name="矩形 156676"/>
          <p:cNvSpPr/>
          <p:nvPr/>
        </p:nvSpPr>
        <p:spPr>
          <a:xfrm>
            <a:off x="827088" y="4652963"/>
            <a:ext cx="7993062" cy="136683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尊重与关爱是信赖产生的基础.</a:t>
            </a:r>
            <a:endParaRPr lang="zh-CN" altLang="en-US" sz="3600" spc="-360"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1971" name="矩形 211970"/>
          <p:cNvSpPr/>
          <p:nvPr/>
        </p:nvSpPr>
        <p:spPr>
          <a:xfrm>
            <a:off x="0" y="1628775"/>
            <a:ext cx="5867400" cy="4965700"/>
          </a:xfrm>
          <a:prstGeom prst="rect">
            <a:avLst/>
          </a:prstGeom>
          <a:solidFill>
            <a:srgbClr val="00FF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28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珍珠鸟，又名珍珠鸡、珠鸡、几内亚鸟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也叫锦花鸟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小珍珠。原产于澳大利亚东部，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因羽毛散落许多小白斑点，形似珍珠，故得名。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珍珠鸟性情温顺，喜群居，不善争斗。珍珠鸟胆小、机敏，易受惊吓，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一旦遇到意外，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鸟</a:t>
            </a:r>
            <a:r>
              <a:rPr lang="zh-CN" altLang="en-US" sz="3200" b="1" dirty="0">
                <a:latin typeface="华文隶书" pitchFamily="2" charset="-122"/>
                <a:ea typeface="华文隶书" pitchFamily="2" charset="-122"/>
              </a:rPr>
              <a:t>群即发出叫声，逃避、飞跑或胡乱冲撞，常导致损伤。</a:t>
            </a:r>
            <a:endParaRPr lang="zh-CN" altLang="en-US" sz="32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11972" name="矩形 211971"/>
          <p:cNvSpPr>
            <a:spLocks noChangeAspect="1"/>
          </p:cNvSpPr>
          <p:nvPr/>
        </p:nvSpPr>
        <p:spPr>
          <a:xfrm>
            <a:off x="250825" y="0"/>
            <a:ext cx="38862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珍珠鸟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11973" name="图片 211972" descr="200503251155174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404813"/>
            <a:ext cx="3276600" cy="626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8354" name="文本框 228353"/>
          <p:cNvSpPr txBox="1"/>
          <p:nvPr/>
        </p:nvSpPr>
        <p:spPr>
          <a:xfrm>
            <a:off x="4800600" y="54102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endParaRPr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8355" name="文本框 228354"/>
          <p:cNvSpPr txBox="1"/>
          <p:nvPr/>
        </p:nvSpPr>
        <p:spPr>
          <a:xfrm>
            <a:off x="304800" y="304800"/>
            <a:ext cx="8534400" cy="12985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90000"/>
              </a:lnSpc>
              <a:buClrTx/>
            </a:pP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仿造其中一个句子，或用自己喜欢的方式</a:t>
            </a:r>
            <a:r>
              <a:rPr lang="en-US" altLang="zh-CN" sz="4400" b="1" dirty="0">
                <a:latin typeface="Times New Roman" panose="02020603050405020304" pitchFamily="18" charset="0"/>
                <a:ea typeface="隶书" pitchFamily="49" charset="-122"/>
              </a:rPr>
              <a:t>,</a:t>
            </a:r>
            <a:r>
              <a:rPr lang="zh-CN" altLang="en-US" sz="4400" b="1" dirty="0">
                <a:latin typeface="Times New Roman" panose="02020603050405020304" pitchFamily="18" charset="0"/>
                <a:ea typeface="隶书" pitchFamily="49" charset="-122"/>
              </a:rPr>
              <a:t>谈谈你对“信赖”的理解</a:t>
            </a:r>
            <a:endParaRPr lang="zh-CN" altLang="en-US" sz="44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28356" name="文本框 228355"/>
          <p:cNvSpPr txBox="1"/>
          <p:nvPr/>
        </p:nvSpPr>
        <p:spPr>
          <a:xfrm>
            <a:off x="304800" y="3043238"/>
            <a:ext cx="8534400" cy="771525"/>
          </a:xfrm>
          <a:prstGeom prst="rect">
            <a:avLst/>
          </a:prstGeom>
          <a:pattFill prst="dashHorz">
            <a:fgClr>
              <a:srgbClr val="CCECFF"/>
            </a:fgClr>
            <a:bgClr>
              <a:srgbClr val="FFFFFF"/>
            </a:bgClr>
          </a:pattFill>
          <a:ln w="9525" cap="flat" cmpd="sng">
            <a:pattFill prst="pct75">
              <a:fgClr>
                <a:srgbClr val="663300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C60A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</a:t>
            </a:r>
            <a:r>
              <a:rPr lang="zh-CN" altLang="en-US" sz="36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信赖，</a:t>
            </a:r>
            <a:r>
              <a:rPr lang="zh-CN" altLang="en-US" sz="3600" b="1" dirty="0">
                <a:solidFill>
                  <a:srgbClr val="24249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是一座桥梁，让我们心灵相通</a:t>
            </a:r>
            <a:r>
              <a:rPr lang="zh-CN" altLang="en-US" sz="4400" b="1" dirty="0">
                <a:solidFill>
                  <a:srgbClr val="24249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4400" b="1" dirty="0">
              <a:solidFill>
                <a:srgbClr val="24249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28357" name="图片 228356" descr="xin_50070225083535980962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572000"/>
            <a:ext cx="4114800" cy="207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8358" name="图片 228357" descr="BD05584_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648200"/>
            <a:ext cx="3657600" cy="203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8359" name="文本框 228358"/>
          <p:cNvSpPr txBox="1"/>
          <p:nvPr/>
        </p:nvSpPr>
        <p:spPr>
          <a:xfrm>
            <a:off x="304800" y="2133600"/>
            <a:ext cx="8534400" cy="650875"/>
          </a:xfrm>
          <a:prstGeom prst="rect">
            <a:avLst/>
          </a:prstGeom>
          <a:pattFill prst="dashHorz">
            <a:fgClr>
              <a:srgbClr val="CCECFF"/>
            </a:fgClr>
            <a:bgClr>
              <a:srgbClr val="FFFFFF"/>
            </a:bgClr>
          </a:pattFill>
          <a:ln w="9525" cap="flat" cmpd="sng">
            <a:pattFill prst="pct75">
              <a:fgClr>
                <a:srgbClr val="663300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36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dirty="0">
                <a:solidFill>
                  <a:srgbClr val="C60A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信赖</a:t>
            </a:r>
            <a:r>
              <a:rPr lang="zh-CN" altLang="en-US" sz="36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是你无助时</a:t>
            </a:r>
            <a:r>
              <a:rPr lang="en-US" altLang="zh-CN" sz="3600" b="1" dirty="0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,</a:t>
            </a:r>
            <a:r>
              <a:rPr lang="zh-CN" altLang="en-US" sz="3600" b="1" dirty="0">
                <a:solidFill>
                  <a:srgbClr val="242492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一个真挚的眼神。</a:t>
            </a:r>
            <a:endParaRPr lang="zh-CN" altLang="en-US" sz="3600" b="1" dirty="0">
              <a:solidFill>
                <a:srgbClr val="242492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8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 animBg="1"/>
      <p:bldP spid="228356" grpId="0" animBg="1"/>
      <p:bldP spid="22835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8114" name="文本框 218113"/>
          <p:cNvSpPr txBox="1"/>
          <p:nvPr/>
        </p:nvSpPr>
        <p:spPr>
          <a:xfrm>
            <a:off x="395288" y="1484313"/>
            <a:ext cx="83534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8115" name="文本框 218114"/>
          <p:cNvSpPr txBox="1"/>
          <p:nvPr/>
        </p:nvSpPr>
        <p:spPr>
          <a:xfrm>
            <a:off x="1403350" y="620713"/>
            <a:ext cx="6121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6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想象人鸟对话</a:t>
            </a:r>
            <a:endParaRPr lang="zh-CN" altLang="en-US" sz="60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9138" name="文本框 219137"/>
          <p:cNvSpPr txBox="1"/>
          <p:nvPr/>
        </p:nvSpPr>
        <p:spPr>
          <a:xfrm>
            <a:off x="395288" y="1484313"/>
            <a:ext cx="8353425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我怕你伤害我呀，因为防人之心不可无。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0162" name="文本框 220161"/>
          <p:cNvSpPr txBox="1"/>
          <p:nvPr/>
        </p:nvSpPr>
        <p:spPr>
          <a:xfrm>
            <a:off x="395288" y="549275"/>
            <a:ext cx="8424862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1186" name="文本框 221185"/>
          <p:cNvSpPr txBox="1"/>
          <p:nvPr/>
        </p:nvSpPr>
        <p:spPr>
          <a:xfrm>
            <a:off x="395288" y="549275"/>
            <a:ext cx="8424862" cy="4727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我呀，在试探你呢。看你对我是不是够友好！ </a:t>
            </a:r>
            <a:endParaRPr lang="zh-CN" altLang="en-US" sz="32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2210" name="文本框 222209"/>
          <p:cNvSpPr txBox="1"/>
          <p:nvPr/>
        </p:nvSpPr>
        <p:spPr>
          <a:xfrm>
            <a:off x="323850" y="549275"/>
            <a:ext cx="8569325" cy="3505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小家伙，你“嗒嗒”啄我的笔尖，有什么话想对我说吗？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3234" name="文本框 223233"/>
          <p:cNvSpPr txBox="1"/>
          <p:nvPr/>
        </p:nvSpPr>
        <p:spPr>
          <a:xfrm>
            <a:off x="323850" y="549275"/>
            <a:ext cx="8569325" cy="5213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小家伙，你“嗒嗒”啄我的笔尖，有什么话想对我说吗？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我看你写了很长时间，想提醒你要注意休息。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4258" name="文本框 224257"/>
          <p:cNvSpPr txBox="1"/>
          <p:nvPr/>
        </p:nvSpPr>
        <p:spPr>
          <a:xfrm>
            <a:off x="323850" y="476250"/>
            <a:ext cx="8424863" cy="4237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小家伙，你“嗒嗒”啄我的笔尖，有什么话想对我说吗？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小家伙，我抚摸你的时候，你有什么感觉呢？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82" name="文本框 225281"/>
          <p:cNvSpPr txBox="1"/>
          <p:nvPr/>
        </p:nvSpPr>
        <p:spPr>
          <a:xfrm>
            <a:off x="323850" y="476250"/>
            <a:ext cx="8424863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小珍珠鸟，你刚开始为什么离我较远呢？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那你为什么又敢挨近我，不仅蹦到我的杯子上来喝茶，还偏过脸来瞧瞧我的反应，你真是太可爱了。这时，你在想什么呢？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小家伙，你“嗒嗒”啄我的笔尖，有什么话想对我说吗？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小家伙，我抚摸你的时候，你有什么感觉呢？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——</a:t>
            </a:r>
            <a:r>
              <a:rPr lang="zh-CN" altLang="en-US" sz="32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好像妈妈的手在抚摸我呢！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6195" name="文本框 136194"/>
          <p:cNvSpPr txBox="1"/>
          <p:nvPr/>
        </p:nvSpPr>
        <p:spPr>
          <a:xfrm>
            <a:off x="1331913" y="1844675"/>
            <a:ext cx="6337300" cy="4203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假如你遇到的是伤残的、丑陋的、可能还是有害的生命，你会怎样对待它呢？（要说真话）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7" name="矩形 136196"/>
          <p:cNvSpPr/>
          <p:nvPr/>
        </p:nvSpPr>
        <p:spPr>
          <a:xfrm>
            <a:off x="3276600" y="549275"/>
            <a:ext cx="38179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体验美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  <p:pic>
        <p:nvPicPr>
          <p:cNvPr id="136198" name="图片 136197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6199" name="图片 136198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4" name="图片 1792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7940" name="图片 167939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484313"/>
            <a:ext cx="8064500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7941" name="文本框 167940"/>
          <p:cNvSpPr txBox="1"/>
          <p:nvPr/>
        </p:nvSpPr>
        <p:spPr>
          <a:xfrm>
            <a:off x="1403350" y="260350"/>
            <a:ext cx="66246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南非动物学家与狮共泳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2038" name="图片 172037" descr="200903221624029271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412875"/>
            <a:ext cx="7704138" cy="4967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2039" name="文本框 172038"/>
          <p:cNvSpPr txBox="1"/>
          <p:nvPr/>
        </p:nvSpPr>
        <p:spPr>
          <a:xfrm>
            <a:off x="2051050" y="260350"/>
            <a:ext cx="48958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男子与鳄鱼共舞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3060" name="图片 173059" descr="200903221624006174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557338"/>
            <a:ext cx="7848600" cy="4967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3061" name="矩形 173060"/>
          <p:cNvSpPr/>
          <p:nvPr/>
        </p:nvSpPr>
        <p:spPr>
          <a:xfrm>
            <a:off x="1835150" y="260350"/>
            <a:ext cx="56991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两岁女孩的猩猩朋友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8964" name="图片 168963" descr="164769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341438"/>
            <a:ext cx="7416800" cy="523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5" name="文本框 168964"/>
          <p:cNvSpPr txBox="1"/>
          <p:nvPr/>
        </p:nvSpPr>
        <p:spPr>
          <a:xfrm>
            <a:off x="1908175" y="333375"/>
            <a:ext cx="59039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现代泰山”放豹归山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9988" name="图片 169987" descr="164769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412875"/>
            <a:ext cx="7704138" cy="496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9989" name="文本框 169988"/>
          <p:cNvSpPr txBox="1"/>
          <p:nvPr/>
        </p:nvSpPr>
        <p:spPr>
          <a:xfrm>
            <a:off x="684213" y="260350"/>
            <a:ext cx="770572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泰国惊险鳄鱼表演吸引游客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1012" name="图片 171011" descr="164769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484313"/>
            <a:ext cx="7559675" cy="4941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3" name="文本框 171012"/>
          <p:cNvSpPr txBox="1"/>
          <p:nvPr/>
        </p:nvSpPr>
        <p:spPr>
          <a:xfrm>
            <a:off x="1403350" y="333375"/>
            <a:ext cx="6624638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英夫妇与数百猛禽同住 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9378" name="矩形 229377"/>
          <p:cNvSpPr/>
          <p:nvPr/>
        </p:nvSpPr>
        <p:spPr>
          <a:xfrm>
            <a:off x="1295400" y="1143000"/>
            <a:ext cx="6934200" cy="4181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lnSpc>
                <a:spcPct val="120000"/>
              </a:lnSpc>
              <a:buClrTx/>
            </a:pP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物种的灭绝本来是自然的，但是人为的迫害加速了它的灭亡，从地球上最初的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亿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个物种，到如今的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亿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个物种，兽类每两年消失一个物种，鸟类每一年消失一个物种，据科学家统计，下个世纪，地球上的植物将会以每两小时灭绝一个物种的速度进行着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heel spokes="4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1426" name="图片 231425" descr="normal_1167446-912723-GracefulGliderBaldEagle-embed-embe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04800"/>
            <a:ext cx="8382000" cy="6173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1427" name="矩形 231426"/>
          <p:cNvSpPr/>
          <p:nvPr/>
        </p:nvSpPr>
        <p:spPr>
          <a:xfrm>
            <a:off x="838200" y="457200"/>
            <a:ext cx="7042150" cy="641350"/>
          </a:xfrm>
          <a:prstGeom prst="rect">
            <a:avLst/>
          </a:prstGeom>
          <a:solidFill>
            <a:srgbClr val="669900"/>
          </a:solidFill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3600" dirty="0">
                <a:solidFill>
                  <a:schemeClr val="bg1"/>
                </a:solidFill>
                <a:latin typeface="幼圆" pitchFamily="49" charset="-122"/>
                <a:ea typeface="幼圆" pitchFamily="49" charset="-122"/>
              </a:rPr>
              <a:t>当最后一只雄鹰惨叫着坠向大地时</a:t>
            </a:r>
            <a:endParaRPr lang="zh-CN" altLang="en-US" sz="3600" dirty="0">
              <a:solidFill>
                <a:schemeClr val="bg1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1428" name="DONGW005.wav">
            <a:hlinkClick r:id="" action="ppaction://media"/>
          </p:cNvPr>
          <p:cNvPicPr>
            <a:picLocks noRot="1" noChangeAspect="1"/>
          </p:cNvPicPr>
          <p:nvPr>
            <a:wavAudioFile r:embed="rId2" name="DONGW005.wav"/>
          </p:nvPr>
        </p:nvPicPr>
        <p:blipFill>
          <a:blip r:embed="rId3"/>
          <a:stretch>
            <a:fillRect/>
          </a:stretch>
        </p:blipFill>
        <p:spPr>
          <a:xfrm>
            <a:off x="8458200" y="6172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" fill="hold"/>
                                        <p:tgtEl>
                                          <p:spTgt spid="2314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1428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3474" name="图片 233473" descr="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457200"/>
            <a:ext cx="8294688" cy="604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3475" name="矩形 233474"/>
          <p:cNvSpPr/>
          <p:nvPr/>
        </p:nvSpPr>
        <p:spPr>
          <a:xfrm>
            <a:off x="1600200" y="6216650"/>
            <a:ext cx="7543800" cy="6413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600" dirty="0">
                <a:solidFill>
                  <a:srgbClr val="CC0066"/>
                </a:solidFill>
                <a:latin typeface="幼圆" pitchFamily="49" charset="-122"/>
                <a:ea typeface="幼圆" pitchFamily="49" charset="-122"/>
              </a:rPr>
              <a:t>当雪地上的狼仰天长啸呼唤同伴时</a:t>
            </a:r>
            <a:endParaRPr lang="zh-CN" altLang="en-US" sz="3600" dirty="0">
              <a:solidFill>
                <a:srgbClr val="CC0066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3476" name="恐怖的狼声.wav">
            <a:hlinkClick r:id="" action="ppaction://media"/>
          </p:cNvPr>
          <p:cNvPicPr>
            <a:picLocks noRot="1" noChangeAspect="1"/>
          </p:cNvPicPr>
          <p:nvPr>
            <a:wavAudioFile r:embed="rId2" name="恐怖的狼声.wav"/>
          </p:nvPr>
        </p:nvPicPr>
        <p:blipFill>
          <a:blip r:embed="rId3"/>
          <a:stretch>
            <a:fillRect/>
          </a:stretch>
        </p:blipFill>
        <p:spPr>
          <a:xfrm>
            <a:off x="8610600" y="6400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3477" name="fx02141_wolf31.wav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077200" y="41910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3" fill="hold"/>
                                        <p:tgtEl>
                                          <p:spTgt spid="2334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334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3476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3477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22" name="图片 235521" descr="20033262319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04800"/>
            <a:ext cx="8382000" cy="627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23" name="矩形 235522"/>
          <p:cNvSpPr/>
          <p:nvPr/>
        </p:nvSpPr>
        <p:spPr>
          <a:xfrm>
            <a:off x="685800" y="381000"/>
            <a:ext cx="74168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800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当横遭厄运的“父与子”期待杳无音信的“亲人”时</a:t>
            </a:r>
            <a:endParaRPr lang="zh-CN" altLang="en-US" sz="280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35524" name="C19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4" fill="hold"/>
                                        <p:tgtEl>
                                          <p:spTgt spid="2355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2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12994" name="对象 212993"/>
          <p:cNvGraphicFramePr/>
          <p:nvPr/>
        </p:nvGraphicFramePr>
        <p:xfrm>
          <a:off x="0" y="0"/>
          <a:ext cx="4572000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953000" imgH="3638550" progId="Paint.Picture">
                  <p:embed/>
                </p:oleObj>
              </mc:Choice>
              <mc:Fallback>
                <p:oleObj name="" r:id="rId1" imgW="4953000" imgH="36385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4572000" cy="3429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2995" name="图片 212994" descr="N0003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2996" name="图片 212995" descr="b0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2997" name="图片 212996" descr="zhanlanzhenzhu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2998" name="大地的旋律.mp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894" fill="hold"/>
                                        <p:tgtEl>
                                          <p:spTgt spid="2129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1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2998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7570" name="图片 237569" descr="北极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381000"/>
            <a:ext cx="8229600" cy="6169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7571" name="矩形 237570"/>
          <p:cNvSpPr/>
          <p:nvPr/>
        </p:nvSpPr>
        <p:spPr>
          <a:xfrm>
            <a:off x="568325" y="457200"/>
            <a:ext cx="80073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algn="l"/>
            <a:r>
              <a:rPr lang="zh-CN" altLang="en-US" sz="2800" dirty="0">
                <a:solidFill>
                  <a:srgbClr val="FF6600"/>
                </a:solidFill>
                <a:latin typeface="Times New Roman" panose="02020603050405020304" pitchFamily="18" charset="0"/>
                <a:ea typeface="幼圆" pitchFamily="49" charset="-122"/>
              </a:rPr>
              <a:t>当身处困境的北极熊只能靠相互拥抱来彼此温暖时</a:t>
            </a:r>
            <a:endParaRPr lang="zh-CN" altLang="en-US" sz="2800" dirty="0">
              <a:solidFill>
                <a:srgbClr val="FF6600"/>
              </a:solidFill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</p:cSld>
  <p:clrMapOvr>
    <a:masterClrMapping/>
  </p:clrMapOvr>
  <p:transition spd="slow">
    <p:randomBar dir="vert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8" name="矩形 239617"/>
          <p:cNvSpPr/>
          <p:nvPr/>
        </p:nvSpPr>
        <p:spPr>
          <a:xfrm>
            <a:off x="838200" y="1828800"/>
            <a:ext cx="830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200" b="1" dirty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拿起你的笔，为保护自然写下一句标语。</a:t>
            </a:r>
            <a:r>
              <a:rPr lang="zh-CN" altLang="en-US" sz="3600" b="1" dirty="0">
                <a:solidFill>
                  <a:srgbClr val="11111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rgbClr val="11111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9619" name="矩形 239618"/>
          <p:cNvSpPr/>
          <p:nvPr/>
        </p:nvSpPr>
        <p:spPr>
          <a:xfrm>
            <a:off x="1295400" y="2895600"/>
            <a:ext cx="69342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像爱护我们的眼睛一样爱护每一个生命。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9620" name="矩形 239619"/>
          <p:cNvSpPr/>
          <p:nvPr/>
        </p:nvSpPr>
        <p:spPr>
          <a:xfrm>
            <a:off x="1371600" y="4114800"/>
            <a:ext cx="47720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放下屠刀，立地成佛。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9621" name="矩形 239620"/>
          <p:cNvSpPr/>
          <p:nvPr/>
        </p:nvSpPr>
        <p:spPr>
          <a:xfrm>
            <a:off x="1447800" y="4876800"/>
            <a:ext cx="6477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地球上的最后一滴水将是人类自己的眼泪。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9622" name="矩形 239621"/>
          <p:cNvSpPr/>
          <p:nvPr/>
        </p:nvSpPr>
        <p:spPr>
          <a:xfrm>
            <a:off x="1981200" y="457200"/>
            <a:ext cx="5029200" cy="10668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40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行楷" charset="0"/>
                <a:ea typeface="华文行楷" charset="0"/>
              </a:rPr>
              <a:t>我们，该做些什么？</a:t>
            </a:r>
            <a:endParaRPr lang="zh-CN" altLang="en-US" sz="40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行楷" charset="0"/>
              <a:ea typeface="华文行楷" charset="0"/>
            </a:endParaRPr>
          </a:p>
        </p:txBody>
      </p:sp>
      <p:sp>
        <p:nvSpPr>
          <p:cNvPr id="239623" name="流程图: 顺序访问存储器 239622"/>
          <p:cNvSpPr/>
          <p:nvPr/>
        </p:nvSpPr>
        <p:spPr>
          <a:xfrm>
            <a:off x="1219200" y="3124200"/>
            <a:ext cx="152400" cy="152400"/>
          </a:xfrm>
          <a:prstGeom prst="flowChartMagneticTap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9624" name="流程图: 顺序访问存储器 239623"/>
          <p:cNvSpPr/>
          <p:nvPr/>
        </p:nvSpPr>
        <p:spPr>
          <a:xfrm>
            <a:off x="1295400" y="4343400"/>
            <a:ext cx="152400" cy="152400"/>
          </a:xfrm>
          <a:prstGeom prst="flowChartMagneticTap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9625" name="流程图: 顺序访问存储器 239624"/>
          <p:cNvSpPr/>
          <p:nvPr/>
        </p:nvSpPr>
        <p:spPr>
          <a:xfrm>
            <a:off x="1371600" y="5105400"/>
            <a:ext cx="152400" cy="152400"/>
          </a:xfrm>
          <a:prstGeom prst="flowChartMagneticTap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3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3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9" grpId="0"/>
      <p:bldP spid="239620" grpId="0"/>
      <p:bldP spid="23962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1666" name="文本框 241665"/>
          <p:cNvSpPr txBox="1"/>
          <p:nvPr/>
        </p:nvSpPr>
        <p:spPr>
          <a:xfrm>
            <a:off x="755650" y="1412875"/>
            <a:ext cx="7777163" cy="5757863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爱之花开放的地方，生命便能欣欣向荣。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生命如此美丽，请善待和珍爱我们身边的一切生命！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</a:t>
            </a:r>
            <a:endParaRPr lang="zh-CN" altLang="en-US" sz="8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endParaRPr lang="zh-CN" altLang="en-US" sz="4000" b="1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1667" name="图片 241666" descr="动画小鸟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2950" y="6019800"/>
            <a:ext cx="415925" cy="47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1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2343" name="文本框 142342"/>
          <p:cNvSpPr txBox="1"/>
          <p:nvPr/>
        </p:nvSpPr>
        <p:spPr>
          <a:xfrm>
            <a:off x="1116013" y="2133600"/>
            <a:ext cx="6696075" cy="4300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 收集有关“鸟”的成语和古诗词。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、课外阅读筱敏的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鸟儿中的理想主义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2345" name="图片 142344" descr="j03654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2346" name="图片 142345" descr="j0365460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0800000">
            <a:off x="5638800" y="3048000"/>
            <a:ext cx="3505200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47" name="矩形 142346"/>
          <p:cNvSpPr/>
          <p:nvPr/>
        </p:nvSpPr>
        <p:spPr>
          <a:xfrm>
            <a:off x="3492500" y="549275"/>
            <a:ext cx="3600450" cy="1104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积累美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文本框 161793"/>
          <p:cNvSpPr txBox="1"/>
          <p:nvPr/>
        </p:nvSpPr>
        <p:spPr>
          <a:xfrm>
            <a:off x="0" y="1989138"/>
            <a:ext cx="914400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</a:t>
            </a:r>
            <a:r>
              <a:rPr lang="zh-TW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鸟依人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形容女子或小孩怯弱的样子，惹人怜爱。 </a:t>
            </a:r>
            <a:endParaRPr lang="zh-TW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倦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鸟归巢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形容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游子倦游归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家。或比喻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离开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工作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岗位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太久，倦于在外形式而回到自己岗位。 </a:t>
            </a:r>
            <a:endParaRPr lang="zh-TW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笨鸟先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飞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】(1)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形容愚笨的人，事前欠缺考虑，常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鲁莽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行事。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或用以表示愚笨的人行</a:t>
            </a:r>
            <a:r>
              <a:rPr lang="zh-TW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动应比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别人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早，以免手忙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脚乱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1795" name="矩形 161794"/>
          <p:cNvSpPr/>
          <p:nvPr/>
        </p:nvSpPr>
        <p:spPr>
          <a:xfrm>
            <a:off x="2124075" y="476250"/>
            <a:ext cx="5184775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66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关于“鸟”的成语</a:t>
            </a:r>
            <a:endParaRPr lang="zh-CN" altLang="en-US" sz="3600" b="1">
              <a:solidFill>
                <a:srgbClr val="FF66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2818" name="文本框 162817"/>
          <p:cNvSpPr txBox="1"/>
          <p:nvPr/>
        </p:nvSpPr>
        <p:spPr>
          <a:xfrm>
            <a:off x="430213" y="476250"/>
            <a:ext cx="8713787" cy="6134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lvl="0" indent="-457200" algn="l"/>
            <a:r>
              <a:rPr lang="en-US" altLang="zh-TW" sz="3600" b="1">
                <a:latin typeface="Arial" panose="020B0604020202020204" pitchFamily="34" charset="0"/>
                <a:ea typeface="黑体" panose="02010609060101010101" pitchFamily="2" charset="-122"/>
              </a:rPr>
              <a:t>【</a:t>
            </a:r>
            <a:r>
              <a:rPr lang="zh-TW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一石二</a:t>
            </a:r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鸟</a:t>
            </a:r>
            <a:r>
              <a:rPr lang="en-US" altLang="zh-TW" sz="3600" b="1">
                <a:latin typeface="Arial" panose="020B0604020202020204" pitchFamily="34" charset="0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比喻做一件事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获得两个</a:t>
            </a:r>
            <a:r>
              <a:rPr lang="zh-TW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效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果。</a:t>
            </a:r>
            <a:endParaRPr lang="zh-CN" altLang="en-US" sz="3600" b="1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Arial" panose="020B0604020202020204" pitchFamily="34" charset="0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chemeClr val="fol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惊弓之鸟</a:t>
            </a:r>
            <a:r>
              <a:rPr lang="en-US" altLang="zh-TW" sz="3600" b="1">
                <a:latin typeface="Arial" panose="020B0604020202020204" pitchFamily="34" charset="0"/>
                <a:ea typeface="黑体" panose="02010609060101010101" pitchFamily="2" charset="-122"/>
              </a:rPr>
              <a:t>】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2" charset="-122"/>
              </a:rPr>
              <a:t>被弓箭吓怕了的鸟，比喻受过惊恐见到一点动静就特别害怕的人。 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鸟尽</a:t>
            </a:r>
            <a:r>
              <a:rPr lang="zh-TW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弓藏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比喻天下既定，功臣遭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遗弃</a:t>
            </a:r>
            <a:r>
              <a:rPr lang="zh-TW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与「兔死狗烹」意同。</a:t>
            </a:r>
            <a:endParaRPr lang="zh-TW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鸟语</a:t>
            </a:r>
            <a:r>
              <a:rPr lang="zh-TW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花香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描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写春天的景色。 </a:t>
            </a:r>
            <a:endParaRPr lang="zh-TW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鸟面鹄形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用以形容久讥消瘦之状。 </a:t>
            </a:r>
            <a:endParaRPr lang="zh-TW" altLang="zh-CN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鸟为食亡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比喻人因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贪财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而死。 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algn="l"/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TW" altLang="en-US" sz="3600" b="1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鸟之</a:t>
            </a:r>
            <a:r>
              <a:rPr lang="zh-TW" altLang="en-US" sz="3600" b="1" dirty="0">
                <a:solidFill>
                  <a:schemeClr val="folHlin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将死，其鸣也哀</a:t>
            </a:r>
            <a:r>
              <a:rPr lang="en-US" altLang="zh-TW" sz="3600" b="1"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比喻人快要死时，多会良心</a:t>
            </a:r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发现</a:t>
            </a:r>
            <a:r>
              <a:rPr lang="zh-TW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TW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讲出善良的话来。 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3" name="矩形 163842"/>
          <p:cNvSpPr/>
          <p:nvPr/>
        </p:nvSpPr>
        <p:spPr>
          <a:xfrm>
            <a:off x="0" y="1412875"/>
            <a:ext cx="9144000" cy="5210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几处早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莺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争暖树，谁家新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燕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啄春泥。（白居易） 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buClrTx/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两个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黄鹂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鸣翠柳，一行</a:t>
            </a:r>
            <a:r>
              <a:rPr lang="zh-CN" altLang="en-US" sz="40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白鹭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上青天。（杜甫） </a:t>
            </a:r>
            <a:endParaRPr lang="zh-CN" altLang="en-US" sz="4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buClrTx/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向檐上飞，云从窗里出。（吴均）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l">
              <a:buClrTx/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落霞与</a:t>
            </a:r>
            <a:r>
              <a:rPr lang="zh-CN" altLang="en-US" sz="44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孤鹜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齐飞，秋水共长天一色。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 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（唐）王勃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3844" name="矩形 163843"/>
          <p:cNvSpPr/>
          <p:nvPr/>
        </p:nvSpPr>
        <p:spPr>
          <a:xfrm>
            <a:off x="1763713" y="333375"/>
            <a:ext cx="5616575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solidFill>
                  <a:srgbClr val="FF6600"/>
                </a:soli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关于“鸟”的诗句</a:t>
            </a:r>
            <a:endParaRPr lang="zh-CN" altLang="en-US" sz="3600" b="1">
              <a:solidFill>
                <a:srgbClr val="FF6600"/>
              </a:soli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4866" name="文本框 164865"/>
          <p:cNvSpPr txBox="1"/>
          <p:nvPr/>
        </p:nvSpPr>
        <p:spPr>
          <a:xfrm>
            <a:off x="0" y="365125"/>
            <a:ext cx="9144000" cy="6492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just"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5.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春眠不觉晓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处处闻啼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。（孟浩然）</a:t>
            </a:r>
            <a:endParaRPr lang="zh-CN" altLang="en-US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、未闻笼中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鸟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，飞去肯飞还。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唐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白居易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、野性思归久，笼樊今始开。虽知主恩重，何日肯重来。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宋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司马光</a:t>
            </a: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放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鹦鹉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algn="just">
              <a:spcBef>
                <a:spcPct val="50000"/>
              </a:spcBef>
            </a:pPr>
            <a:r>
              <a:rPr lang="en-US" altLang="zh-CN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、百啭千声随意移，山花红紫树高低。始知锁向金笼听，不及林间自在啼。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宋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4000" b="1" dirty="0">
                <a:latin typeface="黑体" panose="02010609060101010101" pitchFamily="2" charset="-122"/>
                <a:ea typeface="黑体" panose="02010609060101010101" pitchFamily="2" charset="-122"/>
              </a:rPr>
              <a:t>欧阳修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画眉鸟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en-US" altLang="zh-CN" sz="4000" b="1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4000" b="1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6" name="任意多边形 182275"/>
          <p:cNvSpPr/>
          <p:nvPr/>
        </p:nvSpPr>
        <p:spPr>
          <a:xfrm>
            <a:off x="1547813" y="1412875"/>
            <a:ext cx="5545137" cy="4319588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4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美好的境界</a:t>
            </a:r>
            <a:endParaRPr lang="zh-CN" altLang="en-US" sz="4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2277" name="矩形 182276"/>
          <p:cNvSpPr/>
          <p:nvPr/>
        </p:nvSpPr>
        <p:spPr>
          <a:xfrm>
            <a:off x="0" y="333375"/>
            <a:ext cx="2082800" cy="11318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板书设计</a:t>
            </a:r>
            <a:endParaRPr lang="zh-CN" altLang="en-US" sz="36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2278" name="文本框 182277"/>
          <p:cNvSpPr txBox="1"/>
          <p:nvPr/>
        </p:nvSpPr>
        <p:spPr>
          <a:xfrm>
            <a:off x="3635375" y="5734050"/>
            <a:ext cx="1476375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我”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2279" name="文本框 182278"/>
          <p:cNvSpPr txBox="1"/>
          <p:nvPr/>
        </p:nvSpPr>
        <p:spPr>
          <a:xfrm>
            <a:off x="3203575" y="404813"/>
            <a:ext cx="20510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楷体_GB2312" pitchFamily="49" charset="-122"/>
              </a:rPr>
              <a:t>珍珠鸟</a:t>
            </a:r>
            <a:endParaRPr lang="zh-CN" altLang="en-US" sz="4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82280" name="矩形 182279"/>
          <p:cNvSpPr/>
          <p:nvPr/>
        </p:nvSpPr>
        <p:spPr>
          <a:xfrm>
            <a:off x="395288" y="2565400"/>
            <a:ext cx="860425" cy="8239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爱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2281" name="矩形 182280"/>
          <p:cNvSpPr/>
          <p:nvPr/>
        </p:nvSpPr>
        <p:spPr>
          <a:xfrm>
            <a:off x="7380288" y="2565400"/>
            <a:ext cx="1473200" cy="82391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>
            <a:spAutoFit/>
          </a:bodyPr>
          <a:p>
            <a:pPr lvl="0" algn="l"/>
            <a:r>
              <a:rPr lang="zh-CN" altLang="en-US" sz="48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信赖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4018" name="矩形 214017"/>
          <p:cNvSpPr/>
          <p:nvPr/>
        </p:nvSpPr>
        <p:spPr>
          <a:xfrm>
            <a:off x="1143000" y="0"/>
            <a:ext cx="3352800" cy="19812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p>
            <a:pPr algn="ctr"/>
            <a:r>
              <a:rPr lang="zh-CN" altLang="en-US" sz="3600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走近作者</a:t>
            </a:r>
            <a:endParaRPr lang="zh-CN" altLang="en-US" sz="3600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6600"/>
              </a:solid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214019" name="图片 214018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0"/>
            <a:ext cx="26670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4020" name="矩形 214019"/>
          <p:cNvSpPr/>
          <p:nvPr/>
        </p:nvSpPr>
        <p:spPr>
          <a:xfrm>
            <a:off x="228600" y="2057400"/>
            <a:ext cx="1600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冯骥才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4022" name="文本框 214021"/>
          <p:cNvSpPr txBox="1"/>
          <p:nvPr/>
        </p:nvSpPr>
        <p:spPr>
          <a:xfrm>
            <a:off x="304800" y="2495550"/>
            <a:ext cx="4876800" cy="436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　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1942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年出生于天津，祖籍宁波慈溪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.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曾做过天津男子篮球队专业队员。后因伤从事美术工作。文学作品有：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义和拳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神鞭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。其中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神鞭</a:t>
            </a:r>
            <a:r>
              <a:rPr lang="en-US" altLang="zh-CN" sz="2800" b="1" dirty="0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被改编为同名影片。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  <a:p>
            <a:pPr lvl="0" algn="l">
              <a:buClrTx/>
            </a:pP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    他的散文哲理深邃，意境高远，想象丰富奇特，给人以心灵的陶冶，美的享受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>
              <a:buClrTx/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4023" name="文本占位符 214022" descr="冯骥才4"/>
          <p:cNvPicPr>
            <a:picLocks noRot="1" noChangeAspect="1"/>
          </p:cNvPicPr>
          <p:nvPr>
            <p:ph type="body" sz="half" idx="1"/>
          </p:nvPr>
        </p:nvPicPr>
        <p:blipFill>
          <a:blip r:embed="rId2"/>
          <a:stretch>
            <a:fillRect/>
          </a:stretch>
        </p:blipFill>
        <p:spPr>
          <a:xfrm>
            <a:off x="6477000" y="3429000"/>
            <a:ext cx="2667000" cy="3429000"/>
          </a:xfrm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42" name="文本框 215041"/>
          <p:cNvSpPr txBox="1"/>
          <p:nvPr/>
        </p:nvSpPr>
        <p:spPr>
          <a:xfrm>
            <a:off x="468313" y="981075"/>
            <a:ext cx="14335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鸟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巢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43" name="文本框 215042"/>
          <p:cNvSpPr txBox="1"/>
          <p:nvPr/>
        </p:nvSpPr>
        <p:spPr>
          <a:xfrm>
            <a:off x="1403350" y="908050"/>
            <a:ext cx="1296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cháo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44" name="矩形 215043"/>
          <p:cNvSpPr/>
          <p:nvPr/>
        </p:nvSpPr>
        <p:spPr>
          <a:xfrm>
            <a:off x="2987675" y="98107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垂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蔓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45" name="文本框 215044"/>
          <p:cNvSpPr txBox="1"/>
          <p:nvPr/>
        </p:nvSpPr>
        <p:spPr>
          <a:xfrm>
            <a:off x="4067175" y="476250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wàn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46" name="文本框 215045"/>
          <p:cNvSpPr txBox="1"/>
          <p:nvPr/>
        </p:nvSpPr>
        <p:spPr>
          <a:xfrm>
            <a:off x="6588125" y="184467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雏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儿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47" name="文本框 215046"/>
          <p:cNvSpPr txBox="1"/>
          <p:nvPr/>
        </p:nvSpPr>
        <p:spPr>
          <a:xfrm>
            <a:off x="0" y="26368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眼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睑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48" name="文本框 215047"/>
          <p:cNvSpPr txBox="1"/>
          <p:nvPr/>
        </p:nvSpPr>
        <p:spPr>
          <a:xfrm>
            <a:off x="2195513" y="26368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眸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子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49" name="文本框 215048"/>
          <p:cNvSpPr txBox="1"/>
          <p:nvPr/>
        </p:nvSpPr>
        <p:spPr>
          <a:xfrm>
            <a:off x="0" y="1773238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生意葱茏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50" name="文本框 215049"/>
          <p:cNvSpPr txBox="1"/>
          <p:nvPr/>
        </p:nvSpPr>
        <p:spPr>
          <a:xfrm>
            <a:off x="6372225" y="2636838"/>
            <a:ext cx="14033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呷呷嘴</a:t>
            </a:r>
            <a:endParaRPr lang="zh-CN" altLang="en-US" sz="32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51" name="文本框 215050"/>
          <p:cNvSpPr txBox="1"/>
          <p:nvPr/>
        </p:nvSpPr>
        <p:spPr>
          <a:xfrm>
            <a:off x="4427538" y="2636838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流</a:t>
            </a: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泻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52" name="文本框 215051"/>
          <p:cNvSpPr txBox="1"/>
          <p:nvPr/>
        </p:nvSpPr>
        <p:spPr>
          <a:xfrm>
            <a:off x="7451725" y="1773238"/>
            <a:ext cx="11525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chú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3" name="文本框 215052"/>
          <p:cNvSpPr txBox="1"/>
          <p:nvPr/>
        </p:nvSpPr>
        <p:spPr>
          <a:xfrm>
            <a:off x="827088" y="2492375"/>
            <a:ext cx="1441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jiǎn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4" name="文本框 215053"/>
          <p:cNvSpPr txBox="1"/>
          <p:nvPr/>
        </p:nvSpPr>
        <p:spPr>
          <a:xfrm>
            <a:off x="3059113" y="2433638"/>
            <a:ext cx="94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en-US" altLang="zh-CN" sz="400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móu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5" name="文本框 215054"/>
          <p:cNvSpPr txBox="1"/>
          <p:nvPr/>
        </p:nvSpPr>
        <p:spPr>
          <a:xfrm>
            <a:off x="5364163" y="2505075"/>
            <a:ext cx="94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xiè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6" name="文本框 215055"/>
          <p:cNvSpPr txBox="1"/>
          <p:nvPr/>
        </p:nvSpPr>
        <p:spPr>
          <a:xfrm>
            <a:off x="7667625" y="2636838"/>
            <a:ext cx="14763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xiā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7" name="文本框 215056"/>
          <p:cNvSpPr txBox="1"/>
          <p:nvPr/>
        </p:nvSpPr>
        <p:spPr>
          <a:xfrm>
            <a:off x="1692275" y="1773238"/>
            <a:ext cx="22320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cōnɡlónɡ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58" name="文本框 215057"/>
          <p:cNvSpPr txBox="1"/>
          <p:nvPr/>
        </p:nvSpPr>
        <p:spPr>
          <a:xfrm>
            <a:off x="7162800" y="5791200"/>
            <a:ext cx="1219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  <a:buClrTx/>
            </a:pPr>
            <a:r>
              <a:rPr lang="en-US" altLang="zh-CN" sz="2400">
                <a:latin typeface="Times New Roman" panose="02020603050405020304" pitchFamily="18" charset="0"/>
                <a:ea typeface="黑体" panose="02010609060101010101" pitchFamily="2" charset="-122"/>
                <a:hlinkClick r:id="" action="ppaction://noaction"/>
              </a:rPr>
              <a:t>back</a:t>
            </a:r>
            <a:endParaRPr lang="en-US" altLang="zh-CN" sz="24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15059" name="图片 215058" descr="j03654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835150" cy="110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0" name="图片 215059" descr="j01164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538" y="4437063"/>
            <a:ext cx="1795462" cy="2420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1" name="文本框 215060"/>
          <p:cNvSpPr txBox="1"/>
          <p:nvPr/>
        </p:nvSpPr>
        <p:spPr>
          <a:xfrm>
            <a:off x="5580063" y="1052513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斑斑驳驳</a:t>
            </a:r>
            <a:endParaRPr lang="zh-CN" altLang="en-US" sz="32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62" name="文本框 215061"/>
          <p:cNvSpPr txBox="1"/>
          <p:nvPr/>
        </p:nvSpPr>
        <p:spPr>
          <a:xfrm>
            <a:off x="7235825" y="908050"/>
            <a:ext cx="16573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bānbó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3" name="矩形 215062"/>
          <p:cNvSpPr/>
          <p:nvPr/>
        </p:nvSpPr>
        <p:spPr>
          <a:xfrm>
            <a:off x="3924300" y="1844675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瞅瞅我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64" name="文本框 215063"/>
          <p:cNvSpPr txBox="1"/>
          <p:nvPr/>
        </p:nvSpPr>
        <p:spPr>
          <a:xfrm>
            <a:off x="5219700" y="1844675"/>
            <a:ext cx="14398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chǒu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5" name="文本框 215064"/>
          <p:cNvSpPr txBox="1"/>
          <p:nvPr/>
        </p:nvSpPr>
        <p:spPr>
          <a:xfrm>
            <a:off x="250825" y="38608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扒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66" name="文本框 215065"/>
          <p:cNvSpPr txBox="1"/>
          <p:nvPr/>
        </p:nvSpPr>
        <p:spPr>
          <a:xfrm>
            <a:off x="1042988" y="36449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扒开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67" name="文本框 215066"/>
          <p:cNvSpPr txBox="1"/>
          <p:nvPr/>
        </p:nvSpPr>
        <p:spPr>
          <a:xfrm>
            <a:off x="1042988" y="45085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扒窃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68" name="文本框 215067"/>
          <p:cNvSpPr txBox="1"/>
          <p:nvPr/>
        </p:nvSpPr>
        <p:spPr>
          <a:xfrm>
            <a:off x="1908175" y="3644900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bā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5069" name="文本框 215068"/>
          <p:cNvSpPr txBox="1"/>
          <p:nvPr/>
        </p:nvSpPr>
        <p:spPr>
          <a:xfrm>
            <a:off x="1979613" y="4435475"/>
            <a:ext cx="9366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pá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0" name="文本框 215069"/>
          <p:cNvSpPr txBox="1"/>
          <p:nvPr/>
        </p:nvSpPr>
        <p:spPr>
          <a:xfrm>
            <a:off x="2987675" y="3933825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爪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1" name="文本框 215070"/>
          <p:cNvSpPr txBox="1"/>
          <p:nvPr/>
        </p:nvSpPr>
        <p:spPr>
          <a:xfrm>
            <a:off x="3708400" y="4508500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爪牙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2" name="文本框 215071"/>
          <p:cNvSpPr txBox="1"/>
          <p:nvPr/>
        </p:nvSpPr>
        <p:spPr>
          <a:xfrm>
            <a:off x="3708400" y="357346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爪子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3" name="左大括号 215072"/>
          <p:cNvSpPr/>
          <p:nvPr/>
        </p:nvSpPr>
        <p:spPr>
          <a:xfrm>
            <a:off x="900113" y="3789363"/>
            <a:ext cx="142875" cy="1079500"/>
          </a:xfrm>
          <a:prstGeom prst="leftBrace">
            <a:avLst>
              <a:gd name="adj1" fmla="val 629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74" name="文本框 215073"/>
          <p:cNvSpPr txBox="1"/>
          <p:nvPr/>
        </p:nvSpPr>
        <p:spPr>
          <a:xfrm>
            <a:off x="4500563" y="3573463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zhuǎ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5" name="文本框 215074"/>
          <p:cNvSpPr txBox="1"/>
          <p:nvPr/>
        </p:nvSpPr>
        <p:spPr>
          <a:xfrm>
            <a:off x="4500563" y="4437063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zhǎo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6" name="左大括号 215075"/>
          <p:cNvSpPr/>
          <p:nvPr/>
        </p:nvSpPr>
        <p:spPr>
          <a:xfrm>
            <a:off x="3563938" y="3789363"/>
            <a:ext cx="142875" cy="1079500"/>
          </a:xfrm>
          <a:prstGeom prst="leftBrace">
            <a:avLst>
              <a:gd name="adj1" fmla="val 629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77" name="文本框 215076"/>
          <p:cNvSpPr txBox="1"/>
          <p:nvPr/>
        </p:nvSpPr>
        <p:spPr>
          <a:xfrm>
            <a:off x="5724525" y="4076700"/>
            <a:ext cx="590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蔓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8" name="文本框 215077"/>
          <p:cNvSpPr txBox="1"/>
          <p:nvPr/>
        </p:nvSpPr>
        <p:spPr>
          <a:xfrm>
            <a:off x="6300788" y="3644900"/>
            <a:ext cx="180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顺蔓摸瓜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79" name="文本框 215078"/>
          <p:cNvSpPr txBox="1"/>
          <p:nvPr/>
        </p:nvSpPr>
        <p:spPr>
          <a:xfrm>
            <a:off x="6372225" y="4581525"/>
            <a:ext cx="9969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>
              <a:buClrTx/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2" charset="-122"/>
              </a:rPr>
              <a:t>蔓延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80" name="左大括号 215079"/>
          <p:cNvSpPr/>
          <p:nvPr/>
        </p:nvSpPr>
        <p:spPr>
          <a:xfrm>
            <a:off x="6227763" y="3860800"/>
            <a:ext cx="142875" cy="1079500"/>
          </a:xfrm>
          <a:prstGeom prst="leftBrace">
            <a:avLst>
              <a:gd name="adj1" fmla="val 6296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081" name="文本框 215080"/>
          <p:cNvSpPr txBox="1"/>
          <p:nvPr/>
        </p:nvSpPr>
        <p:spPr>
          <a:xfrm>
            <a:off x="7920038" y="3573463"/>
            <a:ext cx="12239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wàn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82" name="文本框 215081"/>
          <p:cNvSpPr txBox="1"/>
          <p:nvPr/>
        </p:nvSpPr>
        <p:spPr>
          <a:xfrm>
            <a:off x="7308850" y="4508500"/>
            <a:ext cx="15113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buClrTx/>
            </a:pPr>
            <a:r>
              <a:rPr lang="en-US" altLang="zh-CN" sz="4000" err="1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màn</a:t>
            </a:r>
            <a:endParaRPr lang="en-US" altLang="zh-CN" sz="4000">
              <a:solidFill>
                <a:srgbClr val="CC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5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1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1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5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5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/>
      <p:bldP spid="215045" grpId="0"/>
      <p:bldP spid="215052" grpId="0"/>
      <p:bldP spid="215053" grpId="0"/>
      <p:bldP spid="215054" grpId="0"/>
      <p:bldP spid="215055" grpId="0"/>
      <p:bldP spid="215056" grpId="0"/>
      <p:bldP spid="215057" grpId="0"/>
      <p:bldP spid="215062" grpId="0"/>
      <p:bldP spid="215064" grpId="0"/>
      <p:bldP spid="215068" grpId="0"/>
      <p:bldP spid="215069" grpId="0"/>
      <p:bldP spid="215074" grpId="0"/>
      <p:bldP spid="215075" grpId="0"/>
      <p:bldP spid="215081" grpId="0"/>
      <p:bldP spid="2150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92161" descr="YW001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549275"/>
            <a:ext cx="3600450" cy="576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63" name="图片 92162" descr="bir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2349500"/>
            <a:ext cx="679450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文本框 92164"/>
          <p:cNvSpPr txBox="1"/>
          <p:nvPr/>
        </p:nvSpPr>
        <p:spPr>
          <a:xfrm>
            <a:off x="4427538" y="1989138"/>
            <a:ext cx="4716462" cy="411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、本文讲述了一个什么故事？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、表达了作者对珍珠鸟的什么感情？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171" name="矩形 92170"/>
          <p:cNvSpPr/>
          <p:nvPr/>
        </p:nvSpPr>
        <p:spPr>
          <a:xfrm>
            <a:off x="4859338" y="549275"/>
            <a:ext cx="2808287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80000"/>
                    </a:srgbClr>
                  </a:outerShdw>
                </a:effectLst>
                <a:latin typeface="楷体_GB2312" charset="0"/>
                <a:ea typeface="楷体_GB2312" charset="0"/>
              </a:rPr>
              <a:t>感知美</a:t>
            </a:r>
            <a:endParaRPr lang="zh-CN" altLang="en-US" sz="3600" b="1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80000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6" name="文本框 185345"/>
          <p:cNvSpPr txBox="1"/>
          <p:nvPr/>
        </p:nvSpPr>
        <p:spPr>
          <a:xfrm>
            <a:off x="838200" y="2514600"/>
            <a:ext cx="8305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44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信赖，往往创造出美好的境界。</a:t>
            </a:r>
            <a:endParaRPr lang="zh-CN" altLang="en-US" sz="4400" b="1" dirty="0">
              <a:effectLst>
                <a:outerShdw blurRad="38100" dist="38100" dir="2700000">
                  <a:srgbClr val="FFFFFF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3845</Words>
  <Application>WPS 演示</Application>
  <PresentationFormat>在屏幕上显示</PresentationFormat>
  <Paragraphs>416</Paragraphs>
  <Slides>58</Slides>
  <Notes>8</Notes>
  <HiddenSlides>0</HiddenSlides>
  <MMClips>6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Arial Black</vt:lpstr>
      <vt:lpstr>Times New Roman</vt:lpstr>
      <vt:lpstr>华文行楷</vt:lpstr>
      <vt:lpstr>黑体</vt:lpstr>
      <vt:lpstr>Tahoma</vt:lpstr>
      <vt:lpstr>隶书</vt:lpstr>
      <vt:lpstr>华文楷体</vt:lpstr>
      <vt:lpstr>楷体_GB2312</vt:lpstr>
      <vt:lpstr>华文隶书</vt:lpstr>
      <vt:lpstr>幼圆</vt:lpstr>
      <vt:lpstr>华文新魏</vt:lpstr>
      <vt:lpstr>楷体_GB2312</vt:lpstr>
      <vt:lpstr>华文行楷</vt:lpstr>
      <vt:lpstr>新宋体</vt:lpstr>
      <vt:lpstr>微软雅黑</vt:lpstr>
      <vt:lpstr>诗情画意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www.xunchi.com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tyl</dc:creator>
  <cp:lastModifiedBy>Administrator</cp:lastModifiedBy>
  <cp:revision>83</cp:revision>
  <dcterms:created xsi:type="dcterms:W3CDTF">2007-05-16T04:48:50Z</dcterms:created>
  <dcterms:modified xsi:type="dcterms:W3CDTF">2017-04-11T08:00:12Z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2052-10.1.0.6374</vt:lpwstr>
  </property>
</Properties>
</file>