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5" r:id="rId3"/>
    <p:sldId id="256" r:id="rId4"/>
    <p:sldId id="257" r:id="rId5"/>
    <p:sldId id="288" r:id="rId6"/>
    <p:sldId id="266" r:id="rId7"/>
    <p:sldId id="268" r:id="rId8"/>
    <p:sldId id="273" r:id="rId9"/>
    <p:sldId id="292" r:id="rId10"/>
    <p:sldId id="274" r:id="rId11"/>
    <p:sldId id="275" r:id="rId12"/>
    <p:sldId id="277" r:id="rId13"/>
    <p:sldId id="278" r:id="rId14"/>
    <p:sldId id="293" r:id="rId15"/>
    <p:sldId id="295" r:id="rId16"/>
    <p:sldId id="281" r:id="rId17"/>
    <p:sldId id="283" r:id="rId18"/>
    <p:sldId id="286" r:id="rId19"/>
    <p:sldId id="296" r:id="rId2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202020"/>
    <a:srgbClr val="323232"/>
    <a:srgbClr val="CC3300"/>
    <a:srgbClr val="CC00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6"/>
            <a:ext cx="2438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6"/>
            <a:ext cx="83312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86360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76200"/>
            <a:ext cx="4470400" cy="288925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accent1">
                  <a:shade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0972800" y="6477000"/>
            <a:ext cx="1016000" cy="244475"/>
          </a:xfrm>
          <a:prstGeom prst="rect">
            <a:avLst/>
          </a:prstGeom>
        </p:spPr>
        <p:txBody>
          <a:bodyPr vert="horz"/>
          <a:p>
            <a:pPr lvl="0" algn="r" eaLnBrk="1" hangingPunct="1"/>
            <a:fld id="{9A0DB2DC-4C9A-4742-B13C-FB6460FD3503}" type="slidenum">
              <a:rPr lang="en-US" altLang="zh-CN" sz="1200">
                <a:solidFill>
                  <a:srgbClr val="D38E27"/>
                </a:solidFill>
              </a:rPr>
            </a:fld>
            <a:endParaRPr lang="en-US" altLang="zh-CN" sz="1200">
              <a:solidFill>
                <a:srgbClr val="D38E27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312738"/>
            <a:ext cx="9453033" cy="81438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755651" y="1365250"/>
            <a:ext cx="10678583" cy="4854575"/>
          </a:xfrm>
        </p:spPr>
        <p:txBody>
          <a:bodyPr vert="horz" wrap="square" lIns="91440" tIns="45720" rIns="91440" bIns="45720" numCol="1" anchor="t" anchorCtr="0" compatLnSpc="1"/>
          <a:lstStyle/>
          <a:p>
            <a:pPr marL="357505" marR="0" lvl="0" indent="-357505" algn="l" defTabSz="914400" rtl="0" eaLnBrk="0" fontAlgn="base" latinLnBrk="0" hangingPunct="0">
              <a:lnSpc>
                <a:spcPct val="90000"/>
              </a:lnSpc>
              <a:spcBef>
                <a:spcPts val="1800"/>
              </a:spcBef>
              <a:spcAft>
                <a:spcPct val="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{"/>
              <a:defRPr/>
            </a:pPr>
            <a:endParaRPr kumimoji="0" lang="zh-CN" altLang="en-US" sz="2000" b="0" i="0" u="none" strike="noStrike" kern="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77" name="图片 182276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15" y="0"/>
            <a:ext cx="1220851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26390" y="3628390"/>
            <a:ext cx="562991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ea typeface="楷体_GB2312" charset="-122"/>
                <a:sym typeface="+mn-ea"/>
              </a:rPr>
              <a:t>传统节日是世代相传、从历史上沿传下来的具有民族风俗习惯的日子。</a:t>
            </a:r>
            <a:endParaRPr lang="zh-CN" altLang="en-US" sz="4000" b="1" dirty="0">
              <a:solidFill>
                <a:srgbClr val="FF0000"/>
              </a:solidFill>
              <a:ea typeface="楷体_GB231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49300" y="353695"/>
            <a:ext cx="53454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想一想：先人墓前去祭扫是什么意思呢？</a:t>
            </a:r>
            <a:endParaRPr lang="zh-CN" altLang="en-US" sz="3200"/>
          </a:p>
        </p:txBody>
      </p:sp>
      <p:pic>
        <p:nvPicPr>
          <p:cNvPr id="3" name="图片 2" descr="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985" y="1616710"/>
            <a:ext cx="5563235" cy="41719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eaLnBrk="1" hangingPunct="1"/>
            <a:endParaRPr lang="zh-CN" altLang="zh-CN" dirty="0"/>
          </a:p>
        </p:txBody>
      </p:sp>
      <p:pic>
        <p:nvPicPr>
          <p:cNvPr id="12291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4925" y="-12065"/>
            <a:ext cx="10690860" cy="6882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2" name="WordArt 4"/>
          <p:cNvSpPr/>
          <p:nvPr/>
        </p:nvSpPr>
        <p:spPr>
          <a:xfrm>
            <a:off x="616585" y="1039495"/>
            <a:ext cx="7223125" cy="160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38100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端午节，赛龙舟，</a:t>
            </a:r>
            <a:endParaRPr lang="zh-CN" altLang="en-US" sz="3600" b="1">
              <a:ln w="38100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 b="1">
                <a:ln w="38100" cap="flat" cmpd="sng">
                  <a:solidFill>
                    <a:srgbClr val="00008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粽子艾香满堂飘。</a:t>
            </a:r>
            <a:endParaRPr lang="zh-CN" altLang="en-US" sz="3600" b="1">
              <a:ln w="38100" cap="flat" cmpd="sng">
                <a:solidFill>
                  <a:srgbClr val="00008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6000" y="3025775"/>
            <a:ext cx="399986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请同学们说说端午节的来历？</a:t>
            </a:r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19425" y="3712210"/>
            <a:ext cx="5622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相传战国时期的楚国（今湖北）诗人屈原在该日抱石跳汨罗江自尽，人们为了纪念屈原，就把这一天叫端午节。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6340" y="5086350"/>
            <a:ext cx="431800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粽子艾香飘满堂飘  这句话中，你看出了什么？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46800" y="5630545"/>
            <a:ext cx="3101340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00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端午节的时候要吃粽子和插艾草</a:t>
            </a:r>
            <a:endParaRPr lang="zh-CN" altLang="en-US" sz="200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" grpId="0"/>
      <p:bldP spid="3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5588" y="-41275"/>
            <a:ext cx="4246562" cy="307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3032125"/>
            <a:ext cx="4492625" cy="4056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6625" y="2820988"/>
            <a:ext cx="4679950" cy="4054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5905500" y="681355"/>
            <a:ext cx="14077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吃粽子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4761865" y="3678555"/>
            <a:ext cx="613410" cy="11582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2800"/>
              <a:t>赛龙舟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0789285" y="3177540"/>
            <a:ext cx="459740" cy="1005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/>
              <a:t>喝雄黄酒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19695" y="440055"/>
            <a:ext cx="352933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说一说，端午节都有哪些习俗呢？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4338" name="Picture 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4765" y="-109220"/>
            <a:ext cx="12240895" cy="7076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3470910" y="197485"/>
            <a:ext cx="43148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4400"/>
          </a:p>
        </p:txBody>
      </p:sp>
      <p:sp>
        <p:nvSpPr>
          <p:cNvPr id="5" name="文本框 4"/>
          <p:cNvSpPr txBox="1"/>
          <p:nvPr/>
        </p:nvSpPr>
        <p:spPr>
          <a:xfrm>
            <a:off x="2244090" y="1926590"/>
            <a:ext cx="6287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2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6450" y="2611755"/>
            <a:ext cx="8209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/>
          </a:p>
        </p:txBody>
      </p:sp>
      <p:sp>
        <p:nvSpPr>
          <p:cNvPr id="3" name="减号 2"/>
          <p:cNvSpPr/>
          <p:nvPr/>
        </p:nvSpPr>
        <p:spPr>
          <a:xfrm>
            <a:off x="5744210" y="1447800"/>
            <a:ext cx="1786890" cy="7556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531100" y="840105"/>
            <a:ext cx="2072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3" grpId="0" animBg="1"/>
      <p:bldP spid="3" grpId="1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文本框 35841"/>
          <p:cNvSpPr txBox="1"/>
          <p:nvPr/>
        </p:nvSpPr>
        <p:spPr>
          <a:xfrm>
            <a:off x="781050" y="937260"/>
            <a:ext cx="449580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000" dirty="0">
                <a:solidFill>
                  <a:schemeClr val="accent2"/>
                </a:solidFill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织女是王母娘娘的第七个女儿（又叫七仙女），她私自下凡，与父母早逝的牛郎成亲。在婚后，牛郎织女男耕女织，相亲相爱，生活得十分幸福美满。后来，织女和牛郎成亲的事被天庭的玉帝和王母娘娘知道后，他们勃然大怒，并命令天神下界抓回织女。牛郎急忙追去。眼看就要追上，王母娘娘心中一急，拔下头上的金簪向银河一划，昔日清浅的银河一霎间变得浊浪滔天，牛郎再也过不去了。从此，牛郎织女只能泪眼盈盈，隔河相望，玉皇大帝和王母娘娘也拗不过他们之间的真挚情感，准许他们每年七月七日相会一次，相传，每逢七月初七，人间的喜鹊就要飞上天去，在银河为牛郎织女搭鹊桥相会。</a:t>
            </a:r>
            <a:endParaRPr lang="zh-CN" altLang="en-US" sz="20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781050" y="292100"/>
            <a:ext cx="3429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隶书" pitchFamily="49" charset="-122"/>
              </a:rPr>
              <a:t>牛郎与织女</a:t>
            </a:r>
            <a:endParaRPr lang="zh-CN" altLang="en-US" sz="3600">
              <a:solidFill>
                <a:srgbClr val="FF0000"/>
              </a:solidFill>
              <a:latin typeface="Times New Roman" panose="02020603050405020304" pitchFamily="18" charset="0"/>
              <a:ea typeface="隶书" pitchFamily="49" charset="-122"/>
            </a:endParaRPr>
          </a:p>
        </p:txBody>
      </p:sp>
      <p:pic>
        <p:nvPicPr>
          <p:cNvPr id="35844" name="图片 35843" descr="100860_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3535" y="93980"/>
            <a:ext cx="5095875" cy="68084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WordArt 2"/>
          <p:cNvSpPr/>
          <p:nvPr/>
        </p:nvSpPr>
        <p:spPr>
          <a:xfrm>
            <a:off x="1409700" y="499745"/>
            <a:ext cx="5876290" cy="176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20000"/>
          </a:bodyPr>
          <a:p>
            <a:pPr algn="ctr"/>
            <a:r>
              <a:rPr lang="zh-CN" altLang="en-US" sz="6000" b="1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过中秋，吃月饼，</a:t>
            </a:r>
            <a:endParaRPr lang="zh-CN" altLang="en-US" sz="6000" b="1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6000" b="1">
                <a:ln w="19050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十五月圆当空照。</a:t>
            </a:r>
            <a:endParaRPr lang="zh-CN" altLang="en-US" sz="6000" b="1">
              <a:ln w="19050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385" y="3774440"/>
            <a:ext cx="3065780" cy="23317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0715" y="3870960"/>
            <a:ext cx="2887345" cy="2416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030845" y="2910205"/>
            <a:ext cx="36531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rgbClr val="FF3300"/>
                </a:solidFill>
              </a:rPr>
              <a:t>同学们，为什么中秋节的时候要回爷爷奶奶家？</a:t>
            </a:r>
            <a:endParaRPr lang="zh-CN" altLang="en-US" sz="3200">
              <a:solidFill>
                <a:srgbClr val="FF33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714230" y="4478655"/>
            <a:ext cx="1969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合家团圆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163955" y="2593340"/>
            <a:ext cx="43275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3300"/>
                </a:solidFill>
              </a:rPr>
              <a:t>同学们，你们知道中秋节有哪些习俗吗？</a:t>
            </a:r>
            <a:endParaRPr lang="zh-CN" altLang="en-US" sz="2800">
              <a:solidFill>
                <a:srgbClr val="FF33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5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6990" y="-1275715"/>
            <a:ext cx="12563475" cy="8065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1238885" y="236855"/>
            <a:ext cx="5256530" cy="2574290"/>
          </a:xfrm>
        </p:spPr>
        <p:txBody>
          <a:bodyPr vert="horz" wrap="square" lIns="91440" tIns="45720" rIns="91440" bIns="45720" anchor="t">
            <a:normAutofit fontScale="70000"/>
            <a:scene3d>
              <a:camera prst="orthographicFront"/>
              <a:lightRig rig="threePt" dir="t"/>
            </a:scene3d>
          </a:bodyPr>
          <a:p>
            <a:pPr marL="0" indent="0" eaLnBrk="1" hangingPunct="1">
              <a:buNone/>
            </a:pPr>
            <a:r>
              <a:rPr lang="zh-CN" alt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楷体_GB2312" charset="-122"/>
              </a:rPr>
              <a:t>    </a:t>
            </a:r>
            <a:endParaRPr lang="zh-CN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楷体_GB2312" charset="-122"/>
            </a:endParaRPr>
          </a:p>
          <a:p>
            <a:pPr marL="0" indent="0" eaLnBrk="1" hangingPunct="1">
              <a:buNone/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楷体_GB2312" charset="-122"/>
              </a:rPr>
              <a:t> 重阳节，要敬老，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楷体_GB2312" charset="-122"/>
            </a:endParaRPr>
          </a:p>
          <a:p>
            <a:pPr marL="0" indent="0" eaLnBrk="1" hangingPunct="1">
              <a:buNone/>
            </a:pPr>
            <a:r>
              <a:rPr lang="zh-CN" alt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ea typeface="楷体_GB2312" charset="-122"/>
              </a:rPr>
              <a:t> 踏秋赏菊去登高。</a:t>
            </a:r>
            <a:endParaRPr lang="zh-CN" altLang="en-US" sz="5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ea typeface="楷体_GB2312" charset="-122"/>
            </a:endParaRPr>
          </a:p>
        </p:txBody>
      </p:sp>
      <p:pic>
        <p:nvPicPr>
          <p:cNvPr id="19458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140" y="3814445"/>
            <a:ext cx="3055620" cy="25374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4570" y="3893820"/>
            <a:ext cx="2970530" cy="237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0255" y="4171950"/>
            <a:ext cx="3856990" cy="21799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702560" y="3091815"/>
            <a:ext cx="51409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3300"/>
                </a:solidFill>
              </a:rPr>
              <a:t>你们知道重阳节有哪些习俗呢？</a:t>
            </a:r>
            <a:endParaRPr lang="zh-CN" altLang="en-US" sz="2800">
              <a:solidFill>
                <a:srgbClr val="FF33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1860" y="773430"/>
            <a:ext cx="2552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1"/>
                </a:solidFill>
              </a:rPr>
              <a:t>画横线的这句话你是怎样理解的呢？</a:t>
            </a:r>
            <a:endParaRPr lang="zh-CN" altLang="en-US" sz="2000">
              <a:solidFill>
                <a:schemeClr val="accent1"/>
              </a:solidFill>
            </a:endParaRPr>
          </a:p>
        </p:txBody>
      </p:sp>
      <p:sp>
        <p:nvSpPr>
          <p:cNvPr id="7" name="减号 6"/>
          <p:cNvSpPr/>
          <p:nvPr/>
        </p:nvSpPr>
        <p:spPr>
          <a:xfrm>
            <a:off x="3201035" y="1826895"/>
            <a:ext cx="1911985" cy="75565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FF33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  <p:bldP spid="3" grpId="0"/>
      <p:bldP spid="7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idx="1"/>
          </p:nvPr>
        </p:nvSpPr>
        <p:spPr>
          <a:xfrm>
            <a:off x="2232025" y="698500"/>
            <a:ext cx="8007350" cy="4854575"/>
          </a:xfrm>
        </p:spPr>
        <p:txBody>
          <a:bodyPr vert="horz" wrap="square" lIns="91440" tIns="45720" rIns="91440" bIns="45720" anchor="t"/>
          <a:p>
            <a:pPr marL="0" indent="0" eaLnBrk="1" hangingPunct="1">
              <a:buNone/>
            </a:pPr>
            <a:endParaRPr lang="zh-CN" altLang="en-US" sz="7200" b="1" dirty="0"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7200" b="1" dirty="0">
                <a:solidFill>
                  <a:srgbClr val="FF0000"/>
                </a:solidFill>
                <a:ea typeface="黑体" panose="02010609060101010101" charset="-122"/>
              </a:rPr>
              <a:t>转眼又是新春到，</a:t>
            </a:r>
            <a:endParaRPr lang="zh-CN" altLang="en-US" sz="7200" b="1" dirty="0">
              <a:solidFill>
                <a:srgbClr val="FF0000"/>
              </a:solidFill>
              <a:ea typeface="黑体" panose="02010609060101010101" charset="-122"/>
            </a:endParaRPr>
          </a:p>
          <a:p>
            <a:pPr marL="0" indent="0" eaLnBrk="1" hangingPunct="1">
              <a:buNone/>
            </a:pPr>
            <a:r>
              <a:rPr lang="zh-CN" altLang="en-US" sz="7200" b="1" dirty="0">
                <a:solidFill>
                  <a:srgbClr val="FF0000"/>
                </a:solidFill>
                <a:ea typeface="黑体" panose="02010609060101010101" charset="-122"/>
              </a:rPr>
              <a:t>全家团圆真热闹。</a:t>
            </a:r>
            <a:endParaRPr lang="zh-CN" altLang="en-US" sz="7200" b="1" dirty="0">
              <a:solidFill>
                <a:srgbClr val="FF0000"/>
              </a:solidFill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四：拓展延伸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今天我们学习了这么多传统节日，有没有哪位同学来给我们讲讲你是怎样过节的呢？</a:t>
            </a:r>
            <a:endParaRPr lang="en-US" altLang="zh-CN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176" name="图片 6175" descr="图片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84380" cy="6991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254760" y="415925"/>
            <a:ext cx="57099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 </a:t>
            </a:r>
            <a:r>
              <a:rPr lang="zh-CN" altLang="en-US" sz="4000">
                <a:solidFill>
                  <a:srgbClr val="FF0000"/>
                </a:solidFill>
              </a:rPr>
              <a:t>二：</a:t>
            </a:r>
            <a:r>
              <a:rPr lang="zh-CN" altLang="zh-CN" sz="4000">
                <a:solidFill>
                  <a:srgbClr val="FF0000"/>
                </a:solidFill>
              </a:rPr>
              <a:t>认识中国传统节日</a:t>
            </a:r>
            <a:endParaRPr lang="zh-CN" altLang="zh-CN" sz="40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09700" y="1259840"/>
            <a:ext cx="4810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zh-CN" altLang="en-US" sz="24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：请同学们先认真听老师范读</a:t>
            </a:r>
            <a:endParaRPr lang="zh-CN" altLang="en-US" sz="24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50010" y="1901825"/>
            <a:ext cx="851471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：请学们自读</a:t>
            </a:r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遍课文，并画出课文中出现了哪些传统节日。</a:t>
            </a:r>
            <a:endParaRPr lang="en-US" altLang="zh-CN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6370" y="2557780"/>
            <a:ext cx="7981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4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：课文中一共出现了几个传统节日，分别是什么？同桌之间相互交流</a:t>
            </a:r>
            <a:endParaRPr lang="zh-CN" altLang="en-US" sz="24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22500" y="3312160"/>
            <a:ext cx="4465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课文中一共出现了</a:t>
            </a:r>
            <a:r>
              <a:rPr lang="zh-CN" altLang="en-US" sz="2400">
                <a:solidFill>
                  <a:srgbClr val="FF0000"/>
                </a:solidFill>
                <a:effectLst/>
              </a:rPr>
              <a:t>七</a:t>
            </a:r>
            <a:r>
              <a:rPr lang="zh-CN" altLang="en-US" sz="240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个传统节日</a:t>
            </a:r>
            <a:endParaRPr lang="zh-CN" altLang="en-US" sz="2400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18285" y="3772535"/>
            <a:ext cx="975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</a:rPr>
              <a:t>分别是：</a:t>
            </a:r>
            <a:endParaRPr lang="zh-CN" altLang="en-US" sz="200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94280" y="4171315"/>
            <a:ext cx="708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7030A0"/>
                </a:solidFill>
              </a:rPr>
              <a:t>春节</a:t>
            </a:r>
            <a:endParaRPr lang="zh-CN" altLang="en-US" sz="2000">
              <a:solidFill>
                <a:srgbClr val="7030A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26765" y="3645535"/>
            <a:ext cx="9759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chemeClr val="accent5">
                    <a:lumMod val="75000"/>
                  </a:schemeClr>
                </a:solidFill>
              </a:rPr>
              <a:t>元宵节</a:t>
            </a:r>
            <a:endParaRPr lang="zh-CN" altLang="en-US" sz="200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8230" y="4230370"/>
            <a:ext cx="9836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00B0F0"/>
                </a:solidFill>
              </a:rPr>
              <a:t>清明节</a:t>
            </a:r>
            <a:endParaRPr lang="zh-CN" altLang="en-US" sz="2000">
              <a:solidFill>
                <a:srgbClr val="00B0F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01845" y="3772535"/>
            <a:ext cx="9740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C00000"/>
                </a:solidFill>
              </a:rPr>
              <a:t>端午节</a:t>
            </a:r>
            <a:endParaRPr lang="zh-CN" altLang="en-US" sz="20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97450" y="4323715"/>
            <a:ext cx="110426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00B050"/>
                </a:solidFill>
              </a:rPr>
              <a:t>七夕节</a:t>
            </a:r>
            <a:endParaRPr lang="zh-CN" altLang="en-US" sz="2000">
              <a:solidFill>
                <a:srgbClr val="00B05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101715" y="3772535"/>
            <a:ext cx="101219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C000"/>
                </a:solidFill>
              </a:rPr>
              <a:t>中秋节</a:t>
            </a:r>
            <a:endParaRPr lang="zh-CN" altLang="en-US" sz="2000">
              <a:solidFill>
                <a:srgbClr val="FFC0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520815" y="4231005"/>
            <a:ext cx="94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000"/>
              <a:t>重阳节</a:t>
            </a:r>
            <a:endParaRPr lang="zh-CN" altLang="en-US" sz="2000"/>
          </a:p>
        </p:txBody>
      </p:sp>
      <p:sp>
        <p:nvSpPr>
          <p:cNvPr id="7" name="文本框 6"/>
          <p:cNvSpPr txBox="1"/>
          <p:nvPr/>
        </p:nvSpPr>
        <p:spPr>
          <a:xfrm>
            <a:off x="1518285" y="4722495"/>
            <a:ext cx="6936105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4:</a:t>
            </a:r>
            <a:r>
              <a:rPr lang="zh-CN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在这些节日中，你最喜欢哪一个节日？为什么呢？</a:t>
            </a:r>
            <a:endParaRPr lang="zh-CN" altLang="zh-CN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1" grpId="1"/>
      <p:bldP spid="12" grpId="0"/>
      <p:bldP spid="13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176" name="内容占位符 6175" descr="图片2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03505" y="-116840"/>
            <a:ext cx="12328525" cy="72123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310640" y="500380"/>
            <a:ext cx="32048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小朋友开动小脑袋，想一想，做一做吧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43835" y="1650365"/>
            <a:ext cx="1127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春    节</a:t>
            </a:r>
            <a:endParaRPr lang="zh-CN" altLang="en-US" sz="2400"/>
          </a:p>
        </p:txBody>
      </p:sp>
      <p:sp>
        <p:nvSpPr>
          <p:cNvPr id="6" name="文本框 5"/>
          <p:cNvSpPr txBox="1"/>
          <p:nvPr/>
        </p:nvSpPr>
        <p:spPr>
          <a:xfrm>
            <a:off x="2743835" y="211074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元宵节</a:t>
            </a:r>
            <a:endParaRPr lang="zh-CN" altLang="en-US" sz="2400"/>
          </a:p>
        </p:txBody>
      </p:sp>
      <p:sp>
        <p:nvSpPr>
          <p:cNvPr id="7" name="文本框 6"/>
          <p:cNvSpPr txBox="1"/>
          <p:nvPr/>
        </p:nvSpPr>
        <p:spPr>
          <a:xfrm>
            <a:off x="2774315" y="257111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清明节</a:t>
            </a:r>
            <a:endParaRPr lang="zh-CN" altLang="en-US" sz="2400"/>
          </a:p>
        </p:txBody>
      </p:sp>
      <p:sp>
        <p:nvSpPr>
          <p:cNvPr id="8" name="文本框 7"/>
          <p:cNvSpPr txBox="1"/>
          <p:nvPr/>
        </p:nvSpPr>
        <p:spPr>
          <a:xfrm>
            <a:off x="2787650" y="297878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端午节</a:t>
            </a:r>
            <a:endParaRPr lang="zh-CN" altLang="en-US" sz="2400"/>
          </a:p>
        </p:txBody>
      </p:sp>
      <p:sp>
        <p:nvSpPr>
          <p:cNvPr id="9" name="文本框 8"/>
          <p:cNvSpPr txBox="1"/>
          <p:nvPr/>
        </p:nvSpPr>
        <p:spPr>
          <a:xfrm>
            <a:off x="2787650" y="3846830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七夕节</a:t>
            </a:r>
            <a:endParaRPr lang="zh-CN" altLang="en-US" sz="2400"/>
          </a:p>
        </p:txBody>
      </p:sp>
      <p:sp>
        <p:nvSpPr>
          <p:cNvPr id="10" name="文本框 9"/>
          <p:cNvSpPr txBox="1"/>
          <p:nvPr/>
        </p:nvSpPr>
        <p:spPr>
          <a:xfrm>
            <a:off x="2787650" y="430720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中秋节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2774315" y="3386455"/>
            <a:ext cx="1097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/>
              <a:t>重阳节</a:t>
            </a:r>
            <a:endParaRPr lang="zh-CN" altLang="en-US" sz="2400"/>
          </a:p>
        </p:txBody>
      </p:sp>
      <p:sp>
        <p:nvSpPr>
          <p:cNvPr id="12" name="文本框 11"/>
          <p:cNvSpPr txBox="1"/>
          <p:nvPr/>
        </p:nvSpPr>
        <p:spPr>
          <a:xfrm>
            <a:off x="4975860" y="2978785"/>
            <a:ext cx="1442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正月初一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4953000" y="2110740"/>
            <a:ext cx="1451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正月十五</a:t>
            </a:r>
            <a:endParaRPr lang="zh-CN" altLang="en-US" sz="2400"/>
          </a:p>
        </p:txBody>
      </p:sp>
      <p:sp>
        <p:nvSpPr>
          <p:cNvPr id="14" name="文本框 13"/>
          <p:cNvSpPr txBox="1"/>
          <p:nvPr/>
        </p:nvSpPr>
        <p:spPr>
          <a:xfrm>
            <a:off x="5091430" y="3846830"/>
            <a:ext cx="11741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/>
              <a:t>4</a:t>
            </a:r>
            <a:r>
              <a:rPr lang="zh-CN" altLang="en-US" sz="2400"/>
              <a:t>月</a:t>
            </a:r>
            <a:r>
              <a:rPr lang="en-US" altLang="zh-CN" sz="2400"/>
              <a:t>5</a:t>
            </a:r>
            <a:r>
              <a:rPr lang="zh-CN" altLang="en-US" sz="2400"/>
              <a:t>号</a:t>
            </a:r>
            <a:endParaRPr lang="zh-CN" altLang="en-US" sz="2400"/>
          </a:p>
        </p:txBody>
      </p:sp>
      <p:sp>
        <p:nvSpPr>
          <p:cNvPr id="15" name="文本框 14"/>
          <p:cNvSpPr txBox="1"/>
          <p:nvPr/>
        </p:nvSpPr>
        <p:spPr>
          <a:xfrm>
            <a:off x="4953000" y="1650365"/>
            <a:ext cx="14884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五月初五</a:t>
            </a:r>
            <a:endParaRPr lang="zh-CN" altLang="en-US" sz="2400"/>
          </a:p>
        </p:txBody>
      </p:sp>
      <p:sp>
        <p:nvSpPr>
          <p:cNvPr id="16" name="文本框 15"/>
          <p:cNvSpPr txBox="1"/>
          <p:nvPr/>
        </p:nvSpPr>
        <p:spPr>
          <a:xfrm>
            <a:off x="4975860" y="3386455"/>
            <a:ext cx="1579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七月初七</a:t>
            </a:r>
            <a:endParaRPr lang="zh-CN" altLang="en-US" sz="2400"/>
          </a:p>
        </p:txBody>
      </p:sp>
      <p:sp>
        <p:nvSpPr>
          <p:cNvPr id="17" name="文本框 16"/>
          <p:cNvSpPr txBox="1"/>
          <p:nvPr/>
        </p:nvSpPr>
        <p:spPr>
          <a:xfrm>
            <a:off x="4901565" y="2571115"/>
            <a:ext cx="1503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八月十五</a:t>
            </a:r>
            <a:endParaRPr lang="zh-CN" altLang="en-US" sz="2400"/>
          </a:p>
        </p:txBody>
      </p:sp>
      <p:sp>
        <p:nvSpPr>
          <p:cNvPr id="18" name="文本框 17"/>
          <p:cNvSpPr txBox="1"/>
          <p:nvPr/>
        </p:nvSpPr>
        <p:spPr>
          <a:xfrm>
            <a:off x="4944110" y="4307205"/>
            <a:ext cx="1468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九月初九</a:t>
            </a:r>
            <a:endParaRPr lang="zh-CN" altLang="en-US" sz="2400"/>
          </a:p>
        </p:txBody>
      </p:sp>
      <p:cxnSp>
        <p:nvCxnSpPr>
          <p:cNvPr id="26" name="直接连接符 25"/>
          <p:cNvCxnSpPr/>
          <p:nvPr/>
        </p:nvCxnSpPr>
        <p:spPr>
          <a:xfrm>
            <a:off x="3749675" y="1946910"/>
            <a:ext cx="1347470" cy="1261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3689350" y="2327275"/>
            <a:ext cx="1459865" cy="25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3758565" y="2827655"/>
            <a:ext cx="1442085" cy="1209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680460" y="3570605"/>
            <a:ext cx="1468755" cy="5613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3749675" y="2870835"/>
            <a:ext cx="1278255" cy="17189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3741420" y="3622675"/>
            <a:ext cx="1347470" cy="8204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1936115" y="5189855"/>
            <a:ext cx="709866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重点提示：这些节日除了清明节，其他节日的时间都是在农历时期，大家记住了吗？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3791585" y="1906270"/>
            <a:ext cx="1343025" cy="12719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三：精读课文：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7276465" cy="2635250"/>
          </a:xfrm>
        </p:spPr>
        <p:txBody>
          <a:bodyPr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zh-CN" altLang="en-US" sz="3600">
                <a:solidFill>
                  <a:schemeClr val="accent4"/>
                </a:solidFill>
                <a:effectLst/>
              </a:rPr>
              <a:t>同学们想不想和老师一起去了解中国的传统节日？对于这些传统节日我们要了解节日的习俗。</a:t>
            </a:r>
            <a:endParaRPr lang="zh-CN" altLang="en-US" sz="3600">
              <a:solidFill>
                <a:schemeClr val="accent4"/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idx="1"/>
          </p:nvPr>
        </p:nvSpPr>
        <p:spPr>
          <a:xfrm>
            <a:off x="1536700" y="189230"/>
            <a:ext cx="5069205" cy="1702435"/>
          </a:xfrm>
        </p:spPr>
        <p:txBody>
          <a:bodyPr vert="horz" wrap="square" lIns="91440" tIns="45720" rIns="91440" bIns="45720" anchor="t">
            <a:normAutofit/>
          </a:bodyPr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charset="-122"/>
              </a:rPr>
              <a:t>春节到，人欢笑，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楷体_GB2312" charset="-122"/>
            </a:endParaRPr>
          </a:p>
          <a:p>
            <a:pPr marL="0" indent="0" eaLnBrk="1" hangingPunct="1">
              <a:buNone/>
            </a:pPr>
            <a:r>
              <a:rPr lang="zh-CN" altLang="en-US" sz="40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楷体_GB2312" charset="-122"/>
              </a:rPr>
              <a:t>贴窗花，放鞭炮。</a:t>
            </a:r>
            <a:endParaRPr lang="zh-CN" altLang="en-US" sz="40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楷体_GB231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61440" y="1891665"/>
            <a:ext cx="73336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</a:rPr>
              <a:t>1</a:t>
            </a:r>
            <a:r>
              <a:rPr lang="zh-CN" altLang="en-US" sz="2400">
                <a:solidFill>
                  <a:srgbClr val="FF0000"/>
                </a:solidFill>
              </a:rPr>
              <a:t>：同学们，在一年里我们最期待的节日就是春节了，春节又叫过年，那你们知道年的来历吗？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1750" y="2675890"/>
            <a:ext cx="716915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古时候年是一头吃人的怪兽，人们为了把它赶走，就在这一天穿红衣服，贴红对联，放鞭炮，一直这样传了下来，后来人们就把这一天叫做过年。</a:t>
            </a:r>
            <a:endParaRPr lang="zh-CN" altLang="en-US" sz="280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6700" y="4490720"/>
            <a:ext cx="4024630" cy="4603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r>
              <a:rPr lang="en-US" altLang="zh-CN" sz="2400">
                <a:solidFill>
                  <a:schemeClr val="accent4"/>
                </a:solidFill>
              </a:rPr>
              <a:t>2</a:t>
            </a:r>
            <a:r>
              <a:rPr lang="zh-CN" altLang="en-US" sz="2400">
                <a:solidFill>
                  <a:schemeClr val="accent4"/>
                </a:solidFill>
              </a:rPr>
              <a:t>：画出句子中春节的活动。</a:t>
            </a:r>
            <a:endParaRPr lang="zh-CN" altLang="en-US" sz="2400">
              <a:solidFill>
                <a:schemeClr val="accent4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33415" y="4431030"/>
            <a:ext cx="1226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3300"/>
                </a:solidFill>
              </a:rPr>
              <a:t>贴窗花</a:t>
            </a:r>
            <a:endParaRPr lang="zh-CN" altLang="en-US" sz="2400">
              <a:solidFill>
                <a:srgbClr val="FF33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44715" y="4431030"/>
            <a:ext cx="12261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B0F0"/>
                </a:solidFill>
              </a:rPr>
              <a:t>放鞭炮</a:t>
            </a:r>
            <a:endParaRPr lang="zh-CN" altLang="en-US" sz="2400">
              <a:solidFill>
                <a:srgbClr val="00B0F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36700" y="5345430"/>
            <a:ext cx="43014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  <a:r>
              <a:rPr lang="zh-CN" altLang="en-US" sz="24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：你还知道春节的哪些活动呢？</a:t>
            </a:r>
            <a:endParaRPr lang="zh-CN" altLang="en-US" sz="24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/>
      <p:bldP spid="6" grpId="0"/>
      <p:bldP spid="7" grpId="0"/>
      <p:bldP spid="8" grpId="0"/>
      <p:bldP spid="9" grpId="0"/>
      <p:bldP spid="10" grpId="0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0140" y="883285"/>
            <a:ext cx="3613785" cy="25215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8080" y="800100"/>
            <a:ext cx="2749550" cy="26879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340" y="723900"/>
            <a:ext cx="1779905" cy="12560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73785" y="2451735"/>
            <a:ext cx="1616075" cy="177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4"/>
          <p:cNvPicPr>
            <a:picLocks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1022985" y="4584065"/>
            <a:ext cx="1717040" cy="14554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1387" name="图片 101386" descr="高清春节图片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7760" y="3936365"/>
            <a:ext cx="3553460" cy="22561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101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idx="1"/>
          </p:nvPr>
        </p:nvSpPr>
        <p:spPr>
          <a:xfrm>
            <a:off x="2903855" y="179705"/>
            <a:ext cx="6021705" cy="1979295"/>
          </a:xfrm>
        </p:spPr>
        <p:txBody>
          <a:bodyPr vert="horz" wrap="square" lIns="91440" tIns="45720" rIns="91440" bIns="45720" anchor="t">
            <a:normAutofit fontScale="90000" lnSpcReduction="20000"/>
          </a:bodyPr>
          <a:p>
            <a:pPr marL="0" indent="0" eaLnBrk="1" hangingPunct="1">
              <a:buNone/>
            </a:pPr>
            <a:r>
              <a:rPr lang="zh-CN" altLang="en-US" sz="6000" b="1" dirty="0">
                <a:ea typeface="楷体_GB2312" charset="-122"/>
              </a:rPr>
              <a:t>元宵节，看花灯，</a:t>
            </a:r>
            <a:endParaRPr lang="zh-CN" altLang="en-US" sz="6000" b="1" dirty="0">
              <a:ea typeface="楷体_GB2312" charset="-122"/>
            </a:endParaRPr>
          </a:p>
          <a:p>
            <a:pPr marL="0" indent="0" eaLnBrk="1" hangingPunct="1">
              <a:buNone/>
            </a:pPr>
            <a:r>
              <a:rPr lang="zh-CN" altLang="en-US" sz="6000" b="1" dirty="0">
                <a:ea typeface="楷体_GB2312" charset="-122"/>
              </a:rPr>
              <a:t>大街小巷人如潮</a:t>
            </a:r>
            <a:endParaRPr lang="zh-CN" altLang="en-US" sz="6000" b="1" dirty="0">
              <a:ea typeface="楷体_GB2312" charset="-122"/>
            </a:endParaRPr>
          </a:p>
        </p:txBody>
      </p:sp>
      <p:pic>
        <p:nvPicPr>
          <p:cNvPr id="819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9415" y="3232150"/>
            <a:ext cx="3049270" cy="2914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165" y="3303905"/>
            <a:ext cx="3837305" cy="2877820"/>
          </a:xfrm>
          <a:prstGeom prst="rect">
            <a:avLst/>
          </a:prstGeom>
        </p:spPr>
      </p:pic>
      <p:pic>
        <p:nvPicPr>
          <p:cNvPr id="4" name="图片 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4385" y="3364230"/>
            <a:ext cx="3480435" cy="2649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985770" y="2279650"/>
            <a:ext cx="5638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00B050"/>
                </a:solidFill>
              </a:rPr>
              <a:t>读一读课文，元宵节的活动有哪些呢？</a:t>
            </a:r>
            <a:endParaRPr lang="zh-CN" altLang="en-US" sz="2400">
              <a:solidFill>
                <a:srgbClr val="00B05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3400"/>
            <a:ext cx="6828155" cy="1093470"/>
          </a:xfrm>
        </p:spPr>
        <p:txBody>
          <a:bodyPr/>
          <a:p>
            <a:r>
              <a:rPr lang="zh-CN" altLang="en-US"/>
              <a:t>你知道人如潮是什么意思吗？</a:t>
            </a:r>
            <a:endParaRPr lang="zh-CN" altLang="en-US"/>
          </a:p>
        </p:txBody>
      </p:sp>
      <p:pic>
        <p:nvPicPr>
          <p:cNvPr id="4" name="内容占位符 3" descr="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664845" y="2118360"/>
            <a:ext cx="7001510" cy="42462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978775" y="2253615"/>
            <a:ext cx="347218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人如潮：人如同潮水一样，形容人很多的意思。</a:t>
            </a:r>
            <a:endParaRPr lang="zh-CN" altLang="en-US" sz="32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225" y="20320"/>
            <a:ext cx="13846175" cy="8538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WordArt 3"/>
          <p:cNvSpPr/>
          <p:nvPr/>
        </p:nvSpPr>
        <p:spPr>
          <a:xfrm>
            <a:off x="1842135" y="2148205"/>
            <a:ext cx="6012815" cy="125158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清明节，雨纷纷，</a:t>
            </a:r>
            <a:endParaRPr lang="zh-CN" altLang="en-US" sz="3600"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600">
                <a:ln w="19050" cap="flat" cmpd="sng">
                  <a:solidFill>
                    <a:srgbClr val="8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800000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先人墓前去祭扫。</a:t>
            </a:r>
            <a:endParaRPr lang="zh-CN" altLang="en-US" sz="3600">
              <a:ln w="19050" cap="flat" cmpd="sng">
                <a:solidFill>
                  <a:srgbClr val="8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800000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87855" y="3688080"/>
            <a:ext cx="4297680" cy="52197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清明节的习俗有哪些呢？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0243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5720" y="4497070"/>
            <a:ext cx="2310765" cy="3270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8905" y="4497070"/>
            <a:ext cx="2755265" cy="3180080"/>
          </a:xfrm>
          <a:prstGeom prst="rect">
            <a:avLst/>
          </a:prstGeom>
        </p:spPr>
      </p:pic>
      <p:pic>
        <p:nvPicPr>
          <p:cNvPr id="4" name="图片 3" descr="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2150" y="4497070"/>
            <a:ext cx="2671445" cy="3171190"/>
          </a:xfrm>
          <a:prstGeom prst="rect">
            <a:avLst/>
          </a:prstGeom>
        </p:spPr>
      </p:pic>
      <p:pic>
        <p:nvPicPr>
          <p:cNvPr id="5" name="图片 4" descr="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2375" y="4563110"/>
            <a:ext cx="2677795" cy="30238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1183</Words>
  <Application>WPS 演示</Application>
  <PresentationFormat>宽屏</PresentationFormat>
  <Paragraphs>144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2" baseType="lpstr">
      <vt:lpstr>Arial</vt:lpstr>
      <vt:lpstr>宋体</vt:lpstr>
      <vt:lpstr>Wingdings</vt:lpstr>
      <vt:lpstr>微软雅黑 Light</vt:lpstr>
      <vt:lpstr>微软雅黑</vt:lpstr>
      <vt:lpstr>楷体_GB2312</vt:lpstr>
      <vt:lpstr>楷体</vt:lpstr>
      <vt:lpstr>黑体</vt:lpstr>
      <vt:lpstr>Times New Roman</vt:lpstr>
      <vt:lpstr>隶书</vt:lpstr>
      <vt:lpstr>新宋体</vt:lpstr>
      <vt:lpstr>Calibri</vt:lpstr>
      <vt:lpstr>Arial Unicode MS</vt:lpstr>
      <vt:lpstr>Office 主题</vt:lpstr>
      <vt:lpstr>PowerPoint 演示文稿</vt:lpstr>
      <vt:lpstr>PowerPoint 演示文稿</vt:lpstr>
      <vt:lpstr>PowerPoint 演示文稿</vt:lpstr>
      <vt:lpstr>三：精读课文：</vt:lpstr>
      <vt:lpstr>PowerPoint 演示文稿</vt:lpstr>
      <vt:lpstr>PowerPoint 演示文稿</vt:lpstr>
      <vt:lpstr>PowerPoint 演示文稿</vt:lpstr>
      <vt:lpstr>你知道人如潮是什么意思吗？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四：拓展延伸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142</cp:revision>
  <dcterms:created xsi:type="dcterms:W3CDTF">2017-08-03T09:01:00Z</dcterms:created>
  <dcterms:modified xsi:type="dcterms:W3CDTF">2018-03-28T12:24:46Z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