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1" r:id="rId4"/>
    <p:sldId id="258" r:id="rId5"/>
    <p:sldId id="259" r:id="rId6"/>
    <p:sldId id="260" r:id="rId7"/>
    <p:sldId id="281" r:id="rId8"/>
    <p:sldId id="267" r:id="rId9"/>
    <p:sldId id="282" r:id="rId10"/>
    <p:sldId id="262" r:id="rId11"/>
    <p:sldId id="268" r:id="rId12"/>
    <p:sldId id="269" r:id="rId13"/>
    <p:sldId id="279" r:id="rId14"/>
    <p:sldId id="257" r:id="rId15"/>
    <p:sldId id="270" r:id="rId16"/>
    <p:sldId id="276" r:id="rId17"/>
    <p:sldId id="277" r:id="rId18"/>
    <p:sldId id="283" r:id="rId19"/>
    <p:sldId id="284" r:id="rId20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FF7C80"/>
    <a:srgbClr val="FF9966"/>
    <a:srgbClr val="CCFF66"/>
    <a:srgbClr val="FF9999"/>
    <a:srgbClr val="99FF66"/>
    <a:srgbClr val="FFCCCC"/>
    <a:srgbClr val="99CCFF"/>
    <a:srgbClr val="CC66FF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GIF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GIF"/><Relationship Id="rId2" Type="http://schemas.openxmlformats.org/officeDocument/2006/relationships/image" Target="../media/image9.jpeg"/><Relationship Id="rId1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GIF"/><Relationship Id="rId2" Type="http://schemas.openxmlformats.org/officeDocument/2006/relationships/image" Target="../media/image10.jpeg"/><Relationship Id="rId1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jpe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jpeg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jpeg"/><Relationship Id="rId3" Type="http://schemas.openxmlformats.org/officeDocument/2006/relationships/image" Target="../media/image2.GIF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jpeg"/><Relationship Id="rId2" Type="http://schemas.openxmlformats.org/officeDocument/2006/relationships/image" Target="../media/image2.GIF"/><Relationship Id="rId1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jpeg"/><Relationship Id="rId2" Type="http://schemas.openxmlformats.org/officeDocument/2006/relationships/image" Target="../media/image8.jpeg"/><Relationship Id="rId1" Type="http://schemas.openxmlformats.org/officeDocument/2006/relationships/image" Target="../media/image2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GIF"/><Relationship Id="rId1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png"/><Relationship Id="rId2" Type="http://schemas.openxmlformats.org/officeDocument/2006/relationships/image" Target="../media/image6.jpeg"/><Relationship Id="rId1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4" name="图片 3" descr="t0161c408193acada6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9296" t="16389" r="17249" b="24052"/>
          <a:stretch>
            <a:fillRect/>
          </a:stretch>
        </p:blipFill>
        <p:spPr>
          <a:xfrm>
            <a:off x="3312795" y="1795145"/>
            <a:ext cx="5882005" cy="3267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" name="图片 9" descr="3_3rojjx2ba5qaq38qd31333aj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2876" t="961" r="53213" b="76660"/>
          <a:stretch>
            <a:fillRect/>
          </a:stretch>
        </p:blipFill>
        <p:spPr>
          <a:xfrm>
            <a:off x="4015105" y="-147320"/>
            <a:ext cx="2458085" cy="1875155"/>
          </a:xfrm>
          <a:prstGeom prst="rect">
            <a:avLst/>
          </a:prstGeom>
        </p:spPr>
      </p:pic>
      <p:pic>
        <p:nvPicPr>
          <p:cNvPr id="12" name="图片 11" descr="3_3rojjx2ba5qaq38qd31333aj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1578" t="27103" r="4269" b="51828"/>
          <a:stretch>
            <a:fillRect/>
          </a:stretch>
        </p:blipFill>
        <p:spPr>
          <a:xfrm>
            <a:off x="4196080" y="4874260"/>
            <a:ext cx="2274570" cy="1624330"/>
          </a:xfrm>
          <a:prstGeom prst="rect">
            <a:avLst/>
          </a:prstGeom>
        </p:spPr>
      </p:pic>
      <p:pic>
        <p:nvPicPr>
          <p:cNvPr id="13" name="图片 12" descr="3_3rojjx2ba5qaq38qd31333aj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2960" t="25436" r="55391" b="50871"/>
          <a:stretch>
            <a:fillRect/>
          </a:stretch>
        </p:blipFill>
        <p:spPr>
          <a:xfrm>
            <a:off x="4196080" y="3090545"/>
            <a:ext cx="2095500" cy="1783715"/>
          </a:xfrm>
          <a:prstGeom prst="rect">
            <a:avLst/>
          </a:prstGeom>
        </p:spPr>
      </p:pic>
      <p:pic>
        <p:nvPicPr>
          <p:cNvPr id="14" name="图片 13" descr="3_3rojjx2ba5qaq38qd31333aj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4531" t="1735" r="1623" b="75915"/>
          <a:stretch>
            <a:fillRect/>
          </a:stretch>
        </p:blipFill>
        <p:spPr>
          <a:xfrm>
            <a:off x="4196080" y="1530350"/>
            <a:ext cx="2268220" cy="173037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614160" y="497840"/>
            <a:ext cx="161544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>
                <a:latin typeface="楷体" panose="02010609060101010101" charset="-122"/>
                <a:ea typeface="楷体" panose="02010609060101010101" charset="-122"/>
              </a:rPr>
              <a:t>七个</a:t>
            </a:r>
            <a:endParaRPr lang="zh-CN" altLang="en-US" sz="48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614160" y="2070735"/>
            <a:ext cx="172212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>
                <a:latin typeface="楷体" panose="02010609060101010101" charset="-122"/>
                <a:ea typeface="楷体" panose="02010609060101010101" charset="-122"/>
              </a:rPr>
              <a:t>下棋</a:t>
            </a:r>
            <a:endParaRPr lang="zh-CN" altLang="en-US" sz="48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614160" y="3642995"/>
            <a:ext cx="172212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>
                <a:latin typeface="楷体" panose="02010609060101010101" charset="-122"/>
                <a:ea typeface="楷体" panose="02010609060101010101" charset="-122"/>
              </a:rPr>
              <a:t>起床</a:t>
            </a:r>
            <a:endParaRPr lang="zh-CN" altLang="en-US" sz="48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614160" y="5274945"/>
            <a:ext cx="173736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>
                <a:latin typeface="楷体" panose="02010609060101010101" charset="-122"/>
                <a:ea typeface="楷体" panose="02010609060101010101" charset="-122"/>
              </a:rPr>
              <a:t>气球</a:t>
            </a:r>
            <a:endParaRPr lang="zh-CN" altLang="en-US" sz="480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6220" y="35560"/>
            <a:ext cx="3520440" cy="6821805"/>
            <a:chOff x="372" y="56"/>
            <a:chExt cx="5544" cy="10743"/>
          </a:xfrm>
        </p:grpSpPr>
        <p:pic>
          <p:nvPicPr>
            <p:cNvPr id="6" name="图片 5" descr="267814-1505240RI868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72" y="5521"/>
              <a:ext cx="5545" cy="5279"/>
            </a:xfrm>
            <a:prstGeom prst="rect">
              <a:avLst/>
            </a:prstGeom>
          </p:spPr>
        </p:pic>
        <p:grpSp>
          <p:nvGrpSpPr>
            <p:cNvPr id="3" name="组合 2"/>
            <p:cNvGrpSpPr/>
            <p:nvPr/>
          </p:nvGrpSpPr>
          <p:grpSpPr>
            <a:xfrm>
              <a:off x="1346" y="56"/>
              <a:ext cx="3982" cy="6437"/>
              <a:chOff x="1346" y="56"/>
              <a:chExt cx="3982" cy="6437"/>
            </a:xfrm>
          </p:grpSpPr>
          <p:pic>
            <p:nvPicPr>
              <p:cNvPr id="5" name="图片 4" descr="t0161c408193acada67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FFFFFF">
                      <a:alpha val="100000"/>
                    </a:srgbClr>
                  </a:clrFrom>
                  <a:clrTo>
                    <a:srgbClr val="FFFFFF">
                      <a:alpha val="100000"/>
                      <a:alpha val="0"/>
                    </a:srgbClr>
                  </a:clrTo>
                </a:clrChange>
              </a:blip>
              <a:srcRect l="29705" t="15405" r="39457" b="21684"/>
              <a:stretch>
                <a:fillRect/>
              </a:stretch>
            </p:blipFill>
            <p:spPr>
              <a:xfrm>
                <a:off x="1346" y="56"/>
                <a:ext cx="3982" cy="5681"/>
              </a:xfrm>
              <a:prstGeom prst="rect">
                <a:avLst/>
              </a:prstGeom>
            </p:spPr>
          </p:pic>
          <p:sp>
            <p:nvSpPr>
              <p:cNvPr id="2" name="文本框 1"/>
              <p:cNvSpPr txBox="1"/>
              <p:nvPr/>
            </p:nvSpPr>
            <p:spPr>
              <a:xfrm>
                <a:off x="3888" y="603"/>
                <a:ext cx="1440" cy="58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16600">
                    <a:sym typeface="+mn-ea"/>
                  </a:rPr>
                  <a:t>i</a:t>
                </a:r>
                <a:endParaRPr lang="en-US" altLang="zh-CN" sz="16600">
                  <a:solidFill>
                    <a:schemeClr val="tx1"/>
                  </a:solidFill>
                  <a:sym typeface="+mn-ea"/>
                </a:endParaRPr>
              </a:p>
              <a:p>
                <a:endParaRPr lang="zh-CN" altLang="en-US" sz="7200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99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6" name="图片 5" descr="3_3rojjx2ba5qaq38qd31333aj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2920" t="51618" r="55814" b="26243"/>
          <a:stretch>
            <a:fillRect/>
          </a:stretch>
        </p:blipFill>
        <p:spPr>
          <a:xfrm>
            <a:off x="4273550" y="-173990"/>
            <a:ext cx="2070735" cy="1663065"/>
          </a:xfrm>
          <a:prstGeom prst="rect">
            <a:avLst/>
          </a:prstGeom>
        </p:spPr>
      </p:pic>
      <p:pic>
        <p:nvPicPr>
          <p:cNvPr id="7" name="图片 6" descr="3_3rojjx2ba5qaq38qd31333aj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3746" t="80032" r="11194" b="2532"/>
          <a:stretch>
            <a:fillRect/>
          </a:stretch>
        </p:blipFill>
        <p:spPr>
          <a:xfrm>
            <a:off x="4377055" y="5056505"/>
            <a:ext cx="1863090" cy="1386840"/>
          </a:xfrm>
          <a:prstGeom prst="rect">
            <a:avLst/>
          </a:prstGeom>
        </p:spPr>
      </p:pic>
      <p:pic>
        <p:nvPicPr>
          <p:cNvPr id="8" name="图片 7" descr="3_3rojjx2ba5qaq38qd31333aj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3887" t="76570" r="52989" b="2090"/>
          <a:stretch>
            <a:fillRect/>
          </a:stretch>
        </p:blipFill>
        <p:spPr>
          <a:xfrm>
            <a:off x="4273550" y="3090545"/>
            <a:ext cx="2299970" cy="1703070"/>
          </a:xfrm>
          <a:prstGeom prst="rect">
            <a:avLst/>
          </a:prstGeom>
        </p:spPr>
      </p:pic>
      <p:pic>
        <p:nvPicPr>
          <p:cNvPr id="9" name="图片 8" descr="3_3rojjx2ba5qaq38qd31333aj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1138" t="51565" r="3638" b="26985"/>
          <a:stretch>
            <a:fillRect/>
          </a:stretch>
        </p:blipFill>
        <p:spPr>
          <a:xfrm>
            <a:off x="4159250" y="1458595"/>
            <a:ext cx="2298700" cy="163195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6457950" y="276860"/>
            <a:ext cx="3688080" cy="762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480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笑嘻嘻</a:t>
            </a:r>
            <a:endParaRPr lang="zh-CN" altLang="en-US" sz="4800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349490" y="1863090"/>
            <a:ext cx="359664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>
                <a:latin typeface="楷体" panose="02010609060101010101" charset="-122"/>
                <a:ea typeface="楷体" panose="02010609060101010101" charset="-122"/>
              </a:rPr>
              <a:t>学习</a:t>
            </a:r>
            <a:endParaRPr lang="zh-CN" altLang="en-US" sz="48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273290" y="3646805"/>
            <a:ext cx="268224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>
                <a:latin typeface="楷体" panose="02010609060101010101" charset="-122"/>
                <a:ea typeface="楷体" panose="02010609060101010101" charset="-122"/>
              </a:rPr>
              <a:t>洗衣服</a:t>
            </a:r>
            <a:endParaRPr lang="zh-CN" altLang="en-US" sz="48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349490" y="5338445"/>
            <a:ext cx="219456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>
                <a:latin typeface="楷体" panose="02010609060101010101" charset="-122"/>
                <a:ea typeface="楷体" panose="02010609060101010101" charset="-122"/>
              </a:rPr>
              <a:t>仔细</a:t>
            </a:r>
            <a:endParaRPr lang="zh-CN" altLang="en-US" sz="480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-163830" y="-67310"/>
            <a:ext cx="3813810" cy="6849745"/>
            <a:chOff x="-258" y="-106"/>
            <a:chExt cx="6006" cy="10787"/>
          </a:xfrm>
        </p:grpSpPr>
        <p:pic>
          <p:nvPicPr>
            <p:cNvPr id="5" name="图片 4" descr="20120731132252_PK2cK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BFBFB">
                    <a:alpha val="100000"/>
                  </a:srgbClr>
                </a:clrFrom>
                <a:clrTo>
                  <a:srgbClr val="FBFBFB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258" y="5837"/>
              <a:ext cx="6007" cy="4845"/>
            </a:xfrm>
            <a:prstGeom prst="rect">
              <a:avLst/>
            </a:prstGeom>
          </p:spPr>
        </p:pic>
        <p:grpSp>
          <p:nvGrpSpPr>
            <p:cNvPr id="3" name="组合 2"/>
            <p:cNvGrpSpPr/>
            <p:nvPr/>
          </p:nvGrpSpPr>
          <p:grpSpPr>
            <a:xfrm>
              <a:off x="1045" y="-106"/>
              <a:ext cx="4130" cy="6134"/>
              <a:chOff x="1045" y="-106"/>
              <a:chExt cx="4130" cy="6134"/>
            </a:xfrm>
          </p:grpSpPr>
          <p:pic>
            <p:nvPicPr>
              <p:cNvPr id="4" name="图片 3" descr="t0161c408193acada67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FFFFFF">
                      <a:alpha val="100000"/>
                    </a:srgbClr>
                  </a:clrFrom>
                  <a:clrTo>
                    <a:srgbClr val="FFFFFF">
                      <a:alpha val="100000"/>
                      <a:alpha val="0"/>
                    </a:srgbClr>
                  </a:clrTo>
                </a:clrChange>
              </a:blip>
              <a:srcRect l="55493" t="16549" r="16219" b="24045"/>
              <a:stretch>
                <a:fillRect/>
              </a:stretch>
            </p:blipFill>
            <p:spPr>
              <a:xfrm>
                <a:off x="1045" y="-106"/>
                <a:ext cx="4131" cy="5943"/>
              </a:xfrm>
              <a:prstGeom prst="rect">
                <a:avLst/>
              </a:prstGeom>
            </p:spPr>
          </p:pic>
          <p:sp>
            <p:nvSpPr>
              <p:cNvPr id="2" name="文本框 1"/>
              <p:cNvSpPr txBox="1"/>
              <p:nvPr/>
            </p:nvSpPr>
            <p:spPr>
              <a:xfrm>
                <a:off x="3598" y="714"/>
                <a:ext cx="768" cy="53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16600">
                    <a:sym typeface="+mn-ea"/>
                  </a:rPr>
                  <a:t>i</a:t>
                </a:r>
                <a:endParaRPr lang="en-US" altLang="zh-CN" sz="16600">
                  <a:solidFill>
                    <a:schemeClr val="tx1"/>
                  </a:solidFill>
                  <a:sym typeface="+mn-ea"/>
                </a:endParaRPr>
              </a:p>
              <a:p>
                <a:endParaRPr lang="zh-CN" altLang="en-US" sz="4800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" name="椭圆 6"/>
          <p:cNvSpPr/>
          <p:nvPr/>
        </p:nvSpPr>
        <p:spPr>
          <a:xfrm>
            <a:off x="1318895" y="617220"/>
            <a:ext cx="9554845" cy="626364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4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在一</a:t>
            </a:r>
            <a:r>
              <a:rPr lang="zh-CN" altLang="en-US" sz="4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起</a:t>
            </a:r>
            <a:endParaRPr lang="zh-CN" altLang="en-US" sz="44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endParaRPr lang="zh-CN" altLang="en-US" sz="44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r>
              <a:rPr lang="zh-CN" altLang="en-US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小黄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鸡      </a:t>
            </a:r>
            <a:r>
              <a:rPr lang="zh-CN" altLang="en-US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小黑鸡</a:t>
            </a:r>
            <a:endParaRPr lang="zh-CN" altLang="en-US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endParaRPr lang="zh-CN" altLang="en-US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r>
              <a:rPr lang="zh-CN" altLang="en-US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欢欢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喜     </a:t>
            </a:r>
            <a:r>
              <a:rPr lang="zh-CN" altLang="en-US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喜在一起</a:t>
            </a:r>
            <a:endParaRPr lang="zh-CN" altLang="en-US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endParaRPr lang="zh-CN" altLang="en-US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r>
              <a:rPr lang="zh-CN" altLang="en-US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刨刨土，捉捉虫</a:t>
            </a:r>
            <a:endParaRPr lang="zh-CN" altLang="en-US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endParaRPr lang="zh-CN" altLang="en-US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r>
              <a:rPr lang="zh-CN" altLang="en-US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青草地上做游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戏</a:t>
            </a:r>
            <a:endParaRPr lang="zh-CN" altLang="en-US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endParaRPr lang="zh-CN" altLang="en-US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9" name="图片 8" descr="970160_141015753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8818" r="18146" b="15997"/>
          <a:stretch>
            <a:fillRect/>
          </a:stretch>
        </p:blipFill>
        <p:spPr>
          <a:xfrm>
            <a:off x="551815" y="542925"/>
            <a:ext cx="2264410" cy="2028825"/>
          </a:xfrm>
          <a:prstGeom prst="rect">
            <a:avLst/>
          </a:prstGeom>
        </p:spPr>
      </p:pic>
      <p:pic>
        <p:nvPicPr>
          <p:cNvPr id="10" name="图片 9" descr="970160_141015753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8818" r="18146" b="15997"/>
          <a:stretch>
            <a:fillRect/>
          </a:stretch>
        </p:blipFill>
        <p:spPr>
          <a:xfrm>
            <a:off x="9868535" y="543560"/>
            <a:ext cx="2264410" cy="2028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24700" y="1205230"/>
            <a:ext cx="777240" cy="704850"/>
          </a:xfrm>
          <a:prstGeom prst="rect">
            <a:avLst/>
          </a:prstGeom>
          <a:solidFill>
            <a:srgbClr val="FF9999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qǐ</a:t>
            </a:r>
            <a:endParaRPr lang="zh-CN" altLang="en-US" sz="28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691505" y="3396615"/>
            <a:ext cx="777240" cy="704850"/>
          </a:xfrm>
          <a:prstGeom prst="rect">
            <a:avLst/>
          </a:prstGeom>
          <a:solidFill>
            <a:srgbClr val="FF7C80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xǐ</a:t>
            </a:r>
            <a:endParaRPr lang="zh-CN" altLang="en-US" sz="28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658100" y="5247640"/>
            <a:ext cx="777240" cy="704850"/>
          </a:xfrm>
          <a:prstGeom prst="rect">
            <a:avLst/>
          </a:prstGeom>
          <a:solidFill>
            <a:srgbClr val="FF9999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xì</a:t>
            </a:r>
            <a:endParaRPr lang="zh-CN" altLang="en-US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22620" y="2348230"/>
            <a:ext cx="746125" cy="643890"/>
          </a:xfrm>
          <a:prstGeom prst="rect">
            <a:avLst/>
          </a:prstGeom>
          <a:solidFill>
            <a:srgbClr val="FF9966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jī</a:t>
            </a:r>
            <a:endParaRPr lang="zh-CN" altLang="en-US" sz="28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3" grpId="2" animBg="1"/>
      <p:bldP spid="3" grpId="3" animBg="1"/>
      <p:bldP spid="6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云形 3"/>
          <p:cNvSpPr/>
          <p:nvPr/>
        </p:nvSpPr>
        <p:spPr>
          <a:xfrm>
            <a:off x="742950" y="621665"/>
            <a:ext cx="5611495" cy="2634615"/>
          </a:xfrm>
          <a:prstGeom prst="cloud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8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找不同</a:t>
            </a:r>
            <a:endParaRPr lang="zh-CN" altLang="en-US" sz="8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12920" y="1360170"/>
            <a:ext cx="4852670" cy="451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1995805" y="2677795"/>
            <a:ext cx="8373110" cy="3192780"/>
            <a:chOff x="3143" y="4217"/>
            <a:chExt cx="13186" cy="5028"/>
          </a:xfrm>
        </p:grpSpPr>
        <p:pic>
          <p:nvPicPr>
            <p:cNvPr id="9" name="图片 8" descr="view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50025"/>
            <a:stretch>
              <a:fillRect/>
            </a:stretch>
          </p:blipFill>
          <p:spPr>
            <a:xfrm>
              <a:off x="3143" y="4217"/>
              <a:ext cx="5912" cy="5028"/>
            </a:xfrm>
            <a:prstGeom prst="rect">
              <a:avLst/>
            </a:prstGeom>
          </p:spPr>
        </p:pic>
        <p:pic>
          <p:nvPicPr>
            <p:cNvPr id="10" name="图片 9" descr="t01002b8101a1a2d4b7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015" y="4217"/>
              <a:ext cx="5315" cy="4870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>
            <a:off x="2252980" y="2377440"/>
            <a:ext cx="8284210" cy="3392805"/>
            <a:chOff x="3264" y="2676"/>
            <a:chExt cx="13046" cy="5343"/>
          </a:xfrm>
        </p:grpSpPr>
        <p:grpSp>
          <p:nvGrpSpPr>
            <p:cNvPr id="7" name="组合 6"/>
            <p:cNvGrpSpPr/>
            <p:nvPr/>
          </p:nvGrpSpPr>
          <p:grpSpPr>
            <a:xfrm>
              <a:off x="3264" y="2676"/>
              <a:ext cx="6360" cy="3773"/>
              <a:chOff x="3264" y="2676"/>
              <a:chExt cx="6360" cy="3773"/>
            </a:xfrm>
          </p:grpSpPr>
          <p:sp>
            <p:nvSpPr>
              <p:cNvPr id="5" name="文本框 4"/>
              <p:cNvSpPr txBox="1"/>
              <p:nvPr/>
            </p:nvSpPr>
            <p:spPr>
              <a:xfrm>
                <a:off x="3264" y="2676"/>
                <a:ext cx="6072" cy="1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7200"/>
                  <a:t>n + ü---n</a:t>
                </a:r>
                <a:r>
                  <a:rPr lang="en-US" altLang="zh-CN" sz="7200">
                    <a:solidFill>
                      <a:srgbClr val="FF0000"/>
                    </a:solidFill>
                  </a:rPr>
                  <a:t>ü</a:t>
                </a:r>
                <a:endParaRPr lang="en-US" altLang="zh-CN" sz="7200">
                  <a:solidFill>
                    <a:srgbClr val="FF0000"/>
                  </a:solidFill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3456" y="4563"/>
                <a:ext cx="6168" cy="1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7200"/>
                  <a:t>l + ü---l</a:t>
                </a:r>
                <a:r>
                  <a:rPr lang="en-US" altLang="zh-CN" sz="7200">
                    <a:solidFill>
                      <a:srgbClr val="FF0000"/>
                    </a:solidFill>
                  </a:rPr>
                  <a:t>ü</a:t>
                </a:r>
                <a:endParaRPr lang="en-US" altLang="zh-CN" sz="7200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12" name="文本框 11"/>
            <p:cNvSpPr txBox="1"/>
            <p:nvPr/>
          </p:nvSpPr>
          <p:spPr>
            <a:xfrm>
              <a:off x="9926" y="2676"/>
              <a:ext cx="6384" cy="53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7200"/>
                <a:t> j + ü---j</a:t>
              </a:r>
              <a:r>
                <a:rPr lang="en-US" altLang="zh-CN" sz="7200">
                  <a:solidFill>
                    <a:srgbClr val="FF0000"/>
                  </a:solidFill>
                </a:rPr>
                <a:t>u</a:t>
              </a:r>
              <a:endParaRPr lang="en-US" altLang="zh-CN" sz="7200">
                <a:solidFill>
                  <a:srgbClr val="FF0000"/>
                </a:solidFill>
              </a:endParaRPr>
            </a:p>
            <a:p>
              <a:r>
                <a:rPr lang="en-US" altLang="zh-CN" sz="7200"/>
                <a:t>q + ü---q</a:t>
              </a:r>
              <a:r>
                <a:rPr lang="en-US" altLang="zh-CN" sz="7200">
                  <a:solidFill>
                    <a:srgbClr val="FF0000"/>
                  </a:solidFill>
                </a:rPr>
                <a:t>u</a:t>
              </a:r>
              <a:endParaRPr lang="en-US" altLang="zh-CN" sz="7200">
                <a:solidFill>
                  <a:srgbClr val="FF0000"/>
                </a:solidFill>
              </a:endParaRPr>
            </a:p>
            <a:p>
              <a:r>
                <a:rPr lang="en-US" altLang="zh-CN" sz="7200"/>
                <a:t> x + ü---x</a:t>
              </a:r>
              <a:r>
                <a:rPr lang="en-US" altLang="zh-CN" sz="7200">
                  <a:solidFill>
                    <a:srgbClr val="FF0000"/>
                  </a:solidFill>
                </a:rPr>
                <a:t>u</a:t>
              </a:r>
              <a:endParaRPr lang="en-US" altLang="zh-CN" sz="720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10">
          <a:fgClr>
            <a:schemeClr val="accent1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/>
      <p:sp>
        <p:nvSpPr>
          <p:cNvPr id="9" name="圆角矩形 8"/>
          <p:cNvSpPr/>
          <p:nvPr/>
        </p:nvSpPr>
        <p:spPr>
          <a:xfrm>
            <a:off x="2377440" y="746760"/>
            <a:ext cx="7955280" cy="371856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5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j q x </a:t>
            </a:r>
            <a:r>
              <a:rPr lang="zh-CN" altLang="en-US" sz="5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真淘气</a:t>
            </a:r>
            <a:endParaRPr lang="zh-CN" altLang="en-US" sz="54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r>
              <a:rPr lang="zh-CN" altLang="en-US" sz="5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从不和</a:t>
            </a:r>
            <a:r>
              <a:rPr lang="en-US" altLang="zh-CN" sz="5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u</a:t>
            </a:r>
            <a:r>
              <a:rPr lang="zh-CN" altLang="en-US" sz="5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在一起</a:t>
            </a:r>
            <a:endParaRPr lang="zh-CN" altLang="en-US" sz="54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r>
              <a:rPr lang="zh-CN" altLang="en-US" sz="5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见了</a:t>
            </a:r>
            <a:r>
              <a:rPr lang="zh-CN" altLang="en-US" sz="5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ü</a:t>
            </a:r>
            <a:r>
              <a:rPr lang="zh-CN" altLang="en-US" sz="5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更调皮</a:t>
            </a:r>
            <a:endParaRPr lang="zh-CN" altLang="en-US" sz="54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r>
              <a:rPr lang="zh-CN" altLang="en-US" sz="5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头上帽子被摘去</a:t>
            </a:r>
            <a:endParaRPr lang="zh-CN" altLang="en-US" sz="54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670175" y="4320540"/>
            <a:ext cx="7879080" cy="13100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4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小ü见到</a:t>
            </a:r>
            <a:r>
              <a:rPr lang="en-US" altLang="zh-CN" sz="4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jqx </a:t>
            </a:r>
            <a:r>
              <a:rPr lang="zh-CN" altLang="en-US" sz="4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去掉两点还念ü</a:t>
            </a:r>
            <a:endParaRPr lang="zh-CN" altLang="en-US" sz="44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图片 1" descr="51b1OOOPICc8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9080" y="1094105"/>
            <a:ext cx="3002915" cy="2597150"/>
          </a:xfrm>
          <a:prstGeom prst="rect">
            <a:avLst/>
          </a:prstGeom>
          <a:noFill/>
        </p:spPr>
      </p:pic>
      <p:sp>
        <p:nvSpPr>
          <p:cNvPr id="3" name="圆角矩形 2"/>
          <p:cNvSpPr/>
          <p:nvPr/>
        </p:nvSpPr>
        <p:spPr>
          <a:xfrm>
            <a:off x="2670175" y="746760"/>
            <a:ext cx="7406640" cy="3703320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7200">
                <a:solidFill>
                  <a:schemeClr val="tx1"/>
                </a:solidFill>
                <a:sym typeface="+mn-ea"/>
              </a:rPr>
              <a:t>j + ü---j</a:t>
            </a:r>
            <a:r>
              <a:rPr lang="en-US" altLang="zh-CN" sz="7200">
                <a:solidFill>
                  <a:srgbClr val="FF0000"/>
                </a:solidFill>
                <a:sym typeface="+mn-ea"/>
              </a:rPr>
              <a:t>u</a:t>
            </a:r>
            <a:endParaRPr lang="en-US" altLang="zh-CN" sz="7200">
              <a:solidFill>
                <a:srgbClr val="FF0000"/>
              </a:solidFill>
            </a:endParaRPr>
          </a:p>
          <a:p>
            <a:pPr algn="ctr"/>
            <a:r>
              <a:rPr lang="en-US" altLang="zh-CN" sz="7200">
                <a:solidFill>
                  <a:schemeClr val="tx1"/>
                </a:solidFill>
                <a:sym typeface="+mn-ea"/>
              </a:rPr>
              <a:t>q + ü---q</a:t>
            </a:r>
            <a:r>
              <a:rPr lang="en-US" altLang="zh-CN" sz="7200">
                <a:solidFill>
                  <a:srgbClr val="FF0000"/>
                </a:solidFill>
                <a:sym typeface="+mn-ea"/>
              </a:rPr>
              <a:t>u</a:t>
            </a:r>
            <a:endParaRPr lang="en-US" altLang="zh-CN" sz="7200">
              <a:solidFill>
                <a:srgbClr val="FF0000"/>
              </a:solidFill>
            </a:endParaRPr>
          </a:p>
          <a:p>
            <a:pPr algn="ctr"/>
            <a:r>
              <a:rPr lang="en-US" altLang="zh-CN" sz="7200">
                <a:sym typeface="+mn-ea"/>
              </a:rPr>
              <a:t> </a:t>
            </a:r>
            <a:r>
              <a:rPr lang="en-US" altLang="zh-CN" sz="7200">
                <a:solidFill>
                  <a:schemeClr val="tx1"/>
                </a:solidFill>
                <a:sym typeface="+mn-ea"/>
              </a:rPr>
              <a:t>x + ü---x</a:t>
            </a:r>
            <a:r>
              <a:rPr lang="en-US" altLang="zh-CN" sz="7200">
                <a:solidFill>
                  <a:srgbClr val="FF0000"/>
                </a:solidFill>
                <a:sym typeface="+mn-ea"/>
              </a:rPr>
              <a:t>u</a:t>
            </a:r>
            <a:endParaRPr lang="zh-CN" altLang="en-US" sz="7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animBg="1"/>
      <p:bldP spid="10" grpId="1" animBg="1"/>
      <p:bldP spid="10" grpId="2" animBg="1"/>
      <p:bldP spid="10" grpId="3" animBg="1"/>
      <p:bldP spid="10" grpId="4" animBg="1"/>
      <p:bldP spid="10" grpId="5" bldLvl="0" animBg="1"/>
      <p:bldP spid="9" grpId="1" animBg="1"/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1_3rojjx2ba5qaq38qd31333aj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8729" t="1842" r="8729" b="53556"/>
          <a:stretch>
            <a:fillRect/>
          </a:stretch>
        </p:blipFill>
        <p:spPr>
          <a:xfrm>
            <a:off x="205105" y="2714625"/>
            <a:ext cx="3670935" cy="2967990"/>
          </a:xfrm>
          <a:prstGeom prst="rect">
            <a:avLst/>
          </a:prstGeom>
        </p:spPr>
      </p:pic>
      <p:pic>
        <p:nvPicPr>
          <p:cNvPr id="3" name="图片 2" descr="1_3rojjx2ba5qaq38qd31333aj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8134" t="52816" r="7747" b="3107"/>
          <a:stretch>
            <a:fillRect/>
          </a:stretch>
        </p:blipFill>
        <p:spPr>
          <a:xfrm>
            <a:off x="4061460" y="2714625"/>
            <a:ext cx="3764915" cy="2952115"/>
          </a:xfrm>
          <a:prstGeom prst="rect">
            <a:avLst/>
          </a:prstGeom>
        </p:spPr>
      </p:pic>
      <p:pic>
        <p:nvPicPr>
          <p:cNvPr id="4" name="图片 3" descr="2_3rojjx2ba5qaq38qd31333aj (2)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7715" t="2915" r="6709" b="52910"/>
          <a:stretch>
            <a:fillRect/>
          </a:stretch>
        </p:blipFill>
        <p:spPr>
          <a:xfrm>
            <a:off x="8057515" y="2713990"/>
            <a:ext cx="3822700" cy="2952750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425450" y="1296035"/>
            <a:ext cx="3230880" cy="102108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4800">
                <a:sym typeface="+mn-ea"/>
              </a:rPr>
              <a:t>j + ü---j</a:t>
            </a:r>
            <a:r>
              <a:rPr lang="en-US" altLang="zh-CN" sz="4800">
                <a:solidFill>
                  <a:srgbClr val="FF0000"/>
                </a:solidFill>
                <a:sym typeface="+mn-ea"/>
              </a:rPr>
              <a:t>u</a:t>
            </a:r>
            <a:endParaRPr lang="zh-CN" altLang="en-US" sz="4800"/>
          </a:p>
        </p:txBody>
      </p:sp>
      <p:sp>
        <p:nvSpPr>
          <p:cNvPr id="30" name="矩形 29"/>
          <p:cNvSpPr/>
          <p:nvPr/>
        </p:nvSpPr>
        <p:spPr>
          <a:xfrm>
            <a:off x="8353425" y="1296035"/>
            <a:ext cx="3230880" cy="102108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4800">
                <a:sym typeface="+mn-ea"/>
              </a:rPr>
              <a:t>x + ü---x</a:t>
            </a:r>
            <a:r>
              <a:rPr lang="en-US" altLang="zh-CN" sz="4800">
                <a:solidFill>
                  <a:srgbClr val="FF0000"/>
                </a:solidFill>
                <a:sym typeface="+mn-ea"/>
              </a:rPr>
              <a:t>u</a:t>
            </a:r>
            <a:endParaRPr lang="zh-CN" altLang="en-US" sz="4800"/>
          </a:p>
        </p:txBody>
      </p:sp>
      <p:sp>
        <p:nvSpPr>
          <p:cNvPr id="31" name="矩形 30"/>
          <p:cNvSpPr/>
          <p:nvPr/>
        </p:nvSpPr>
        <p:spPr>
          <a:xfrm>
            <a:off x="4328160" y="1296035"/>
            <a:ext cx="3230880" cy="102108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4800">
                <a:sym typeface="+mn-ea"/>
              </a:rPr>
              <a:t>q + ü---q</a:t>
            </a:r>
            <a:r>
              <a:rPr lang="en-US" altLang="zh-CN" sz="4800">
                <a:solidFill>
                  <a:srgbClr val="FF0000"/>
                </a:solidFill>
                <a:sym typeface="+mn-ea"/>
              </a:rPr>
              <a:t>u</a:t>
            </a:r>
            <a:endParaRPr lang="zh-CN" altLang="en-US" sz="4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1" grpId="0" animBg="1"/>
      <p:bldP spid="3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849880" y="2026920"/>
            <a:ext cx="7772400" cy="2194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3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lumMod val="5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jqx ? a</a:t>
            </a:r>
            <a:endParaRPr lang="en-US" altLang="zh-CN" sz="13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  <a:lumMod val="5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057400" y="525780"/>
            <a:ext cx="7360920" cy="5280660"/>
            <a:chOff x="2952" y="433"/>
            <a:chExt cx="11592" cy="8316"/>
          </a:xfrm>
        </p:grpSpPr>
        <p:pic>
          <p:nvPicPr>
            <p:cNvPr id="4" name="图片 3" descr="20140929002649_UVtUd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32071" t="31650" r="23896" b="30067"/>
            <a:stretch>
              <a:fillRect/>
            </a:stretch>
          </p:blipFill>
          <p:spPr>
            <a:xfrm>
              <a:off x="2952" y="433"/>
              <a:ext cx="3361" cy="2903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3744" y="2797"/>
              <a:ext cx="10800" cy="59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</a:bodyPr>
            <a:p>
              <a:pPr algn="ctr"/>
              <a:r>
                <a:rPr lang="en-US" altLang="zh-CN" sz="660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charset="-122"/>
                  <a:ea typeface="楷体" panose="02010609060101010101" charset="-122"/>
                </a:rPr>
                <a:t>jqx </a:t>
              </a:r>
              <a:r>
                <a:rPr lang="zh-CN" altLang="en-US" sz="660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charset="-122"/>
                  <a:ea typeface="楷体" panose="02010609060101010101" charset="-122"/>
                </a:rPr>
                <a:t>真稀奇</a:t>
              </a:r>
              <a:endParaRPr lang="zh-CN" altLang="en-US" sz="6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endParaRPr>
            </a:p>
            <a:p>
              <a:pPr algn="ctr"/>
              <a:r>
                <a:rPr lang="zh-CN" altLang="en-US" sz="660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charset="-122"/>
                  <a:ea typeface="楷体" panose="02010609060101010101" charset="-122"/>
                </a:rPr>
                <a:t>见了</a:t>
              </a:r>
              <a:r>
                <a:rPr lang="en-US" altLang="zh-CN" sz="6600"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charset="-122"/>
                  <a:ea typeface="楷体" panose="02010609060101010101" charset="-122"/>
                </a:rPr>
                <a:t>a</a:t>
              </a:r>
              <a:r>
                <a:rPr lang="zh-CN" altLang="en-US" sz="660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charset="-122"/>
                  <a:ea typeface="楷体" panose="02010609060101010101" charset="-122"/>
                </a:rPr>
                <a:t>大哥</a:t>
              </a:r>
              <a:endParaRPr lang="zh-CN" altLang="en-US" sz="6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endParaRPr>
            </a:p>
            <a:p>
              <a:pPr algn="ctr"/>
              <a:r>
                <a:rPr lang="zh-CN" altLang="en-US" sz="660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charset="-122"/>
                  <a:ea typeface="楷体" panose="02010609060101010101" charset="-122"/>
                </a:rPr>
                <a:t>有话不敢说</a:t>
              </a:r>
              <a:endParaRPr lang="zh-CN" altLang="en-US" sz="6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endParaRPr>
            </a:p>
            <a:p>
              <a:pPr algn="ctr"/>
              <a:r>
                <a:rPr lang="zh-CN" altLang="en-US" sz="660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charset="-122"/>
                  <a:ea typeface="楷体" panose="02010609060101010101" charset="-122"/>
                </a:rPr>
                <a:t>找来小</a:t>
              </a:r>
              <a:r>
                <a:rPr lang="en-US" altLang="zh-CN" sz="6600"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charset="-122"/>
                  <a:ea typeface="楷体" panose="02010609060101010101" charset="-122"/>
                </a:rPr>
                <a:t>i</a:t>
              </a:r>
              <a:r>
                <a:rPr lang="zh-CN" altLang="en-US" sz="660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charset="-122"/>
                  <a:ea typeface="楷体" panose="02010609060101010101" charset="-122"/>
                </a:rPr>
                <a:t>中间坐</a:t>
              </a:r>
              <a:endParaRPr lang="zh-CN" altLang="en-US" sz="6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3" name="圆角矩形 2"/>
          <p:cNvSpPr/>
          <p:nvPr/>
        </p:nvSpPr>
        <p:spPr>
          <a:xfrm>
            <a:off x="2027555" y="1089660"/>
            <a:ext cx="8136890" cy="467868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 sz="80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ctr"/>
            <a:r>
              <a:rPr lang="en-US" altLang="zh-CN" sz="8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j-i-a   j</a:t>
            </a:r>
            <a:r>
              <a:rPr lang="en-US" altLang="zh-CN" sz="8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i</a:t>
            </a:r>
            <a:r>
              <a:rPr lang="en-US" altLang="zh-CN" sz="8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a</a:t>
            </a:r>
            <a:endParaRPr lang="en-US" altLang="zh-CN" sz="80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ctr"/>
            <a:r>
              <a:rPr lang="en-US" altLang="zh-CN" sz="8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q-i-a   q</a:t>
            </a:r>
            <a:r>
              <a:rPr lang="en-US" altLang="zh-CN" sz="8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i</a:t>
            </a:r>
            <a:r>
              <a:rPr lang="en-US" altLang="zh-CN" sz="8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a</a:t>
            </a:r>
            <a:endParaRPr lang="en-US" altLang="zh-CN" sz="80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ctr"/>
            <a:r>
              <a:rPr lang="en-US" altLang="zh-CN" sz="8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x-i-a   x</a:t>
            </a:r>
            <a:r>
              <a:rPr lang="en-US" altLang="zh-CN" sz="8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i</a:t>
            </a:r>
            <a:r>
              <a:rPr lang="en-US" altLang="zh-CN" sz="8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a</a:t>
            </a:r>
            <a:endParaRPr lang="en-US" altLang="zh-CN" sz="80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ctr"/>
            <a:endParaRPr lang="en-US" altLang="zh-CN" sz="80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73680" y="2331720"/>
            <a:ext cx="10515600" cy="1325563"/>
          </a:xfrm>
        </p:spPr>
        <p:txBody>
          <a:bodyPr>
            <a:normAutofit/>
          </a:bodyPr>
          <a:p>
            <a:r>
              <a:rPr lang="en-US" altLang="zh-CN">
                <a:latin typeface="楷体" panose="02010609060101010101" charset="-122"/>
                <a:ea typeface="楷体" panose="02010609060101010101" charset="-122"/>
              </a:rPr>
              <a:t>1.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声母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</a:rPr>
              <a:t>jqx 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读得 </a:t>
            </a:r>
            <a:br>
              <a:rPr lang="zh-CN" altLang="en-US">
                <a:latin typeface="楷体" panose="02010609060101010101" charset="-122"/>
                <a:ea typeface="楷体" panose="02010609060101010101" charset="-122"/>
              </a:rPr>
            </a:b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音节 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</a:rPr>
              <a:t>ji qi xi 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读得 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34505" y="2331720"/>
            <a:ext cx="280352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solidFill>
                  <a:srgbClr val="FF0000"/>
                </a:solidFill>
              </a:rPr>
              <a:t>轻又短</a:t>
            </a:r>
            <a:endParaRPr lang="zh-CN" altLang="en-US" sz="400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863840" y="2926080"/>
            <a:ext cx="2620645" cy="9810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>
                <a:solidFill>
                  <a:srgbClr val="FF0000"/>
                </a:solidFill>
                <a:sym typeface="+mn-ea"/>
              </a:rPr>
              <a:t> </a:t>
            </a:r>
            <a:r>
              <a:rPr lang="zh-CN" altLang="en-US" sz="4000">
                <a:solidFill>
                  <a:srgbClr val="FF0000"/>
                </a:solidFill>
                <a:sym typeface="+mn-ea"/>
              </a:rPr>
              <a:t>响又长</a:t>
            </a:r>
            <a:endParaRPr lang="zh-CN" altLang="en-US" sz="4000">
              <a:solidFill>
                <a:srgbClr val="FF0000"/>
              </a:solidFill>
              <a:sym typeface="+mn-ea"/>
            </a:endParaRPr>
          </a:p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773680" y="4198620"/>
            <a:ext cx="783272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2.</a:t>
            </a:r>
            <a:r>
              <a:rPr lang="zh-CN" altLang="en-US" sz="4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小ü见到</a:t>
            </a:r>
            <a:r>
              <a:rPr lang="en-US" altLang="zh-CN" sz="4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jqx</a:t>
            </a:r>
            <a:r>
              <a:rPr lang="zh-CN" altLang="en-US" sz="4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去掉两点还念ü</a:t>
            </a:r>
            <a:endParaRPr lang="zh-CN" altLang="en-US" sz="4000"/>
          </a:p>
        </p:txBody>
      </p:sp>
      <p:sp>
        <p:nvSpPr>
          <p:cNvPr id="8" name="文本框 7"/>
          <p:cNvSpPr txBox="1"/>
          <p:nvPr/>
        </p:nvSpPr>
        <p:spPr>
          <a:xfrm>
            <a:off x="3093720" y="1310005"/>
            <a:ext cx="2651760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小结</a:t>
            </a:r>
            <a:endParaRPr lang="zh-CN" altLang="en-US" sz="4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4008120" y="647700"/>
            <a:ext cx="4175760" cy="70104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5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课后小练习</a:t>
            </a:r>
            <a:endParaRPr lang="zh-CN" altLang="en-US" sz="5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91000" y="2004060"/>
            <a:ext cx="6506845" cy="31451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/>
              <a:t>1.</a:t>
            </a:r>
            <a:r>
              <a:rPr lang="zh-CN" altLang="en-US" sz="4000"/>
              <a:t>认真书写</a:t>
            </a:r>
            <a:r>
              <a:rPr lang="en-US" altLang="zh-CN" sz="4000"/>
              <a:t>jqx</a:t>
            </a:r>
            <a:r>
              <a:rPr lang="zh-CN" altLang="en-US" sz="4000"/>
              <a:t>三个声母</a:t>
            </a:r>
            <a:r>
              <a:rPr lang="en-US" altLang="zh-CN" sz="4000"/>
              <a:t>  </a:t>
            </a:r>
            <a:r>
              <a:rPr lang="zh-CN" altLang="en-US" sz="4000"/>
              <a:t>认清形 读准音</a:t>
            </a:r>
            <a:endParaRPr lang="zh-CN" altLang="en-US" sz="4000"/>
          </a:p>
          <a:p>
            <a:r>
              <a:rPr lang="en-US" altLang="zh-CN" sz="4000"/>
              <a:t>2.</a:t>
            </a:r>
            <a:r>
              <a:rPr lang="zh-CN" altLang="en-US" sz="4000"/>
              <a:t>熟记拼音小规律 </a:t>
            </a:r>
            <a:endParaRPr lang="zh-CN" altLang="en-US" sz="4000"/>
          </a:p>
          <a:p>
            <a:r>
              <a:rPr lang="en-US" altLang="zh-CN" sz="4000"/>
              <a:t>3.</a:t>
            </a:r>
            <a:r>
              <a:rPr lang="zh-CN" altLang="en-US" sz="4000"/>
              <a:t>熟读儿歌</a:t>
            </a:r>
            <a:endParaRPr lang="zh-CN" altLang="en-US" sz="4000"/>
          </a:p>
          <a:p>
            <a:r>
              <a:rPr lang="en-US" altLang="zh-CN" sz="4000"/>
              <a:t>4.</a:t>
            </a:r>
            <a:r>
              <a:rPr lang="zh-CN" altLang="en-US" sz="4000"/>
              <a:t>找一找生活中的相关词语</a:t>
            </a:r>
            <a:endParaRPr lang="zh-CN" altLang="en-US" sz="40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" name="图片 7" descr="a2v72a31b173kb2b3j5rbv7ox5x73oao8d8dk3dk_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6300" b="81413"/>
          <a:stretch>
            <a:fillRect/>
          </a:stretch>
        </p:blipFill>
        <p:spPr>
          <a:xfrm>
            <a:off x="1059180" y="4221480"/>
            <a:ext cx="9012555" cy="1679575"/>
          </a:xfrm>
          <a:prstGeom prst="rect">
            <a:avLst/>
          </a:prstGeom>
        </p:spPr>
      </p:pic>
      <p:pic>
        <p:nvPicPr>
          <p:cNvPr id="9" name="图片 8" descr="a2v72a31b173kb2b3j5rbv7ox5x73oao8d8dk3dk_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57922" r="31862" b="30757"/>
          <a:stretch>
            <a:fillRect/>
          </a:stretch>
        </p:blipFill>
        <p:spPr>
          <a:xfrm>
            <a:off x="1059180" y="1320800"/>
            <a:ext cx="5311140" cy="1338580"/>
          </a:xfrm>
          <a:prstGeom prst="rect">
            <a:avLst/>
          </a:prstGeom>
        </p:spPr>
      </p:pic>
      <p:pic>
        <p:nvPicPr>
          <p:cNvPr id="10" name="图片 9" descr="20140929002649_UVtUd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30321" t="26286" r="28108" b="30741"/>
          <a:stretch>
            <a:fillRect/>
          </a:stretch>
        </p:blipFill>
        <p:spPr>
          <a:xfrm>
            <a:off x="15240" y="-501015"/>
            <a:ext cx="2070735" cy="2126615"/>
          </a:xfrm>
          <a:prstGeom prst="rect">
            <a:avLst/>
          </a:prstGeom>
        </p:spPr>
      </p:pic>
      <p:pic>
        <p:nvPicPr>
          <p:cNvPr id="11" name="图片 10" descr="20140929002649_UVtUd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30321" t="26286" r="28108" b="30741"/>
          <a:stretch>
            <a:fillRect/>
          </a:stretch>
        </p:blipFill>
        <p:spPr>
          <a:xfrm>
            <a:off x="15240" y="2659380"/>
            <a:ext cx="2070735" cy="212661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600200" y="741680"/>
            <a:ext cx="35502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/>
                <a:latin typeface="楷体" panose="02010609060101010101" charset="-122"/>
                <a:ea typeface="楷体" panose="02010609060101010101" charset="-122"/>
              </a:rPr>
              <a:t>韵母</a:t>
            </a:r>
            <a:endParaRPr lang="zh-CN" altLang="en-US" sz="4000">
              <a:ln w="12700">
                <a:solidFill>
                  <a:schemeClr val="accent5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  <a:effectLst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600200" y="3841115"/>
            <a:ext cx="304800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/>
                <a:latin typeface="楷体" panose="02010609060101010101" charset="-122"/>
                <a:ea typeface="楷体" panose="02010609060101010101" charset="-122"/>
              </a:rPr>
              <a:t>声母</a:t>
            </a:r>
            <a:endParaRPr lang="zh-CN" altLang="en-US" sz="4000">
              <a:ln w="12700">
                <a:solidFill>
                  <a:schemeClr val="accent5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  <a:effectLst/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7" name="图片 16" descr="20151026095558494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rcRect l="29160" r="28804"/>
          <a:stretch>
            <a:fillRect/>
          </a:stretch>
        </p:blipFill>
        <p:spPr>
          <a:xfrm>
            <a:off x="7982585" y="741680"/>
            <a:ext cx="2266315" cy="33432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3368675" y="1120775"/>
            <a:ext cx="4535170" cy="3519805"/>
            <a:chOff x="4777" y="1752"/>
            <a:chExt cx="7142" cy="5543"/>
          </a:xfrm>
        </p:grpSpPr>
        <p:pic>
          <p:nvPicPr>
            <p:cNvPr id="4" name="图片 3" descr="970160_1410157530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b="20996"/>
            <a:stretch>
              <a:fillRect/>
            </a:stretch>
          </p:blipFill>
          <p:spPr>
            <a:xfrm>
              <a:off x="4777" y="3503"/>
              <a:ext cx="7142" cy="3793"/>
            </a:xfrm>
            <a:prstGeom prst="rect">
              <a:avLst/>
            </a:prstGeom>
          </p:spPr>
        </p:pic>
        <p:pic>
          <p:nvPicPr>
            <p:cNvPr id="5" name="图片 4" descr="t01a54d9e80ea78dd6f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022" t="50140" r="51407" b="15209"/>
            <a:stretch>
              <a:fillRect/>
            </a:stretch>
          </p:blipFill>
          <p:spPr>
            <a:xfrm>
              <a:off x="7252" y="1752"/>
              <a:ext cx="2191" cy="1927"/>
            </a:xfrm>
            <a:prstGeom prst="rect">
              <a:avLst/>
            </a:prstGeom>
          </p:spPr>
        </p:pic>
      </p:grpSp>
      <p:pic>
        <p:nvPicPr>
          <p:cNvPr id="8" name="图片 7" descr="t0161c408193acada6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9768" t="16549" r="65261" b="20540"/>
          <a:stretch>
            <a:fillRect/>
          </a:stretch>
        </p:blipFill>
        <p:spPr>
          <a:xfrm>
            <a:off x="955040" y="510540"/>
            <a:ext cx="3073400" cy="530415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898640" y="-15240"/>
            <a:ext cx="5254625" cy="6904355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4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一只小鸡</a:t>
            </a:r>
            <a:r>
              <a:rPr lang="en-US" altLang="zh-CN" sz="4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j j j</a:t>
            </a:r>
            <a:endParaRPr lang="en-US" altLang="zh-CN" sz="44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r>
              <a:rPr lang="zh-CN" altLang="en-US" sz="4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头戴皇冠</a:t>
            </a:r>
            <a:r>
              <a:rPr lang="en-US" altLang="zh-CN" sz="4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j j j</a:t>
            </a:r>
            <a:endParaRPr lang="en-US" altLang="zh-CN" sz="44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r>
              <a:rPr lang="zh-CN" altLang="en-US" sz="4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竖弯加点</a:t>
            </a:r>
            <a:r>
              <a:rPr lang="en-US" altLang="zh-CN" sz="4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j j j</a:t>
            </a:r>
            <a:endParaRPr lang="en-US" altLang="zh-CN" sz="44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27020" y="1579245"/>
            <a:ext cx="4267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solidFill>
                  <a:srgbClr val="FF0000"/>
                </a:solidFill>
              </a:rPr>
              <a:t>2</a:t>
            </a:r>
            <a:endParaRPr lang="en-US" altLang="zh-CN" sz="3600">
              <a:solidFill>
                <a:srgbClr val="FF0000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926080" y="2575560"/>
            <a:ext cx="760730" cy="1188720"/>
            <a:chOff x="4608" y="4056"/>
            <a:chExt cx="1198" cy="1872"/>
          </a:xfrm>
        </p:grpSpPr>
        <p:sp>
          <p:nvSpPr>
            <p:cNvPr id="6" name="下箭头 5"/>
            <p:cNvSpPr/>
            <p:nvPr/>
          </p:nvSpPr>
          <p:spPr>
            <a:xfrm>
              <a:off x="4608" y="4056"/>
              <a:ext cx="360" cy="1872"/>
            </a:xfrm>
            <a:prstGeom prst="down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154" y="4473"/>
              <a:ext cx="653" cy="10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en-US" altLang="zh-CN" sz="3600">
                  <a:solidFill>
                    <a:srgbClr val="FF0000"/>
                  </a:solidFill>
                </a:rPr>
                <a:t>1</a:t>
              </a:r>
              <a:endParaRPr lang="en-US" altLang="zh-CN" sz="360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267814-1505240RI868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43300" y="961390"/>
            <a:ext cx="5105400" cy="4860290"/>
          </a:xfrm>
          <a:prstGeom prst="rect">
            <a:avLst/>
          </a:prstGeom>
        </p:spPr>
      </p:pic>
      <p:pic>
        <p:nvPicPr>
          <p:cNvPr id="5" name="图片 4" descr="t0161c408193acada6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29705" t="15405" r="39457" b="21684"/>
          <a:stretch>
            <a:fillRect/>
          </a:stretch>
        </p:blipFill>
        <p:spPr>
          <a:xfrm>
            <a:off x="348615" y="758190"/>
            <a:ext cx="3549015" cy="506349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339330" y="10160"/>
            <a:ext cx="4865370" cy="6838315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4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气球拖线</a:t>
            </a:r>
            <a:r>
              <a:rPr lang="en-US" altLang="zh-CN" sz="4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q q q</a:t>
            </a:r>
            <a:endParaRPr lang="en-US" altLang="zh-CN" sz="44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r>
              <a:rPr lang="zh-CN" altLang="en-US" sz="4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左上半圆</a:t>
            </a:r>
            <a:r>
              <a:rPr lang="en-US" altLang="zh-CN" sz="4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q q q</a:t>
            </a:r>
            <a:endParaRPr lang="en-US" altLang="zh-CN" sz="44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r>
              <a:rPr lang="en-US" altLang="zh-CN" sz="4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p</a:t>
            </a:r>
            <a:r>
              <a:rPr lang="zh-CN" altLang="en-US" sz="4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一转身</a:t>
            </a:r>
            <a:r>
              <a:rPr lang="en-US" altLang="zh-CN" sz="4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q q q</a:t>
            </a:r>
            <a:endParaRPr lang="en-US" altLang="zh-CN" sz="44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r>
              <a:rPr lang="zh-CN" altLang="en-US" sz="4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像个</a:t>
            </a:r>
            <a:r>
              <a:rPr lang="en-US" altLang="zh-CN" sz="4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9</a:t>
            </a:r>
            <a:r>
              <a:rPr lang="zh-CN" altLang="en-US" sz="4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字</a:t>
            </a:r>
            <a:r>
              <a:rPr lang="en-US" altLang="zh-CN" sz="4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q q q</a:t>
            </a:r>
            <a:endParaRPr lang="en-US" altLang="zh-CN" sz="44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48615" y="2067560"/>
            <a:ext cx="899795" cy="2062480"/>
            <a:chOff x="549" y="3256"/>
            <a:chExt cx="1417" cy="3248"/>
          </a:xfrm>
        </p:grpSpPr>
        <p:sp>
          <p:nvSpPr>
            <p:cNvPr id="2" name="左弧形箭头 1"/>
            <p:cNvSpPr/>
            <p:nvPr/>
          </p:nvSpPr>
          <p:spPr>
            <a:xfrm>
              <a:off x="1080" y="4056"/>
              <a:ext cx="887" cy="2448"/>
            </a:xfrm>
            <a:prstGeom prst="curvedRight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49" y="3256"/>
              <a:ext cx="720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3600">
                  <a:solidFill>
                    <a:srgbClr val="FF0000"/>
                  </a:solidFill>
                </a:rPr>
                <a:t>1</a:t>
              </a:r>
              <a:endParaRPr lang="en-US" altLang="zh-CN" sz="3600">
                <a:solidFill>
                  <a:srgbClr val="FF0000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971800" y="2862580"/>
            <a:ext cx="838200" cy="1739900"/>
            <a:chOff x="4680" y="4508"/>
            <a:chExt cx="1320" cy="2740"/>
          </a:xfrm>
        </p:grpSpPr>
        <p:sp>
          <p:nvSpPr>
            <p:cNvPr id="3" name="下箭头 2"/>
            <p:cNvSpPr/>
            <p:nvPr/>
          </p:nvSpPr>
          <p:spPr>
            <a:xfrm>
              <a:off x="4680" y="5184"/>
              <a:ext cx="336" cy="2064"/>
            </a:xfrm>
            <a:prstGeom prst="down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016" y="4508"/>
              <a:ext cx="984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3600">
                  <a:solidFill>
                    <a:srgbClr val="FF0000"/>
                  </a:solidFill>
                </a:rPr>
                <a:t>2</a:t>
              </a:r>
              <a:endParaRPr lang="en-US" altLang="zh-CN" sz="360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t0161c408193acada67"/>
          <p:cNvPicPr>
            <a:picLocks noChangeAspect="1"/>
          </p:cNvPicPr>
          <p:nvPr/>
        </p:nvPicPr>
        <p:blipFill>
          <a:blip r:embed="rId1"/>
          <a:srcRect l="55493" t="16549" r="16219" b="24045"/>
          <a:stretch>
            <a:fillRect/>
          </a:stretch>
        </p:blipFill>
        <p:spPr>
          <a:xfrm>
            <a:off x="343535" y="674370"/>
            <a:ext cx="3617595" cy="520509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560945" y="-15875"/>
            <a:ext cx="4629785" cy="6875780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4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刀切西瓜</a:t>
            </a:r>
            <a:r>
              <a:rPr lang="en-US" altLang="zh-CN" sz="4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x x x</a:t>
            </a:r>
            <a:endParaRPr lang="en-US" altLang="zh-CN" sz="44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r>
              <a:rPr lang="zh-CN" altLang="en-US" sz="4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像个叉叉</a:t>
            </a:r>
            <a:r>
              <a:rPr lang="en-US" altLang="zh-CN" sz="4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x x x</a:t>
            </a:r>
            <a:endParaRPr lang="en-US" altLang="zh-CN" sz="44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" name="图片 4" descr="20120731132252_PK2cK"/>
          <p:cNvPicPr>
            <a:picLocks noChangeAspect="1"/>
          </p:cNvPicPr>
          <p:nvPr/>
        </p:nvPicPr>
        <p:blipFill>
          <a:blip r:embed="rId3">
            <a:clrChange>
              <a:clrFrom>
                <a:srgbClr val="FBFBFB">
                  <a:alpha val="100000"/>
                </a:srgbClr>
              </a:clrFrom>
              <a:clrTo>
                <a:srgbClr val="FBFBFB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00450" y="1564005"/>
            <a:ext cx="4606290" cy="3715385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579120" y="1934210"/>
            <a:ext cx="734060" cy="1501140"/>
            <a:chOff x="912" y="3046"/>
            <a:chExt cx="1156" cy="2364"/>
          </a:xfrm>
        </p:grpSpPr>
        <p:sp>
          <p:nvSpPr>
            <p:cNvPr id="3" name="下箭头 2"/>
            <p:cNvSpPr/>
            <p:nvPr/>
          </p:nvSpPr>
          <p:spPr>
            <a:xfrm rot="19620000">
              <a:off x="1750" y="4038"/>
              <a:ext cx="318" cy="1373"/>
            </a:xfrm>
            <a:prstGeom prst="down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912" y="3046"/>
              <a:ext cx="888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3600">
                  <a:solidFill>
                    <a:srgbClr val="FF0000"/>
                  </a:solidFill>
                </a:rPr>
                <a:t>1</a:t>
              </a:r>
              <a:endParaRPr lang="en-US" altLang="zh-CN" sz="3600">
                <a:solidFill>
                  <a:srgbClr val="FF0000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564130" y="1934210"/>
            <a:ext cx="1022350" cy="1479550"/>
            <a:chOff x="4038" y="3046"/>
            <a:chExt cx="1610" cy="2330"/>
          </a:xfrm>
        </p:grpSpPr>
        <p:sp>
          <p:nvSpPr>
            <p:cNvPr id="7" name="下箭头 6"/>
            <p:cNvSpPr/>
            <p:nvPr/>
          </p:nvSpPr>
          <p:spPr>
            <a:xfrm rot="2400000">
              <a:off x="4038" y="4004"/>
              <a:ext cx="318" cy="1373"/>
            </a:xfrm>
            <a:prstGeom prst="down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760" y="3046"/>
              <a:ext cx="888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3600">
                  <a:solidFill>
                    <a:srgbClr val="FF0000"/>
                  </a:solidFill>
                </a:rPr>
                <a:t>2</a:t>
              </a:r>
              <a:endParaRPr lang="en-US" altLang="zh-CN" sz="360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4" name="图片 3" descr="t0161c408193acada6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9296" t="16389" r="17249" b="24052"/>
          <a:stretch>
            <a:fillRect/>
          </a:stretch>
        </p:blipFill>
        <p:spPr>
          <a:xfrm>
            <a:off x="2520950" y="1297305"/>
            <a:ext cx="7344410" cy="4079240"/>
          </a:xfrm>
          <a:prstGeom prst="rect">
            <a:avLst/>
          </a:prstGeom>
        </p:spPr>
      </p:pic>
      <p:sp>
        <p:nvSpPr>
          <p:cNvPr id="2" name="云形 1"/>
          <p:cNvSpPr/>
          <p:nvPr/>
        </p:nvSpPr>
        <p:spPr>
          <a:xfrm>
            <a:off x="859155" y="716280"/>
            <a:ext cx="10667365" cy="5241925"/>
          </a:xfrm>
          <a:prstGeom prst="cloud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9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发音短而轻</a:t>
            </a:r>
            <a:endParaRPr lang="zh-CN" altLang="en-US" sz="96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426720" y="2659380"/>
            <a:ext cx="7635240" cy="1539240"/>
            <a:chOff x="672" y="4188"/>
            <a:chExt cx="12024" cy="2424"/>
          </a:xfrm>
        </p:grpSpPr>
        <p:sp>
          <p:nvSpPr>
            <p:cNvPr id="9" name="矩形 8"/>
            <p:cNvSpPr/>
            <p:nvPr/>
          </p:nvSpPr>
          <p:spPr>
            <a:xfrm>
              <a:off x="672" y="4188"/>
              <a:ext cx="4439" cy="242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sz="11500">
                  <a:ln w="6600">
                    <a:solidFill>
                      <a:schemeClr val="accent2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dist="38100" dir="2700000" algn="tl" rotWithShape="0">
                      <a:schemeClr val="accent2"/>
                    </a:outerShdw>
                  </a:effectLst>
                  <a:latin typeface="黑体" panose="02010609060101010101" charset="-122"/>
                  <a:ea typeface="黑体" panose="02010609060101010101" charset="-122"/>
                </a:rPr>
                <a:t>jqx</a:t>
              </a:r>
              <a:endParaRPr lang="en-US" altLang="zh-CN" sz="1150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0" name=" 10"/>
            <p:cNvSpPr/>
            <p:nvPr/>
          </p:nvSpPr>
          <p:spPr>
            <a:xfrm>
              <a:off x="5111" y="5057"/>
              <a:ext cx="1272" cy="1201"/>
            </a:xfrm>
            <a:prstGeom prst="mathPlus">
              <a:avLst>
                <a:gd name="adj1" fmla="val 9220"/>
              </a:avLst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1" name=" 11"/>
            <p:cNvSpPr/>
            <p:nvPr/>
          </p:nvSpPr>
          <p:spPr>
            <a:xfrm>
              <a:off x="8616" y="5357"/>
              <a:ext cx="1296" cy="600"/>
            </a:xfrm>
            <a:custGeom>
              <a:avLst/>
              <a:gdLst>
                <a:gd name="connsiteX0" fmla="*/ 4710315 w 7544313"/>
                <a:gd name="connsiteY0" fmla="*/ 0 h 5784389"/>
                <a:gd name="connsiteX1" fmla="*/ 5164538 w 7544313"/>
                <a:gd name="connsiteY1" fmla="*/ 188144 h 5784389"/>
                <a:gd name="connsiteX2" fmla="*/ 7343753 w 7544313"/>
                <a:gd name="connsiteY2" fmla="*/ 2367358 h 5784389"/>
                <a:gd name="connsiteX3" fmla="*/ 7428050 w 7544313"/>
                <a:gd name="connsiteY3" fmla="*/ 2469120 h 5784389"/>
                <a:gd name="connsiteX4" fmla="*/ 7438311 w 7544313"/>
                <a:gd name="connsiteY4" fmla="*/ 2487626 h 5784389"/>
                <a:gd name="connsiteX5" fmla="*/ 7479289 w 7544313"/>
                <a:gd name="connsiteY5" fmla="*/ 2563973 h 5784389"/>
                <a:gd name="connsiteX6" fmla="*/ 7544313 w 7544313"/>
                <a:gd name="connsiteY6" fmla="*/ 2891210 h 5784389"/>
                <a:gd name="connsiteX7" fmla="*/ 7479289 w 7544313"/>
                <a:gd name="connsiteY7" fmla="*/ 3218447 h 5784389"/>
                <a:gd name="connsiteX8" fmla="*/ 7454433 w 7544313"/>
                <a:gd name="connsiteY8" fmla="*/ 3276193 h 5784389"/>
                <a:gd name="connsiteX9" fmla="*/ 7421357 w 7544313"/>
                <a:gd name="connsiteY9" fmla="*/ 3318247 h 5784389"/>
                <a:gd name="connsiteX10" fmla="*/ 7325947 w 7544313"/>
                <a:gd name="connsiteY10" fmla="*/ 3417030 h 5784389"/>
                <a:gd name="connsiteX11" fmla="*/ 5146732 w 7544313"/>
                <a:gd name="connsiteY11" fmla="*/ 5596244 h 5784389"/>
                <a:gd name="connsiteX12" fmla="*/ 4238287 w 7544313"/>
                <a:gd name="connsiteY12" fmla="*/ 5596244 h 5784389"/>
                <a:gd name="connsiteX13" fmla="*/ 4238287 w 7544313"/>
                <a:gd name="connsiteY13" fmla="*/ 4687801 h 5784389"/>
                <a:gd name="connsiteX14" fmla="*/ 5378425 w 7544313"/>
                <a:gd name="connsiteY14" fmla="*/ 3547663 h 5784389"/>
                <a:gd name="connsiteX15" fmla="*/ 642367 w 7544313"/>
                <a:gd name="connsiteY15" fmla="*/ 3547663 h 5784389"/>
                <a:gd name="connsiteX16" fmla="*/ 0 w 7544313"/>
                <a:gd name="connsiteY16" fmla="*/ 2905296 h 5784389"/>
                <a:gd name="connsiteX17" fmla="*/ 642367 w 7544313"/>
                <a:gd name="connsiteY17" fmla="*/ 2262930 h 5784389"/>
                <a:gd name="connsiteX18" fmla="*/ 5422435 w 7544313"/>
                <a:gd name="connsiteY18" fmla="*/ 2262930 h 5784389"/>
                <a:gd name="connsiteX19" fmla="*/ 4256093 w 7544313"/>
                <a:gd name="connsiteY19" fmla="*/ 1096587 h 5784389"/>
                <a:gd name="connsiteX20" fmla="*/ 4256093 w 7544313"/>
                <a:gd name="connsiteY20" fmla="*/ 188144 h 5784389"/>
                <a:gd name="connsiteX21" fmla="*/ 4710315 w 7544313"/>
                <a:gd name="connsiteY21" fmla="*/ 0 h 5784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7544313" h="5784389">
                  <a:moveTo>
                    <a:pt x="4710315" y="0"/>
                  </a:moveTo>
                  <a:cubicBezTo>
                    <a:pt x="4874713" y="0"/>
                    <a:pt x="5039107" y="62713"/>
                    <a:pt x="5164538" y="188144"/>
                  </a:cubicBezTo>
                  <a:lnTo>
                    <a:pt x="7343753" y="2367358"/>
                  </a:lnTo>
                  <a:cubicBezTo>
                    <a:pt x="7375110" y="2398716"/>
                    <a:pt x="7403341" y="2432905"/>
                    <a:pt x="7428050" y="2469120"/>
                  </a:cubicBezTo>
                  <a:lnTo>
                    <a:pt x="7438311" y="2487626"/>
                  </a:lnTo>
                  <a:lnTo>
                    <a:pt x="7479289" y="2563973"/>
                  </a:lnTo>
                  <a:cubicBezTo>
                    <a:pt x="7520342" y="2657385"/>
                    <a:pt x="7544313" y="2769994"/>
                    <a:pt x="7544313" y="2891210"/>
                  </a:cubicBezTo>
                  <a:cubicBezTo>
                    <a:pt x="7544313" y="3012426"/>
                    <a:pt x="7520342" y="3125035"/>
                    <a:pt x="7479289" y="3218447"/>
                  </a:cubicBezTo>
                  <a:lnTo>
                    <a:pt x="7454433" y="3276193"/>
                  </a:lnTo>
                  <a:lnTo>
                    <a:pt x="7421357" y="3318247"/>
                  </a:lnTo>
                  <a:cubicBezTo>
                    <a:pt x="7391886" y="3351882"/>
                    <a:pt x="7357304" y="3385674"/>
                    <a:pt x="7325947" y="3417030"/>
                  </a:cubicBezTo>
                  <a:lnTo>
                    <a:pt x="5146732" y="5596244"/>
                  </a:lnTo>
                  <a:cubicBezTo>
                    <a:pt x="4895873" y="5847104"/>
                    <a:pt x="4489147" y="5847104"/>
                    <a:pt x="4238287" y="5596244"/>
                  </a:cubicBezTo>
                  <a:cubicBezTo>
                    <a:pt x="3987430" y="5345384"/>
                    <a:pt x="3987430" y="4938661"/>
                    <a:pt x="4238287" y="4687801"/>
                  </a:cubicBezTo>
                  <a:lnTo>
                    <a:pt x="5378425" y="3547663"/>
                  </a:lnTo>
                  <a:lnTo>
                    <a:pt x="642367" y="3547663"/>
                  </a:lnTo>
                  <a:cubicBezTo>
                    <a:pt x="287598" y="3547663"/>
                    <a:pt x="0" y="3260065"/>
                    <a:pt x="0" y="2905296"/>
                  </a:cubicBezTo>
                  <a:cubicBezTo>
                    <a:pt x="0" y="2550527"/>
                    <a:pt x="287598" y="2262930"/>
                    <a:pt x="642367" y="2262930"/>
                  </a:cubicBezTo>
                  <a:lnTo>
                    <a:pt x="5422435" y="2262930"/>
                  </a:lnTo>
                  <a:lnTo>
                    <a:pt x="4256093" y="1096587"/>
                  </a:lnTo>
                  <a:cubicBezTo>
                    <a:pt x="4005235" y="845727"/>
                    <a:pt x="4005235" y="439004"/>
                    <a:pt x="4256093" y="188144"/>
                  </a:cubicBezTo>
                  <a:cubicBezTo>
                    <a:pt x="4381524" y="62713"/>
                    <a:pt x="4545918" y="0"/>
                    <a:pt x="4710315" y="0"/>
                  </a:cubicBezTo>
                  <a:close/>
                </a:path>
              </a:pathLst>
            </a:cu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6684" y="4752"/>
              <a:ext cx="1680" cy="129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sz="13800">
                  <a:ln w="6600">
                    <a:solidFill>
                      <a:schemeClr val="accent2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dist="38100" dir="2700000" algn="tl" rotWithShape="0">
                      <a:schemeClr val="accent2"/>
                    </a:outerShdw>
                  </a:effectLst>
                </a:rPr>
                <a:t>i</a:t>
              </a:r>
              <a:endParaRPr lang="en-US" altLang="zh-CN" sz="1380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1256" y="4937"/>
              <a:ext cx="1440" cy="144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23900">
                  <a:ln w="6600">
                    <a:solidFill>
                      <a:schemeClr val="accent2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dist="38100" dir="2700000" algn="tl" rotWithShape="0">
                      <a:schemeClr val="accent2"/>
                    </a:outerShdw>
                  </a:effectLst>
                  <a:latin typeface="+mj-ea"/>
                  <a:ea typeface="+mj-ea"/>
                </a:rPr>
                <a:t>？</a:t>
              </a:r>
              <a:endParaRPr lang="zh-CN" altLang="en-US" sz="2390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+mj-ea"/>
                <a:ea typeface="+mj-ea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4244340" y="399415"/>
            <a:ext cx="3030855" cy="6385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130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i</a:t>
            </a:r>
            <a:endParaRPr lang="en-US" altLang="zh-CN" sz="4130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021080" y="541020"/>
            <a:ext cx="2546350" cy="53797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4400">
                <a:gradFill>
                  <a:gsLst>
                    <a:gs pos="0">
                      <a:srgbClr val="FBFB11"/>
                    </a:gs>
                    <a:gs pos="100000">
                      <a:srgbClr val="838309"/>
                    </a:gs>
                  </a:gsLst>
                  <a:lin ang="5400000" scaled="0"/>
                </a:gra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ji</a:t>
            </a:r>
            <a:endParaRPr lang="en-US" altLang="zh-CN" sz="34400">
              <a:gradFill>
                <a:gsLst>
                  <a:gs pos="0">
                    <a:srgbClr val="FBFB11"/>
                  </a:gs>
                  <a:gs pos="100000">
                    <a:srgbClr val="838309"/>
                  </a:gs>
                </a:gsLst>
                <a:lin ang="5400000" scaled="0"/>
              </a:gra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55720" y="419100"/>
            <a:ext cx="3535045" cy="53797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4400">
                <a:ln w="12700" cmpd="sng">
                  <a:noFill/>
                  <a:prstDash val="solid"/>
                </a:ln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ang="5400000" scaled="0"/>
                </a:gradFill>
                <a:effectLst/>
              </a:rPr>
              <a:t>qi</a:t>
            </a:r>
            <a:endParaRPr lang="en-US" altLang="zh-CN" sz="34400">
              <a:ln w="12700" cmpd="sng">
                <a:noFill/>
                <a:prstDash val="solid"/>
              </a:ln>
              <a:gradFill>
                <a:gsLst>
                  <a:gs pos="0">
                    <a:srgbClr val="14CD68"/>
                  </a:gs>
                  <a:gs pos="100000">
                    <a:srgbClr val="035C7D"/>
                  </a:gs>
                </a:gsLst>
                <a:lin ang="5400000" scaled="0"/>
              </a:gradFill>
              <a:effectLst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092440" y="419100"/>
            <a:ext cx="3581400" cy="53797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440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ang="5400000" scaled="0"/>
                </a:gradFill>
              </a:rPr>
              <a:t>xi</a:t>
            </a:r>
            <a:endParaRPr lang="en-US" altLang="zh-CN" sz="3440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ang="5400000" scaled="0"/>
              </a:gra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00200" y="541020"/>
            <a:ext cx="2499360" cy="53797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440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ang="5400000" scaled="0"/>
                </a:gradFill>
              </a:rPr>
              <a:t>j</a:t>
            </a:r>
            <a:endParaRPr lang="en-US" altLang="zh-CN" sz="3440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ang="5400000" scaled="0"/>
              </a:gra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465955" y="266700"/>
            <a:ext cx="2727960" cy="53797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4400">
                <a:gradFill>
                  <a:gsLst>
                    <a:gs pos="0">
                      <a:srgbClr val="FBFB11"/>
                    </a:gs>
                    <a:gs pos="100000">
                      <a:srgbClr val="838309"/>
                    </a:gs>
                  </a:gsLst>
                  <a:lin ang="5400000" scaled="0"/>
                </a:gradFill>
              </a:rPr>
              <a:t>q</a:t>
            </a:r>
            <a:endParaRPr lang="en-US" altLang="zh-CN" sz="34400">
              <a:gradFill>
                <a:gsLst>
                  <a:gs pos="0">
                    <a:srgbClr val="FBFB11"/>
                  </a:gs>
                  <a:gs pos="100000">
                    <a:srgbClr val="838309"/>
                  </a:gs>
                </a:gsLst>
                <a:lin ang="5400000" scaled="0"/>
              </a:gra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694420" y="266700"/>
            <a:ext cx="2377440" cy="53797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44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ang="5400000" scaled="0"/>
                </a:gradFill>
              </a:rPr>
              <a:t>x</a:t>
            </a:r>
            <a:endParaRPr lang="en-US" altLang="zh-CN" sz="3440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ang="5400000" scaled="0"/>
              </a:gra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55420" y="1120140"/>
            <a:ext cx="9616440" cy="4221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6600">
                <a:solidFill>
                  <a:srgbClr val="FF0000"/>
                </a:solidFill>
              </a:rPr>
              <a:t>   jqx</a:t>
            </a:r>
            <a:r>
              <a:rPr lang="zh-CN" altLang="en-US" sz="6600">
                <a:solidFill>
                  <a:schemeClr val="tx1"/>
                </a:solidFill>
              </a:rPr>
              <a:t>是声母    读的</a:t>
            </a:r>
            <a:r>
              <a:rPr lang="zh-CN" altLang="en-US" sz="6600">
                <a:solidFill>
                  <a:srgbClr val="FF0000"/>
                </a:solidFill>
              </a:rPr>
              <a:t>短而轻</a:t>
            </a:r>
            <a:endParaRPr lang="zh-CN" altLang="en-US" sz="6600"/>
          </a:p>
          <a:p>
            <a:pPr algn="ctr"/>
            <a:r>
              <a:rPr lang="en-US" altLang="zh-CN" sz="6600">
                <a:solidFill>
                  <a:srgbClr val="FF0000"/>
                </a:solidFill>
              </a:rPr>
              <a:t>ji qi xi</a:t>
            </a:r>
            <a:r>
              <a:rPr lang="zh-CN" altLang="en-US" sz="6600">
                <a:solidFill>
                  <a:schemeClr val="tx1"/>
                </a:solidFill>
              </a:rPr>
              <a:t>是音节  读的</a:t>
            </a:r>
            <a:r>
              <a:rPr lang="zh-CN" altLang="en-US" sz="6600">
                <a:solidFill>
                  <a:srgbClr val="FF0000"/>
                </a:solidFill>
              </a:rPr>
              <a:t>响而长</a:t>
            </a:r>
            <a:endParaRPr lang="zh-CN" altLang="en-US" sz="66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4" grpId="1"/>
      <p:bldP spid="7" grpId="1"/>
      <p:bldP spid="10" grpId="0"/>
      <p:bldP spid="8" grpId="1"/>
      <p:bldP spid="12" grpId="0"/>
      <p:bldP spid="9" grpId="0" bldLvl="0" build="allAtOnce"/>
      <p:bldP spid="10" grpId="1"/>
      <p:bldP spid="12" grpId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4" name="图片 3" descr="2_3rojjx2ba5qaq38qd31333aj (2)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4708" t="51800" r="58669" b="26384"/>
          <a:stretch>
            <a:fillRect/>
          </a:stretch>
        </p:blipFill>
        <p:spPr>
          <a:xfrm>
            <a:off x="3732530" y="-166370"/>
            <a:ext cx="2285365" cy="2036445"/>
          </a:xfrm>
          <a:prstGeom prst="rect">
            <a:avLst/>
          </a:prstGeom>
        </p:spPr>
      </p:pic>
      <p:pic>
        <p:nvPicPr>
          <p:cNvPr id="6" name="图片 5" descr="2_3rojjx2ba5qaq38qd31333aj (2)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6415" t="76465" r="11072" b="2819"/>
          <a:stretch>
            <a:fillRect/>
          </a:stretch>
        </p:blipFill>
        <p:spPr>
          <a:xfrm>
            <a:off x="3732530" y="5039995"/>
            <a:ext cx="2028825" cy="1934845"/>
          </a:xfrm>
          <a:prstGeom prst="rect">
            <a:avLst/>
          </a:prstGeom>
        </p:spPr>
      </p:pic>
      <p:pic>
        <p:nvPicPr>
          <p:cNvPr id="11" name="图片 10" descr="2_3rojjx2ba5qaq38qd31333aj (2)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106" t="76115" r="55768" b="2887"/>
          <a:stretch>
            <a:fillRect/>
          </a:stretch>
        </p:blipFill>
        <p:spPr>
          <a:xfrm>
            <a:off x="3613785" y="3256280"/>
            <a:ext cx="2484120" cy="1996440"/>
          </a:xfrm>
          <a:prstGeom prst="rect">
            <a:avLst/>
          </a:prstGeom>
        </p:spPr>
      </p:pic>
      <p:pic>
        <p:nvPicPr>
          <p:cNvPr id="12" name="图片 11" descr="2_3rojjx2ba5qaq38qd31333aj (2)"/>
          <p:cNvPicPr preferRelativeResize="0"/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7143" t="52472" r="10469" b="27985"/>
          <a:stretch>
            <a:fillRect/>
          </a:stretch>
        </p:blipFill>
        <p:spPr>
          <a:xfrm>
            <a:off x="3732530" y="1616710"/>
            <a:ext cx="2246630" cy="173799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6385560" y="516255"/>
            <a:ext cx="266700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>
                <a:latin typeface="楷体" panose="02010609060101010101" charset="-122"/>
                <a:ea typeface="楷体" panose="02010609060101010101" charset="-122"/>
              </a:rPr>
              <a:t>小鸡 </a:t>
            </a:r>
            <a:endParaRPr lang="en-US" altLang="zh-CN" sz="48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385560" y="2074545"/>
            <a:ext cx="237744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>
                <a:latin typeface="楷体" panose="02010609060101010101" charset="-122"/>
                <a:ea typeface="楷体" panose="02010609060101010101" charset="-122"/>
              </a:rPr>
              <a:t>着急</a:t>
            </a:r>
            <a:endParaRPr lang="zh-CN" altLang="en-US" sz="48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385560" y="3843020"/>
            <a:ext cx="324612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>
                <a:latin typeface="楷体" panose="02010609060101010101" charset="-122"/>
                <a:ea typeface="楷体" panose="02010609060101010101" charset="-122"/>
              </a:rPr>
              <a:t>几个</a:t>
            </a:r>
            <a:endParaRPr lang="zh-CN" altLang="en-US" sz="48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385560" y="5596255"/>
            <a:ext cx="237744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>
                <a:latin typeface="楷体" panose="02010609060101010101" charset="-122"/>
                <a:ea typeface="楷体" panose="02010609060101010101" charset="-122"/>
              </a:rPr>
              <a:t>记号</a:t>
            </a:r>
            <a:endParaRPr lang="zh-CN" altLang="en-US" sz="480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95655" y="236220"/>
            <a:ext cx="2491740" cy="5949950"/>
            <a:chOff x="1253" y="372"/>
            <a:chExt cx="3924" cy="9370"/>
          </a:xfrm>
        </p:grpSpPr>
        <p:pic>
          <p:nvPicPr>
            <p:cNvPr id="7" name="图片 6" descr="970160_1410157530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21171" r="21507" b="18996"/>
            <a:stretch>
              <a:fillRect/>
            </a:stretch>
          </p:blipFill>
          <p:spPr>
            <a:xfrm>
              <a:off x="1253" y="6356"/>
              <a:ext cx="3564" cy="3386"/>
            </a:xfrm>
            <a:prstGeom prst="rect">
              <a:avLst/>
            </a:prstGeom>
          </p:spPr>
        </p:pic>
        <p:grpSp>
          <p:nvGrpSpPr>
            <p:cNvPr id="3" name="组合 2"/>
            <p:cNvGrpSpPr/>
            <p:nvPr/>
          </p:nvGrpSpPr>
          <p:grpSpPr>
            <a:xfrm>
              <a:off x="1613" y="372"/>
              <a:ext cx="3564" cy="6136"/>
              <a:chOff x="1613" y="372"/>
              <a:chExt cx="3564" cy="6136"/>
            </a:xfrm>
          </p:grpSpPr>
          <p:pic>
            <p:nvPicPr>
              <p:cNvPr id="8" name="图片 7" descr="图片1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000000">
                      <a:alpha val="0"/>
                    </a:srgbClr>
                  </a:clrFrom>
                  <a:clrTo>
                    <a:srgbClr val="000000">
                      <a:alpha val="0"/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613" y="372"/>
                <a:ext cx="3564" cy="6137"/>
              </a:xfrm>
              <a:prstGeom prst="rect">
                <a:avLst/>
              </a:prstGeom>
            </p:spPr>
          </p:pic>
          <p:sp>
            <p:nvSpPr>
              <p:cNvPr id="2" name="文本框 1"/>
              <p:cNvSpPr txBox="1"/>
              <p:nvPr/>
            </p:nvSpPr>
            <p:spPr>
              <a:xfrm>
                <a:off x="3857" y="1120"/>
                <a:ext cx="1320" cy="41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16600">
                    <a:solidFill>
                      <a:schemeClr val="tx1"/>
                    </a:solidFill>
                    <a:sym typeface="+mn-ea"/>
                  </a:rPr>
                  <a:t>i</a:t>
                </a:r>
                <a:endParaRPr lang="en-US" altLang="zh-CN" sz="16600">
                  <a:solidFill>
                    <a:schemeClr val="tx1"/>
                  </a:solidFill>
                  <a:sym typeface="+mn-ea"/>
                </a:endParaRPr>
              </a:p>
            </p:txBody>
          </p:sp>
        </p:grpSp>
      </p:grpSp>
      <p:sp>
        <p:nvSpPr>
          <p:cNvPr id="9" name="圆角矩形 8"/>
          <p:cNvSpPr/>
          <p:nvPr/>
        </p:nvSpPr>
        <p:spPr>
          <a:xfrm>
            <a:off x="3048000" y="1511300"/>
            <a:ext cx="5715000" cy="3154680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15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加声调</a:t>
            </a:r>
            <a:endParaRPr lang="zh-CN" altLang="en-US" sz="115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6" grpId="0"/>
      <p:bldP spid="17" grpId="0"/>
      <p:bldP spid="9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565</Words>
  <Application>WPS 演示</Application>
  <PresentationFormat>宽屏</PresentationFormat>
  <Paragraphs>164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楷体</vt:lpstr>
      <vt:lpstr>黑体</vt:lpstr>
      <vt:lpstr>微软雅黑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1.声母jqx 读得  音节 ji qi xi 读得 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hxy</dc:creator>
  <cp:lastModifiedBy>hxy</cp:lastModifiedBy>
  <cp:revision>9</cp:revision>
  <dcterms:created xsi:type="dcterms:W3CDTF">2017-04-08T06:56:00Z</dcterms:created>
  <dcterms:modified xsi:type="dcterms:W3CDTF">2017-04-13T14:59:30Z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2052-10.1.0.6382</vt:lpwstr>
  </property>
</Properties>
</file>