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5" r:id="rId3"/>
    <p:sldId id="289" r:id="rId4"/>
    <p:sldId id="373" r:id="rId5"/>
    <p:sldId id="374" r:id="rId6"/>
    <p:sldId id="398" r:id="rId7"/>
    <p:sldId id="380" r:id="rId8"/>
    <p:sldId id="381" r:id="rId9"/>
    <p:sldId id="408" r:id="rId10"/>
    <p:sldId id="337" r:id="rId11"/>
    <p:sldId id="404" r:id="rId12"/>
    <p:sldId id="405" r:id="rId13"/>
    <p:sldId id="406" r:id="rId14"/>
    <p:sldId id="407" r:id="rId15"/>
    <p:sldId id="311" r:id="rId16"/>
    <p:sldId id="400" r:id="rId17"/>
    <p:sldId id="341" r:id="rId18"/>
    <p:sldId id="452" r:id="rId19"/>
    <p:sldId id="430" r:id="rId20"/>
    <p:sldId id="431" r:id="rId21"/>
    <p:sldId id="415" r:id="rId22"/>
    <p:sldId id="433" r:id="rId23"/>
    <p:sldId id="414" r:id="rId24"/>
    <p:sldId id="339" r:id="rId25"/>
    <p:sldId id="376" r:id="rId26"/>
    <p:sldId id="363" r:id="rId27"/>
    <p:sldId id="346" r:id="rId28"/>
    <p:sldId id="364" r:id="rId29"/>
    <p:sldId id="349" r:id="rId30"/>
    <p:sldId id="365" r:id="rId31"/>
    <p:sldId id="352" r:id="rId32"/>
    <p:sldId id="369" r:id="rId33"/>
    <p:sldId id="300" r:id="rId34"/>
    <p:sldId id="418" r:id="rId35"/>
    <p:sldId id="419" r:id="rId36"/>
    <p:sldId id="424" r:id="rId37"/>
    <p:sldId id="425" r:id="rId38"/>
    <p:sldId id="388" r:id="rId39"/>
    <p:sldId id="421" r:id="rId40"/>
    <p:sldId id="335" r:id="rId41"/>
    <p:sldId id="422" r:id="rId42"/>
    <p:sldId id="423" r:id="rId43"/>
    <p:sldId id="426" r:id="rId44"/>
    <p:sldId id="434" r:id="rId45"/>
    <p:sldId id="429" r:id="rId46"/>
    <p:sldId id="389" r:id="rId47"/>
    <p:sldId id="390" r:id="rId48"/>
    <p:sldId id="432" r:id="rId49"/>
    <p:sldId id="411" r:id="rId50"/>
    <p:sldId id="412" r:id="rId51"/>
    <p:sldId id="399" r:id="rId52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66FF"/>
    <a:srgbClr val="FFFF00"/>
    <a:srgbClr val="CC0000"/>
    <a:srgbClr val="CCECFF"/>
    <a:srgbClr val="6699FF"/>
    <a:srgbClr val="FF33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6"/>
    <p:restoredTop sz="98554"/>
  </p:normalViewPr>
  <p:slideViewPr>
    <p:cSldViewPr showGuides="1">
      <p:cViewPr varScale="1">
        <p:scale>
          <a:sx n="50" d="100"/>
          <a:sy n="50" d="100"/>
        </p:scale>
        <p:origin x="-102" y="-534"/>
      </p:cViewPr>
      <p:guideLst>
        <p:guide orient="horz" pos="2158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>
                <a:solidFill>
                  <a:schemeClr val="tx1"/>
                </a:solidFill>
              </a:rPr>
            </a:fld>
            <a:endParaRPr lang="en-US" altLang="zh-CN" sz="14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29.xml"/><Relationship Id="rId8" Type="http://schemas.openxmlformats.org/officeDocument/2006/relationships/image" Target="../media/image16.png"/><Relationship Id="rId7" Type="http://schemas.openxmlformats.org/officeDocument/2006/relationships/slide" Target="slide27.xml"/><Relationship Id="rId6" Type="http://schemas.openxmlformats.org/officeDocument/2006/relationships/image" Target="../media/image15.png"/><Relationship Id="rId5" Type="http://schemas.openxmlformats.org/officeDocument/2006/relationships/slide" Target="slide25.xml"/><Relationship Id="rId4" Type="http://schemas.openxmlformats.org/officeDocument/2006/relationships/image" Target="../media/image14.png"/><Relationship Id="rId3" Type="http://schemas.openxmlformats.org/officeDocument/2006/relationships/slide" Target="slide23.xml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1" Type="http://schemas.openxmlformats.org/officeDocument/2006/relationships/image" Target="../media/image1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20.GI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slide" Target="slide16.xml"/><Relationship Id="rId2" Type="http://schemas.openxmlformats.org/officeDocument/2006/relationships/image" Target="../media/image13.jpeg"/><Relationship Id="rId1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slide" Target="slide16.xml"/><Relationship Id="rId2" Type="http://schemas.openxmlformats.org/officeDocument/2006/relationships/image" Target="../media/image13.jpeg"/><Relationship Id="rId1" Type="http://schemas.openxmlformats.org/officeDocument/2006/relationships/image" Target="../media/image2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slide" Target="slide16.xml"/><Relationship Id="rId2" Type="http://schemas.openxmlformats.org/officeDocument/2006/relationships/image" Target="../media/image13.jpeg"/><Relationship Id="rId1" Type="http://schemas.openxmlformats.org/officeDocument/2006/relationships/image" Target="../media/image2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28.GI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slide" Target="slide1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hyperlink" Target="&#26032;&#24314;&#25991;&#20214;&#22841;/&#19968;&#19979;&#35838;&#20214;/&#38632;&#28857;/&#38632;&#28857;.swf" TargetMode="Externa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png"/><Relationship Id="rId3" Type="http://schemas.microsoft.com/office/2007/relationships/media" Target="file:///C:\Users\&#24352;&#24314;&#25196;\Desktop\&#38632;&#28857;ppt\&#23567;&#23567;&#38632;&#28857;%20&#19968;&#24180;&#32423;%20&#19979;.mp3" TargetMode="External"/><Relationship Id="rId2" Type="http://schemas.openxmlformats.org/officeDocument/2006/relationships/audio" Target="file:///C:\Users\&#24352;&#24314;&#25196;\Desktop\&#38632;&#28857;ppt\&#23567;&#23567;&#38632;&#28857;%20&#19968;&#24180;&#32423;%20&#19979;.mp3" TargetMode="Externa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media" Target="file:///I:\&#19968;&#24180;&#32423;&#19979;&#22791;&#35838;\&#33487;&#25945;&#29256;&#23567;&#23398;&#35821;&#25991;1&#19979;MP3\2%20&#38632;&#28857;.mp3" TargetMode="External"/><Relationship Id="rId3" Type="http://schemas.openxmlformats.org/officeDocument/2006/relationships/audio" Target="file:///I:\&#19968;&#24180;&#32423;&#19979;&#22791;&#35838;\&#33487;&#25945;&#29256;&#23567;&#23398;&#35821;&#25991;1&#19979;MP3\2%20&#38632;&#28857;.mp3" TargetMode="Externa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media" Target="file:///I:\&#19968;&#24180;&#32423;&#19979;&#22791;&#35838;\&#33487;&#25945;&#29256;&#23567;&#23398;&#35821;&#25991;1&#19979;MP3\2%20&#38632;&#28857;.mp3" TargetMode="External"/><Relationship Id="rId3" Type="http://schemas.openxmlformats.org/officeDocument/2006/relationships/audio" Target="file:///I:\&#19968;&#24180;&#32423;&#19979;&#22791;&#35838;\&#33487;&#25945;&#29256;&#23567;&#23398;&#35821;&#25991;1&#19979;MP3\2%20&#38632;&#28857;.mp3" TargetMode="Externa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>
            <a:hlinkClick r:id="" action="ppaction://hlinkshowjump?jump=nextslide">
              <a:snd r:embed="rId2" name="type.wav"/>
            </a:hlinkClick>
          </p:cNvPr>
          <p:cNvSpPr txBox="1"/>
          <p:nvPr/>
        </p:nvSpPr>
        <p:spPr>
          <a:xfrm>
            <a:off x="-406400" y="333375"/>
            <a:ext cx="6589713" cy="2984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苏教版语文第二册</a:t>
            </a:r>
            <a:endParaRPr lang="en-US" altLang="zh-CN" b="1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/>
            <a:endParaRPr lang="en-US" altLang="zh-CN" sz="7200" b="1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/>
            <a:r>
              <a:rPr lang="en-US" altLang="zh-CN" sz="72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2.   </a:t>
            </a:r>
            <a:r>
              <a:rPr lang="zh-CN" altLang="en-US" sz="72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雨    点</a:t>
            </a:r>
            <a:endParaRPr lang="zh-CN" altLang="en-US" sz="72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图片 77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7" name="图片 77826" descr="雨点1"/>
          <p:cNvPicPr>
            <a:picLocks noChangeAspect="1"/>
          </p:cNvPicPr>
          <p:nvPr/>
        </p:nvPicPr>
        <p:blipFill>
          <a:blip r:embed="rId2"/>
          <a:srcRect l="62000" t="33743" b="45168"/>
          <a:stretch>
            <a:fillRect/>
          </a:stretch>
        </p:blipFill>
        <p:spPr>
          <a:xfrm>
            <a:off x="1066800" y="2286000"/>
            <a:ext cx="2971800" cy="2590800"/>
          </a:xfrm>
          <a:prstGeom prst="rect">
            <a:avLst/>
          </a:prstGeom>
          <a:noFill/>
          <a:ln w="57150" cap="flat" cmpd="thickThin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7829" name="文本框 77828"/>
          <p:cNvSpPr txBox="1"/>
          <p:nvPr/>
        </p:nvSpPr>
        <p:spPr>
          <a:xfrm>
            <a:off x="4267200" y="2819400"/>
            <a:ext cx="4343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雨点落进池塘里，</a:t>
            </a:r>
            <a:endParaRPr lang="zh-CN" altLang="en-US" sz="4000" b="1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在池塘里睡觉。</a:t>
            </a:r>
            <a:endParaRPr lang="zh-CN" altLang="en-US" sz="4000" b="1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图片 788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1" name="图片 78850" descr="雨点1"/>
          <p:cNvPicPr>
            <a:picLocks noChangeAspect="1"/>
          </p:cNvPicPr>
          <p:nvPr/>
        </p:nvPicPr>
        <p:blipFill>
          <a:blip r:embed="rId2"/>
          <a:srcRect l="62773" t="54832" b="22672"/>
          <a:stretch>
            <a:fillRect/>
          </a:stretch>
        </p:blipFill>
        <p:spPr>
          <a:xfrm>
            <a:off x="1371600" y="2398713"/>
            <a:ext cx="2971800" cy="2554287"/>
          </a:xfrm>
          <a:prstGeom prst="rect">
            <a:avLst/>
          </a:prstGeom>
          <a:noFill/>
          <a:ln w="57150" cap="flat" cmpd="thinThick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8853" name="文本框 78852"/>
          <p:cNvSpPr txBox="1"/>
          <p:nvPr/>
        </p:nvSpPr>
        <p:spPr>
          <a:xfrm>
            <a:off x="4419600" y="2819400"/>
            <a:ext cx="4343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雨点落进小溪里，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在小溪里散步。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图片 798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5" name="图片 79874" descr="雨点1"/>
          <p:cNvPicPr>
            <a:picLocks noChangeAspect="1"/>
          </p:cNvPicPr>
          <p:nvPr/>
        </p:nvPicPr>
        <p:blipFill>
          <a:blip r:embed="rId2"/>
          <a:srcRect t="77328"/>
          <a:stretch>
            <a:fillRect/>
          </a:stretch>
        </p:blipFill>
        <p:spPr>
          <a:xfrm>
            <a:off x="1219200" y="2438400"/>
            <a:ext cx="2895600" cy="2447925"/>
          </a:xfrm>
          <a:prstGeom prst="rect">
            <a:avLst/>
          </a:prstGeom>
          <a:noFill/>
          <a:ln w="57150" cap="flat" cmpd="thickThin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9877" name="文本框 79876"/>
          <p:cNvSpPr txBox="1"/>
          <p:nvPr/>
        </p:nvSpPr>
        <p:spPr>
          <a:xfrm>
            <a:off x="4419600" y="2819400"/>
            <a:ext cx="4343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雨点落进江河里，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在江河里奔跑。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8" name="图片 808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899" name="图片 80898" descr="雨点2"/>
          <p:cNvPicPr>
            <a:picLocks noChangeAspect="1"/>
          </p:cNvPicPr>
          <p:nvPr/>
        </p:nvPicPr>
        <p:blipFill>
          <a:blip r:embed="rId2"/>
          <a:srcRect t="59842"/>
          <a:stretch>
            <a:fillRect/>
          </a:stretch>
        </p:blipFill>
        <p:spPr>
          <a:xfrm>
            <a:off x="1143000" y="2209800"/>
            <a:ext cx="3048000" cy="2528888"/>
          </a:xfrm>
          <a:prstGeom prst="rect">
            <a:avLst/>
          </a:prstGeom>
          <a:noFill/>
          <a:ln w="57150" cap="flat" cmpd="thinThick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0901" name="文本框 80900"/>
          <p:cNvSpPr txBox="1"/>
          <p:nvPr/>
        </p:nvSpPr>
        <p:spPr>
          <a:xfrm>
            <a:off x="4267200" y="2819400"/>
            <a:ext cx="4343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雨点落进海洋里，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在海洋里跳跃。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8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468313" y="2492375"/>
            <a:ext cx="8285163" cy="1800225"/>
          </a:xfrm>
          <a:prstGeom prst="rect">
            <a:avLst/>
          </a:prstGeom>
          <a:solidFill>
            <a:schemeClr val="accent1">
              <a:lumMod val="20000"/>
              <a:lumOff val="80000"/>
              <a:alpha val="28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雨点落进</a:t>
            </a:r>
            <a:r>
              <a:rPr kumimoji="1" lang="zh-CN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）（       ）（       ）</a:t>
            </a:r>
            <a:r>
              <a:rPr kumimoji="1" lang="zh-CN" altLang="en-US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1" lang="zh-CN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）</a:t>
            </a:r>
            <a:r>
              <a:rPr kumimoji="1" lang="zh-CN" altLang="en-US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里。</a:t>
            </a:r>
            <a:endParaRPr kumimoji="1" lang="zh-CN" altLang="en-US" sz="5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96" name="Text Box 8"/>
          <p:cNvSpPr txBox="1"/>
          <p:nvPr/>
        </p:nvSpPr>
        <p:spPr>
          <a:xfrm>
            <a:off x="3851275" y="2420938"/>
            <a:ext cx="19431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池塘</a:t>
            </a:r>
            <a:endParaRPr lang="zh-CN" altLang="en-US" sz="5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7" name="Text Box 9"/>
          <p:cNvSpPr txBox="1"/>
          <p:nvPr/>
        </p:nvSpPr>
        <p:spPr>
          <a:xfrm>
            <a:off x="6300788" y="2420938"/>
            <a:ext cx="18002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小溪</a:t>
            </a:r>
            <a:endParaRPr lang="zh-CN" altLang="en-US" sz="5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8" name="Text Box 10"/>
          <p:cNvSpPr txBox="1"/>
          <p:nvPr/>
        </p:nvSpPr>
        <p:spPr>
          <a:xfrm>
            <a:off x="827088" y="3357563"/>
            <a:ext cx="20161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江河</a:t>
            </a:r>
            <a:endParaRPr lang="zh-CN" altLang="en-US" sz="5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9" name="Text Box 11"/>
          <p:cNvSpPr txBox="1"/>
          <p:nvPr/>
        </p:nvSpPr>
        <p:spPr>
          <a:xfrm>
            <a:off x="3924300" y="3284538"/>
            <a:ext cx="20875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海洋</a:t>
            </a:r>
            <a:endParaRPr lang="zh-CN" altLang="en-US" sz="5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274" name="Group 12"/>
          <p:cNvGrpSpPr/>
          <p:nvPr/>
        </p:nvGrpSpPr>
        <p:grpSpPr>
          <a:xfrm>
            <a:off x="8569325" y="5403850"/>
            <a:ext cx="574675" cy="1454150"/>
            <a:chOff x="-114" y="-1588"/>
            <a:chExt cx="1087" cy="3340"/>
          </a:xfrm>
        </p:grpSpPr>
        <p:pic>
          <p:nvPicPr>
            <p:cNvPr id="11275" name="Picture 13" descr="698b810ee6573fce37d122fd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51B33"/>
                </a:clrFrom>
                <a:clrTo>
                  <a:srgbClr val="051B33">
                    <a:alpha val="0"/>
                  </a:srgbClr>
                </a:clrTo>
              </a:clrChange>
              <a:biLevel thresh="50000"/>
              <a:grayscl/>
              <a:lum bright="100000" contrast="-42000"/>
            </a:blip>
            <a:srcRect l="7603" t="4727"/>
            <a:stretch>
              <a:fillRect/>
            </a:stretch>
          </p:blipFill>
          <p:spPr>
            <a:xfrm>
              <a:off x="-114" y="346"/>
              <a:ext cx="1087" cy="14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6" name="Text Box 14"/>
            <p:cNvSpPr txBox="1"/>
            <p:nvPr/>
          </p:nvSpPr>
          <p:spPr>
            <a:xfrm>
              <a:off x="-114" y="-1588"/>
              <a:ext cx="348" cy="16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/>
              <a:endParaRPr lang="zh-CN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78" name="Text Box 6"/>
          <p:cNvSpPr txBox="1"/>
          <p:nvPr/>
        </p:nvSpPr>
        <p:spPr>
          <a:xfrm>
            <a:off x="684213" y="260350"/>
            <a:ext cx="51847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你会这样说吗？</a:t>
            </a:r>
            <a:endParaRPr lang="zh-CN" altLang="en-US" sz="5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6" grpId="0"/>
      <p:bldP spid="63497" grpId="0"/>
      <p:bldP spid="63498" grpId="0"/>
      <p:bldP spid="634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图片 737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839200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文本框 73730"/>
          <p:cNvSpPr txBox="1"/>
          <p:nvPr/>
        </p:nvSpPr>
        <p:spPr>
          <a:xfrm>
            <a:off x="684213" y="549275"/>
            <a:ext cx="7834312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雨点落进这些地方做什么呢？你会这样说吗？</a:t>
            </a:r>
            <a:endParaRPr lang="zh-CN" altLang="en-US" sz="36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雨点在（ 什么地方 ）（干什么 ）</a:t>
            </a:r>
            <a:endParaRPr lang="zh-CN" altLang="en-US" sz="36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1600200" y="259080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雨点在池塘里睡觉。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1600200" y="342900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雨点在小溪里散步。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1600200" y="419100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雨点在江河里奔跑。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73735" name="文本框 73734"/>
          <p:cNvSpPr txBox="1"/>
          <p:nvPr/>
        </p:nvSpPr>
        <p:spPr>
          <a:xfrm>
            <a:off x="1600200" y="499745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雨点在海洋里跳跃。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73736" name="直接连接符 73735"/>
          <p:cNvSpPr/>
          <p:nvPr/>
        </p:nvSpPr>
        <p:spPr>
          <a:xfrm>
            <a:off x="4419600" y="3200400"/>
            <a:ext cx="9144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37" name="直接连接符 73736"/>
          <p:cNvSpPr/>
          <p:nvPr/>
        </p:nvSpPr>
        <p:spPr>
          <a:xfrm>
            <a:off x="4419600" y="4038600"/>
            <a:ext cx="9144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38" name="直接连接符 73737"/>
          <p:cNvSpPr/>
          <p:nvPr/>
        </p:nvSpPr>
        <p:spPr>
          <a:xfrm>
            <a:off x="4419600" y="4800600"/>
            <a:ext cx="9144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39" name="直接连接符 73738"/>
          <p:cNvSpPr/>
          <p:nvPr/>
        </p:nvSpPr>
        <p:spPr>
          <a:xfrm>
            <a:off x="4495800" y="5638800"/>
            <a:ext cx="9144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40" name="椭圆 73739"/>
          <p:cNvSpPr/>
          <p:nvPr/>
        </p:nvSpPr>
        <p:spPr>
          <a:xfrm>
            <a:off x="1295400" y="2895600"/>
            <a:ext cx="152400" cy="152400"/>
          </a:xfrm>
          <a:prstGeom prst="ellipse">
            <a:avLst/>
          </a:prstGeom>
          <a:solidFill>
            <a:srgbClr val="6600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1" name="椭圆 73740"/>
          <p:cNvSpPr/>
          <p:nvPr/>
        </p:nvSpPr>
        <p:spPr>
          <a:xfrm>
            <a:off x="1295400" y="3733800"/>
            <a:ext cx="152400" cy="152400"/>
          </a:xfrm>
          <a:prstGeom prst="ellipse">
            <a:avLst/>
          </a:prstGeom>
          <a:solidFill>
            <a:srgbClr val="6600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2" name="椭圆 73741"/>
          <p:cNvSpPr/>
          <p:nvPr/>
        </p:nvSpPr>
        <p:spPr>
          <a:xfrm>
            <a:off x="1295400" y="4495800"/>
            <a:ext cx="152400" cy="152400"/>
          </a:xfrm>
          <a:prstGeom prst="ellipse">
            <a:avLst/>
          </a:prstGeom>
          <a:solidFill>
            <a:srgbClr val="6600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3" name="椭圆 73742"/>
          <p:cNvSpPr/>
          <p:nvPr/>
        </p:nvSpPr>
        <p:spPr>
          <a:xfrm>
            <a:off x="1295400" y="5257800"/>
            <a:ext cx="152400" cy="152400"/>
          </a:xfrm>
          <a:prstGeom prst="ellipse">
            <a:avLst/>
          </a:prstGeom>
          <a:solidFill>
            <a:srgbClr val="6600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  <p:bldP spid="73734" grpId="0"/>
      <p:bldP spid="737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6" descr="698b810ee6573fce37d122fd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51B33"/>
              </a:clrFrom>
              <a:clrTo>
                <a:srgbClr val="051B33">
                  <a:alpha val="0"/>
                </a:srgbClr>
              </a:clrTo>
            </a:clrChange>
            <a:biLevel thresh="50000"/>
            <a:grayscl/>
            <a:lum bright="100000" contrast="-42000"/>
          </a:blip>
          <a:srcRect l="7603" t="4727"/>
          <a:stretch>
            <a:fillRect/>
          </a:stretch>
        </p:blipFill>
        <p:spPr>
          <a:xfrm>
            <a:off x="8316913" y="836613"/>
            <a:ext cx="647700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7"/>
          <p:cNvSpPr txBox="1"/>
          <p:nvPr/>
        </p:nvSpPr>
        <p:spPr>
          <a:xfrm>
            <a:off x="1187450" y="1052513"/>
            <a:ext cx="7200900" cy="4832350"/>
          </a:xfrm>
          <a:prstGeom prst="rect">
            <a:avLst/>
          </a:prstGeom>
          <a:solidFill>
            <a:schemeClr val="hlink">
              <a:alpha val="79999"/>
            </a:schemeClr>
          </a:solidFill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雨点落进：池塘、小溪、江河、海洋里都做了些什么呢？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请你们再用心地读一读课文，用“</a:t>
            </a:r>
            <a:r>
              <a: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。。。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”标出在哪里？用“</a:t>
            </a:r>
            <a:r>
              <a: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∆∆∆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”标出干什么？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293" name="Picture 5" descr="D:\王成娟\狐狸和乌鸦\按钮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1150" y="5757863"/>
            <a:ext cx="693738" cy="703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6" descr="D:\王成娟\狐狸和乌鸦\按钮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3663" y="5529263"/>
            <a:ext cx="700087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7" descr="D:\王成娟\狐狸和乌鸦\按钮.gif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97750" y="5592763"/>
            <a:ext cx="774700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8" descr="D:\王成娟\狐狸和乌鸦\按钮.gif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56600" y="6092825"/>
            <a:ext cx="679450" cy="69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TextBox 1"/>
          <p:cNvSpPr txBox="1"/>
          <p:nvPr/>
        </p:nvSpPr>
        <p:spPr>
          <a:xfrm>
            <a:off x="5519738" y="5672138"/>
            <a:ext cx="492125" cy="277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池塘</a:t>
            </a:r>
            <a:endParaRPr lang="zh-CN" altLang="en-US" sz="1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8" name="TextBox 2"/>
          <p:cNvSpPr txBox="1"/>
          <p:nvPr/>
        </p:nvSpPr>
        <p:spPr>
          <a:xfrm>
            <a:off x="6516688" y="5445125"/>
            <a:ext cx="492125" cy="277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小溪</a:t>
            </a:r>
            <a:endParaRPr lang="zh-CN" altLang="en-US" sz="1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9" name="TextBox 3"/>
          <p:cNvSpPr txBox="1"/>
          <p:nvPr/>
        </p:nvSpPr>
        <p:spPr>
          <a:xfrm>
            <a:off x="7535863" y="6237288"/>
            <a:ext cx="492125" cy="277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江河</a:t>
            </a:r>
            <a:endParaRPr lang="zh-CN" altLang="en-US" sz="1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0" name="TextBox 4"/>
          <p:cNvSpPr txBox="1"/>
          <p:nvPr/>
        </p:nvSpPr>
        <p:spPr>
          <a:xfrm>
            <a:off x="8459788" y="6021388"/>
            <a:ext cx="493712" cy="276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海洋</a:t>
            </a:r>
            <a:endParaRPr lang="zh-CN" altLang="en-US" sz="1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de19af3hd6f3d788d5cc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2085" y="41275"/>
            <a:ext cx="7131685" cy="2602865"/>
          </a:xfrm>
          <a:prstGeom prst="rect">
            <a:avLst/>
          </a:prstGeom>
        </p:spPr>
      </p:pic>
      <p:pic>
        <p:nvPicPr>
          <p:cNvPr id="3" name="图片 2" descr="20092695520140778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450" y="3069590"/>
            <a:ext cx="7508240" cy="3759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直接连接符 107521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7523" name="组合 107522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107524" name="矩形 107523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7525" name="直接连接符 107524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07526" name="直接连接符 107525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07527" name="文本框 107526"/>
          <p:cNvSpPr txBox="1"/>
          <p:nvPr/>
        </p:nvSpPr>
        <p:spPr>
          <a:xfrm>
            <a:off x="2604135" y="838200"/>
            <a:ext cx="4754880" cy="5577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zh-CN" sz="36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雨</a:t>
            </a:r>
            <a:endParaRPr lang="zh-CN" altLang="zh-CN" sz="360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7528" name="文本框 107527"/>
          <p:cNvSpPr txBox="1"/>
          <p:nvPr/>
        </p:nvSpPr>
        <p:spPr>
          <a:xfrm>
            <a:off x="180658" y="2364740"/>
            <a:ext cx="1511300" cy="1615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小雨</a:t>
            </a:r>
            <a:endParaRPr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雨点</a:t>
            </a:r>
            <a:endParaRPr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6855" y="156845"/>
            <a:ext cx="385889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6000">
                <a:ln/>
                <a:solidFill>
                  <a:srgbClr val="00CC00"/>
                </a:solidFill>
                <a:effectLst/>
              </a:rPr>
              <a:t>yǔ</a:t>
            </a:r>
            <a:endParaRPr lang="en-US" altLang="zh-CN" sz="6000">
              <a:ln/>
              <a:solidFill>
                <a:srgbClr val="00CC00"/>
              </a:solidFill>
              <a:effectLst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直接连接符 108545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8547" name="组合 108546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108548" name="矩形 108547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8549" name="直接连接符 108548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08550" name="直接连接符 108549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08551" name="文本框 108550"/>
          <p:cNvSpPr txBox="1"/>
          <p:nvPr/>
        </p:nvSpPr>
        <p:spPr>
          <a:xfrm>
            <a:off x="2590800" y="838200"/>
            <a:ext cx="4754880" cy="5577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en-US" sz="360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点</a:t>
            </a:r>
            <a:endParaRPr lang="zh-CN" altLang="en-US" sz="360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2" name="文本框 108551"/>
          <p:cNvSpPr txBox="1"/>
          <p:nvPr/>
        </p:nvSpPr>
        <p:spPr>
          <a:xfrm>
            <a:off x="468313" y="2534920"/>
            <a:ext cx="1511300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点火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雨点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小点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3075" y="407035"/>
            <a:ext cx="39103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</a:rPr>
              <a:t>d</a:t>
            </a:r>
            <a:r>
              <a:rPr lang="en-US" altLang="zh-CN" sz="5400"/>
              <a:t>i</a:t>
            </a:r>
            <a:r>
              <a:rPr lang="en-US" altLang="zh-CN" sz="54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ǎn</a:t>
            </a:r>
            <a:endParaRPr lang="en-US" altLang="zh-CN" sz="5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chemeClr val="bg1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074" name="Text Box 4"/>
          <p:cNvSpPr txBox="1"/>
          <p:nvPr/>
        </p:nvSpPr>
        <p:spPr>
          <a:xfrm>
            <a:off x="2124075" y="2060575"/>
            <a:ext cx="5940425" cy="3421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35000"/>
              </a:lnSpc>
            </a:pPr>
            <a:r>
              <a:rPr lang="zh-CN" altLang="en-US" sz="5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千条线</a:t>
            </a:r>
            <a:r>
              <a:rPr lang="en-US" altLang="zh-CN" sz="5400" b="1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5400" b="1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l" eaLnBrk="1" hangingPunct="1">
              <a:lnSpc>
                <a:spcPct val="135000"/>
              </a:lnSpc>
            </a:pPr>
            <a:r>
              <a:rPr lang="zh-CN" altLang="en-US" sz="5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万条线</a:t>
            </a:r>
            <a:r>
              <a:rPr lang="en-US" altLang="zh-CN" sz="5400" b="1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5400" b="1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l" eaLnBrk="1" hangingPunct="1">
              <a:lnSpc>
                <a:spcPct val="135000"/>
              </a:lnSpc>
            </a:pPr>
            <a:r>
              <a:rPr lang="zh-CN" altLang="en-US" sz="5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飞落水里看不见。</a:t>
            </a:r>
            <a:endParaRPr lang="zh-CN" altLang="en-US" sz="5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5" name="WordArt 7"/>
          <p:cNvSpPr>
            <a:spLocks noTextEdit="1"/>
          </p:cNvSpPr>
          <p:nvPr/>
        </p:nvSpPr>
        <p:spPr>
          <a:xfrm>
            <a:off x="611188" y="404813"/>
            <a:ext cx="2592387" cy="12239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谜语：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21" name="Picture 9" descr="2f9739de-d549-4f7a-9cc5-e20679a5a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3" name="Picture 11" descr="2f9739de-d549-4f7a-9cc5-e20679a5a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0"/>
            <a:ext cx="428466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直接连接符 89089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9091" name="组合 89090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89092" name="矩形 89091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9093" name="直接连接符 89092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89094" name="直接连接符 89093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89095" name="文本框 89094"/>
          <p:cNvSpPr txBox="1"/>
          <p:nvPr/>
        </p:nvSpPr>
        <p:spPr>
          <a:xfrm>
            <a:off x="2590800" y="838200"/>
            <a:ext cx="4754880" cy="5577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en-US" sz="360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里</a:t>
            </a:r>
            <a:endParaRPr lang="zh-CN" altLang="en-US" sz="360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4130" y="290195"/>
            <a:ext cx="276034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</a:rPr>
              <a:t>l</a:t>
            </a:r>
            <a:r>
              <a:rPr lang="en-US" altLang="zh-CN" sz="5400"/>
              <a:t>ǐ</a:t>
            </a:r>
            <a:endParaRPr lang="en-US" altLang="zh-CN" sz="5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直接连接符 110593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0595" name="组合 110594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110596" name="矩形 110595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0597" name="直接连接符 110596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10598" name="直接连接符 110597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0599" name="文本框 110598"/>
          <p:cNvSpPr txBox="1"/>
          <p:nvPr/>
        </p:nvSpPr>
        <p:spPr>
          <a:xfrm>
            <a:off x="2411413" y="1052513"/>
            <a:ext cx="4754880" cy="5577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en-US" sz="360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endParaRPr lang="zh-CN" altLang="en-US" sz="360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94760" y="539115"/>
            <a:ext cx="336994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z</a:t>
            </a:r>
            <a:r>
              <a:rPr lang="en-US" altLang="zh-CN" sz="54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à</a:t>
            </a:r>
            <a:r>
              <a:rPr lang="en-US" altLang="zh-CN" sz="5400"/>
              <a:t>i</a:t>
            </a:r>
            <a:endParaRPr lang="en-US" altLang="zh-CN" sz="5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直接连接符 88065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8067" name="组合 88066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88068" name="矩形 88067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8069" name="直接连接符 88068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88070" name="直接连接符 88069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88071" name="文本框 88070"/>
          <p:cNvSpPr txBox="1"/>
          <p:nvPr/>
        </p:nvSpPr>
        <p:spPr>
          <a:xfrm>
            <a:off x="2590800" y="838200"/>
            <a:ext cx="4754880" cy="5577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en-US" sz="360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江</a:t>
            </a:r>
            <a:endParaRPr lang="zh-CN" altLang="en-US" sz="360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835" y="1499870"/>
            <a:ext cx="853440" cy="4723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/>
              <a:t>长江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81425" y="539115"/>
            <a:ext cx="30232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j</a:t>
            </a:r>
            <a:r>
              <a:rPr lang="en-US" altLang="zh-CN" b="1">
                <a:latin typeface="+mn-ea"/>
                <a:ea typeface="+mn-ea"/>
                <a:sym typeface="+mn-ea"/>
              </a:rPr>
              <a:t>iāng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3316" name="Picture 4" descr="130471cq1190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1" name="Text Box 5"/>
          <p:cNvSpPr txBox="1"/>
          <p:nvPr/>
        </p:nvSpPr>
        <p:spPr>
          <a:xfrm>
            <a:off x="5472113" y="333375"/>
            <a:ext cx="7343775" cy="2147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54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chí</a:t>
            </a:r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54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en-US" altLang="zh-CN" sz="5400" b="1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54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54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    塘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5" name="Text Box 3"/>
          <p:cNvSpPr txBox="1"/>
          <p:nvPr/>
        </p:nvSpPr>
        <p:spPr>
          <a:xfrm>
            <a:off x="3760788" y="2420938"/>
            <a:ext cx="21796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睡觉</a:t>
            </a:r>
            <a:endParaRPr lang="zh-CN" altLang="en-US" sz="6000" b="1" dirty="0">
              <a:solidFill>
                <a:srgbClr val="FF66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6196" name="Text Box 4"/>
          <p:cNvSpPr txBox="1"/>
          <p:nvPr/>
        </p:nvSpPr>
        <p:spPr>
          <a:xfrm>
            <a:off x="539750" y="1579563"/>
            <a:ext cx="6305550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雨点落进池塘里，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在池塘里       。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4341" name="Picture 5" descr="698b810ee6573fce37d122fd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51B33"/>
              </a:clrFrom>
              <a:clrTo>
                <a:srgbClr val="051B33">
                  <a:alpha val="0"/>
                </a:srgbClr>
              </a:clrTo>
            </a:clrChange>
            <a:biLevel thresh="50000"/>
            <a:grayscl/>
            <a:lum bright="100000" contrast="-42000"/>
          </a:blip>
          <a:srcRect l="7603" t="4727"/>
          <a:stretch>
            <a:fillRect/>
          </a:stretch>
        </p:blipFill>
        <p:spPr>
          <a:xfrm>
            <a:off x="8316913" y="836613"/>
            <a:ext cx="6477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6" descr="D:\王成娟\狐狸和乌鸦\按钮2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113" y="6261100"/>
            <a:ext cx="1266825" cy="49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文本框 14343"/>
          <p:cNvSpPr txBox="1"/>
          <p:nvPr/>
        </p:nvSpPr>
        <p:spPr>
          <a:xfrm>
            <a:off x="3924300" y="2060575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。 。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3563938" y="3141663"/>
            <a:ext cx="2159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∆  ∆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xl2_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754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688" y="549275"/>
            <a:ext cx="1155700" cy="140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WordArt 4">
            <a:hlinkClick r:id="" action="ppaction://noaction"/>
          </p:cNvPr>
          <p:cNvSpPr>
            <a:spLocks noTextEdit="1"/>
          </p:cNvSpPr>
          <p:nvPr/>
        </p:nvSpPr>
        <p:spPr>
          <a:xfrm>
            <a:off x="7524750" y="5084763"/>
            <a:ext cx="161925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小溪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6388" name="Picture 4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3" name="Text Box 5"/>
          <p:cNvSpPr txBox="1"/>
          <p:nvPr/>
        </p:nvSpPr>
        <p:spPr>
          <a:xfrm>
            <a:off x="3687763" y="1846263"/>
            <a:ext cx="21796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散步</a:t>
            </a:r>
            <a:endParaRPr lang="zh-CN" altLang="en-US" sz="6000" b="1" dirty="0">
              <a:solidFill>
                <a:srgbClr val="FF66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4454" name="Text Box 6"/>
          <p:cNvSpPr txBox="1"/>
          <p:nvPr/>
        </p:nvSpPr>
        <p:spPr>
          <a:xfrm>
            <a:off x="395288" y="1052513"/>
            <a:ext cx="6305550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雨点落进小溪里，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在小溪里       。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6391" name="Picture 7" descr="698b810ee6573fce37d122fd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51B33"/>
              </a:clrFrom>
              <a:clrTo>
                <a:srgbClr val="051B33">
                  <a:alpha val="0"/>
                </a:srgbClr>
              </a:clrTo>
            </a:clrChange>
            <a:biLevel thresh="50000"/>
            <a:grayscl/>
            <a:lum bright="100000" contrast="-42000"/>
          </a:blip>
          <a:srcRect l="7603" t="4727"/>
          <a:stretch>
            <a:fillRect/>
          </a:stretch>
        </p:blipFill>
        <p:spPr>
          <a:xfrm>
            <a:off x="8316913" y="836613"/>
            <a:ext cx="6477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8" descr="D:\王成娟\狐狸和乌鸦\按钮2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650" y="6259513"/>
            <a:ext cx="1376363" cy="62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4" name="文本框 16393"/>
          <p:cNvSpPr txBox="1"/>
          <p:nvPr/>
        </p:nvSpPr>
        <p:spPr>
          <a:xfrm>
            <a:off x="3779838" y="1484313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。 。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3419475" y="2636838"/>
            <a:ext cx="2159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∆  ∆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yangts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3" name="Picture 3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1484313"/>
            <a:ext cx="1155700" cy="140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WordArt 4">
            <a:hlinkClick r:id="" action="ppaction://noaction"/>
          </p:cNvPr>
          <p:cNvSpPr>
            <a:spLocks noTextEdit="1"/>
          </p:cNvSpPr>
          <p:nvPr/>
        </p:nvSpPr>
        <p:spPr>
          <a:xfrm>
            <a:off x="6877050" y="5084763"/>
            <a:ext cx="1681163" cy="146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江河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8436" name="Picture 4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5" name="Text Box 5"/>
          <p:cNvSpPr txBox="1"/>
          <p:nvPr/>
        </p:nvSpPr>
        <p:spPr>
          <a:xfrm>
            <a:off x="3687763" y="1846263"/>
            <a:ext cx="21796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奔跑</a:t>
            </a:r>
            <a:endParaRPr lang="zh-CN" altLang="en-US" sz="6000" b="1" dirty="0">
              <a:solidFill>
                <a:srgbClr val="FF66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7526" name="Text Box 6"/>
          <p:cNvSpPr txBox="1"/>
          <p:nvPr/>
        </p:nvSpPr>
        <p:spPr>
          <a:xfrm>
            <a:off x="427038" y="1003300"/>
            <a:ext cx="6305550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雨点落进江河里，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在江河里       。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8439" name="Picture 7" descr="698b810ee6573fce37d122fd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51B33"/>
              </a:clrFrom>
              <a:clrTo>
                <a:srgbClr val="051B33">
                  <a:alpha val="0"/>
                </a:srgbClr>
              </a:clrTo>
            </a:clrChange>
            <a:biLevel thresh="50000"/>
            <a:grayscl/>
            <a:lum bright="100000" contrast="-42000"/>
          </a:blip>
          <a:srcRect l="7603" t="4727"/>
          <a:stretch>
            <a:fillRect/>
          </a:stretch>
        </p:blipFill>
        <p:spPr>
          <a:xfrm>
            <a:off x="8316913" y="836613"/>
            <a:ext cx="6477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8" descr="D:\王成娟\狐狸和乌鸦\按钮2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125" y="6415088"/>
            <a:ext cx="1171575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2" name="文本框 18441"/>
          <p:cNvSpPr txBox="1"/>
          <p:nvPr/>
        </p:nvSpPr>
        <p:spPr>
          <a:xfrm>
            <a:off x="3924300" y="1484313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。 。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3419475" y="2636838"/>
            <a:ext cx="2159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∆  ∆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  <p:bldP spid="1075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20061109112036408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620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620713"/>
            <a:ext cx="1155700" cy="140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WordArt 4"/>
          <p:cNvSpPr>
            <a:spLocks noTextEdit="1"/>
          </p:cNvSpPr>
          <p:nvPr/>
        </p:nvSpPr>
        <p:spPr>
          <a:xfrm>
            <a:off x="7308850" y="5229225"/>
            <a:ext cx="1392238" cy="139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大海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173163" y="1000125"/>
            <a:ext cx="6218237" cy="193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1200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2.  </a:t>
            </a:r>
            <a:r>
              <a:rPr lang="zh-CN" altLang="en-US" sz="12000" dirty="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雨  点</a:t>
            </a:r>
            <a:endParaRPr lang="zh-CN" altLang="en-US" sz="12000" dirty="0">
              <a:solidFill>
                <a:srgbClr val="00B0F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0484" name="Picture 4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7" name="Text Box 5"/>
          <p:cNvSpPr txBox="1"/>
          <p:nvPr/>
        </p:nvSpPr>
        <p:spPr>
          <a:xfrm>
            <a:off x="4121150" y="4654550"/>
            <a:ext cx="21796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跳跃</a:t>
            </a:r>
            <a:endParaRPr lang="zh-CN" altLang="en-US" sz="6000" b="1" dirty="0">
              <a:solidFill>
                <a:srgbClr val="FF66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0598" name="Text Box 6"/>
          <p:cNvSpPr txBox="1"/>
          <p:nvPr/>
        </p:nvSpPr>
        <p:spPr>
          <a:xfrm>
            <a:off x="1042988" y="3789363"/>
            <a:ext cx="6305550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雨点落进海洋里，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algn="l" eaLnBrk="1" hangingPunct="1"/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在海洋里       。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487" name="Picture 7" descr="698b810ee6573fce37d122fd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51B33"/>
              </a:clrFrom>
              <a:clrTo>
                <a:srgbClr val="051B33">
                  <a:alpha val="0"/>
                </a:srgbClr>
              </a:clrTo>
            </a:clrChange>
            <a:biLevel thresh="50000"/>
            <a:grayscl/>
            <a:lum bright="100000" contrast="-42000"/>
          </a:blip>
          <a:srcRect l="7603" t="4727"/>
          <a:stretch>
            <a:fillRect/>
          </a:stretch>
        </p:blipFill>
        <p:spPr>
          <a:xfrm>
            <a:off x="8316913" y="836613"/>
            <a:ext cx="647700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文本框 20488"/>
          <p:cNvSpPr txBox="1"/>
          <p:nvPr/>
        </p:nvSpPr>
        <p:spPr>
          <a:xfrm>
            <a:off x="4427538" y="4221163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。 。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3924300" y="5373688"/>
            <a:ext cx="2159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∆  ∆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/>
      <p:bldP spid="11059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1508" name="Picture 4" descr="2006"/>
          <p:cNvPicPr>
            <a:picLocks noChangeAspect="1"/>
          </p:cNvPicPr>
          <p:nvPr/>
        </p:nvPicPr>
        <p:blipFill>
          <a:blip r:embed="rId1">
            <a:lum contrast="24000"/>
          </a:blip>
          <a:srcRect t="363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5" descr="OOOPIC_sxzj_20090512669ef9cd8f292263"/>
          <p:cNvPicPr>
            <a:picLocks noChangeAspect="1"/>
          </p:cNvPicPr>
          <p:nvPr/>
        </p:nvPicPr>
        <p:blipFill>
          <a:blip r:embed="rId2"/>
          <a:srcRect t="13281"/>
          <a:stretch>
            <a:fillRect/>
          </a:stretch>
        </p:blipFill>
        <p:spPr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 Box 6"/>
          <p:cNvSpPr txBox="1"/>
          <p:nvPr/>
        </p:nvSpPr>
        <p:spPr>
          <a:xfrm>
            <a:off x="103188" y="608013"/>
            <a:ext cx="9166225" cy="2562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雨点落进</a:t>
            </a:r>
            <a:r>
              <a:rPr lang="zh-CN" altLang="en-US" sz="5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  ）（          ）</a:t>
            </a:r>
            <a:endParaRPr lang="zh-CN" altLang="en-US" sz="5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5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      ）</a:t>
            </a:r>
            <a:r>
              <a:rPr lang="zh-CN" altLang="en-US" sz="5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5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     ）</a:t>
            </a:r>
            <a:r>
              <a:rPr lang="zh-CN" altLang="en-US" sz="5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里，</a:t>
            </a:r>
            <a:endParaRPr lang="zh-CN" altLang="en-US" sz="5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7" name="Text Box 7"/>
          <p:cNvSpPr txBox="1"/>
          <p:nvPr/>
        </p:nvSpPr>
        <p:spPr>
          <a:xfrm>
            <a:off x="3708400" y="620713"/>
            <a:ext cx="19431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池塘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8" name="Text Box 8"/>
          <p:cNvSpPr txBox="1"/>
          <p:nvPr/>
        </p:nvSpPr>
        <p:spPr>
          <a:xfrm>
            <a:off x="6732588" y="692150"/>
            <a:ext cx="18002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小溪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9" name="Text Box 9"/>
          <p:cNvSpPr txBox="1"/>
          <p:nvPr/>
        </p:nvSpPr>
        <p:spPr>
          <a:xfrm>
            <a:off x="1042988" y="2133600"/>
            <a:ext cx="20161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江河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0" name="Text Box 10"/>
          <p:cNvSpPr txBox="1"/>
          <p:nvPr/>
        </p:nvSpPr>
        <p:spPr>
          <a:xfrm>
            <a:off x="5003800" y="2276475"/>
            <a:ext cx="20875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海洋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515" name="Group 11"/>
          <p:cNvGrpSpPr/>
          <p:nvPr/>
        </p:nvGrpSpPr>
        <p:grpSpPr>
          <a:xfrm>
            <a:off x="8569325" y="5403850"/>
            <a:ext cx="574675" cy="1454150"/>
            <a:chOff x="-114" y="-1588"/>
            <a:chExt cx="1087" cy="3340"/>
          </a:xfrm>
        </p:grpSpPr>
        <p:pic>
          <p:nvPicPr>
            <p:cNvPr id="21521" name="Picture 12" descr="698b810ee6573fce37d122fd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51B33"/>
                </a:clrFrom>
                <a:clrTo>
                  <a:srgbClr val="051B33">
                    <a:alpha val="0"/>
                  </a:srgbClr>
                </a:clrTo>
              </a:clrChange>
              <a:biLevel thresh="50000"/>
              <a:grayscl/>
              <a:lum bright="100000" contrast="-42000"/>
            </a:blip>
            <a:srcRect l="7603" t="4727"/>
            <a:stretch>
              <a:fillRect/>
            </a:stretch>
          </p:blipFill>
          <p:spPr>
            <a:xfrm>
              <a:off x="-114" y="346"/>
              <a:ext cx="1087" cy="14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22" name="Text Box 13"/>
            <p:cNvSpPr txBox="1"/>
            <p:nvPr/>
          </p:nvSpPr>
          <p:spPr>
            <a:xfrm>
              <a:off x="-114" y="-1588"/>
              <a:ext cx="348" cy="16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/>
              <a:endParaRPr lang="zh-CN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34" name="Text Box 14"/>
          <p:cNvSpPr txBox="1"/>
          <p:nvPr/>
        </p:nvSpPr>
        <p:spPr>
          <a:xfrm>
            <a:off x="206375" y="3057525"/>
            <a:ext cx="8832850" cy="2562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好像在</a:t>
            </a:r>
            <a:r>
              <a:rPr lang="zh-CN" altLang="en-US" sz="5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）（           ）</a:t>
            </a:r>
            <a:endParaRPr lang="zh-CN" altLang="en-US" sz="5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5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      ）</a:t>
            </a:r>
            <a:r>
              <a:rPr lang="zh-CN" altLang="en-US" sz="5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5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        ）。</a:t>
            </a:r>
            <a:endParaRPr lang="zh-CN" altLang="en-US" sz="5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5" name="Text Box 15"/>
          <p:cNvSpPr txBox="1"/>
          <p:nvPr/>
        </p:nvSpPr>
        <p:spPr>
          <a:xfrm>
            <a:off x="3059113" y="3141663"/>
            <a:ext cx="21605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睡觉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6" name="Text Box 16"/>
          <p:cNvSpPr txBox="1"/>
          <p:nvPr/>
        </p:nvSpPr>
        <p:spPr>
          <a:xfrm>
            <a:off x="5940425" y="3213100"/>
            <a:ext cx="21605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散步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7" name="Text Box 17"/>
          <p:cNvSpPr txBox="1"/>
          <p:nvPr/>
        </p:nvSpPr>
        <p:spPr>
          <a:xfrm>
            <a:off x="827088" y="4652963"/>
            <a:ext cx="26638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奔跑</a:t>
            </a:r>
            <a:endParaRPr lang="zh-CN" altLang="en-US" sz="6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8" name="Text Box 18"/>
          <p:cNvSpPr txBox="1"/>
          <p:nvPr/>
        </p:nvSpPr>
        <p:spPr>
          <a:xfrm>
            <a:off x="5651500" y="4724400"/>
            <a:ext cx="19446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跳跃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7" grpId="0"/>
      <p:bldP spid="133128" grpId="0"/>
      <p:bldP spid="133129" grpId="0"/>
      <p:bldP spid="133130" grpId="0"/>
      <p:bldP spid="133134" grpId="0"/>
      <p:bldP spid="133135" grpId="0"/>
      <p:bldP spid="133136" grpId="0"/>
      <p:bldP spid="133137" grpId="0"/>
      <p:bldP spid="1331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/>
          <p:cNvPicPr>
            <a:picLocks noChangeAspect="1"/>
          </p:cNvPicPr>
          <p:nvPr/>
        </p:nvPicPr>
        <p:blipFill>
          <a:blip r:embed="rId1"/>
          <a:srcRect b="1534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755650" y="-387350"/>
            <a:ext cx="7843838" cy="2376488"/>
          </a:xfrm>
        </p:spPr>
        <p:txBody>
          <a:bodyPr vert="horz" wrap="square" lIns="91440" tIns="45720" rIns="91440" bIns="45720" anchor="ctr"/>
          <a:p>
            <a:pPr eaLnBrk="1" hangingPunct="1"/>
            <a:br>
              <a:rPr lang="en-US" altLang="zh-CN" b="1">
                <a:latin typeface="华文隶书" panose="02010800040101010101" pitchFamily="2" charset="-122"/>
                <a:ea typeface="华文隶书" panose="02010800040101010101" pitchFamily="2" charset="-122"/>
              </a:rPr>
            </a:br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雨点落进了哪些地方</a:t>
            </a:r>
            <a:r>
              <a:rPr lang="en-US" altLang="zh-CN" b="1">
                <a:latin typeface="华文隶书" panose="02010800040101010101" pitchFamily="2" charset="-122"/>
                <a:ea typeface="华文隶书" panose="02010800040101010101" pitchFamily="2" charset="-122"/>
              </a:rPr>
              <a:t>?</a:t>
            </a:r>
            <a:endParaRPr lang="en-US" altLang="zh-CN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6148" name="Group 6"/>
          <p:cNvGrpSpPr/>
          <p:nvPr/>
        </p:nvGrpSpPr>
        <p:grpSpPr>
          <a:xfrm>
            <a:off x="8569325" y="5403850"/>
            <a:ext cx="574675" cy="1454150"/>
            <a:chOff x="-114" y="-1588"/>
            <a:chExt cx="1087" cy="3340"/>
          </a:xfrm>
        </p:grpSpPr>
        <p:pic>
          <p:nvPicPr>
            <p:cNvPr id="6154" name="Picture 7" descr="698b810ee6573fce37d122fd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51B33"/>
                </a:clrFrom>
                <a:clrTo>
                  <a:srgbClr val="051B33">
                    <a:alpha val="0"/>
                  </a:srgbClr>
                </a:clrTo>
              </a:clrChange>
              <a:biLevel thresh="50000"/>
              <a:grayscl/>
              <a:lum bright="100000" contrast="-42000"/>
            </a:blip>
            <a:srcRect l="7603" t="4727"/>
            <a:stretch>
              <a:fillRect/>
            </a:stretch>
          </p:blipFill>
          <p:spPr>
            <a:xfrm>
              <a:off x="-114" y="346"/>
              <a:ext cx="1087" cy="14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Text Box 8"/>
            <p:cNvSpPr txBox="1"/>
            <p:nvPr/>
          </p:nvSpPr>
          <p:spPr>
            <a:xfrm>
              <a:off x="-114" y="-1588"/>
              <a:ext cx="348" cy="16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/>
              <a:endParaRPr lang="zh-CN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09" name="Text Box 9"/>
          <p:cNvSpPr txBox="1"/>
          <p:nvPr/>
        </p:nvSpPr>
        <p:spPr>
          <a:xfrm>
            <a:off x="900113" y="2565400"/>
            <a:ext cx="7561262" cy="3648075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ts val="7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雨点有的落进了</a:t>
            </a:r>
            <a:r>
              <a:rPr lang="en-US" altLang="zh-CN" sz="5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),</a:t>
            </a:r>
            <a:endParaRPr lang="en-US" altLang="zh-CN" sz="5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ts val="7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有的落进了</a:t>
            </a:r>
            <a:r>
              <a:rPr lang="en-US" altLang="zh-CN" sz="5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  )</a:t>
            </a:r>
            <a:r>
              <a:rPr lang="zh-CN" alt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5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ts val="7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有的落进了</a:t>
            </a:r>
            <a:r>
              <a:rPr lang="en-US" altLang="zh-CN" sz="5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  ),</a:t>
            </a:r>
            <a:endParaRPr lang="en-US" altLang="zh-CN" sz="5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ts val="7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还有的落进了</a:t>
            </a:r>
            <a:r>
              <a:rPr lang="en-US" altLang="zh-CN" sz="5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5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5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10" name="Text Box 10"/>
          <p:cNvSpPr txBox="1"/>
          <p:nvPr/>
        </p:nvSpPr>
        <p:spPr>
          <a:xfrm>
            <a:off x="5940425" y="2708275"/>
            <a:ext cx="14398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池塘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11" name="Text Box 11"/>
          <p:cNvSpPr txBox="1"/>
          <p:nvPr/>
        </p:nvSpPr>
        <p:spPr>
          <a:xfrm>
            <a:off x="4859338" y="3573463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小溪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12" name="Text Box 12"/>
          <p:cNvSpPr txBox="1"/>
          <p:nvPr/>
        </p:nvSpPr>
        <p:spPr>
          <a:xfrm>
            <a:off x="4859338" y="4581525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江河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13" name="Text Box 13"/>
          <p:cNvSpPr txBox="1"/>
          <p:nvPr/>
        </p:nvSpPr>
        <p:spPr>
          <a:xfrm>
            <a:off x="5435600" y="5373688"/>
            <a:ext cx="14398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海洋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7" name="矩形 6156"/>
          <p:cNvSpPr/>
          <p:nvPr/>
        </p:nvSpPr>
        <p:spPr>
          <a:xfrm>
            <a:off x="457200" y="1844675"/>
            <a:ext cx="8686800" cy="13684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r>
              <a:rPr lang="zh-CN" altLang="en-US" b="1" dirty="0"/>
              <a:t>有的</a:t>
            </a:r>
            <a:r>
              <a:rPr lang="zh-CN" altLang="en-US" b="1" u="sng" dirty="0"/>
              <a:t>          </a:t>
            </a:r>
            <a:r>
              <a:rPr lang="zh-CN" altLang="en-US" b="1" dirty="0"/>
              <a:t>有的</a:t>
            </a:r>
            <a:r>
              <a:rPr lang="zh-CN" altLang="en-US" b="1" u="sng" dirty="0"/>
              <a:t>        </a:t>
            </a:r>
            <a:r>
              <a:rPr lang="zh-CN" altLang="en-US" b="1" dirty="0"/>
              <a:t>有的</a:t>
            </a:r>
            <a:r>
              <a:rPr lang="zh-CN" altLang="en-US" b="1" u="sng" dirty="0"/>
              <a:t>          </a:t>
            </a:r>
            <a:r>
              <a:rPr lang="zh-CN" altLang="en-US" b="1" dirty="0"/>
              <a:t>还有的 </a:t>
            </a:r>
            <a:r>
              <a:rPr lang="zh-CN" altLang="en-US" b="1" u="sng" dirty="0"/>
              <a:t>     </a:t>
            </a:r>
            <a:r>
              <a:rPr lang="zh-CN" altLang="en-US" b="1" dirty="0"/>
              <a:t>  </a:t>
            </a:r>
            <a:r>
              <a:rPr lang="zh-CN" altLang="en-US" b="1" u="sng" dirty="0"/>
              <a:t>         </a:t>
            </a:r>
            <a:endParaRPr lang="zh-CN" altLang="en-US" b="1" u="sng" dirty="0"/>
          </a:p>
          <a:p>
            <a:pPr lvl="0">
              <a:buNone/>
            </a:pPr>
            <a:endParaRPr lang="zh-CN" altLang="en-US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 animBg="1"/>
      <p:bldP spid="51210" grpId="0"/>
      <p:bldP spid="51211" grpId="0"/>
      <p:bldP spid="51212" grpId="0"/>
      <p:bldP spid="512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图片 93185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188" y="255588"/>
            <a:ext cx="8191500" cy="5468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文本框 93186"/>
          <p:cNvSpPr txBox="1"/>
          <p:nvPr/>
        </p:nvSpPr>
        <p:spPr>
          <a:xfrm>
            <a:off x="323850" y="247808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文本框 93187"/>
          <p:cNvSpPr txBox="1"/>
          <p:nvPr/>
        </p:nvSpPr>
        <p:spPr>
          <a:xfrm>
            <a:off x="1619250" y="2492375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池塘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9" name="文本框 93188"/>
          <p:cNvSpPr txBox="1"/>
          <p:nvPr/>
        </p:nvSpPr>
        <p:spPr>
          <a:xfrm>
            <a:off x="3276600" y="247808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睡觉。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文本框 93189"/>
          <p:cNvSpPr txBox="1"/>
          <p:nvPr/>
        </p:nvSpPr>
        <p:spPr>
          <a:xfrm>
            <a:off x="5292725" y="263683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文本框 93190"/>
          <p:cNvSpPr txBox="1"/>
          <p:nvPr/>
        </p:nvSpPr>
        <p:spPr>
          <a:xfrm>
            <a:off x="6516688" y="263683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小溪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2" name="文本框 93191"/>
          <p:cNvSpPr txBox="1"/>
          <p:nvPr/>
        </p:nvSpPr>
        <p:spPr>
          <a:xfrm>
            <a:off x="7667625" y="263683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散步。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3" name="文本框 93192"/>
          <p:cNvSpPr txBox="1"/>
          <p:nvPr/>
        </p:nvSpPr>
        <p:spPr>
          <a:xfrm>
            <a:off x="684213" y="4997450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4" name="文本框 93193"/>
          <p:cNvSpPr txBox="1"/>
          <p:nvPr/>
        </p:nvSpPr>
        <p:spPr>
          <a:xfrm>
            <a:off x="1835150" y="501332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江河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文本框 93194"/>
          <p:cNvSpPr txBox="1"/>
          <p:nvPr/>
        </p:nvSpPr>
        <p:spPr>
          <a:xfrm>
            <a:off x="2987675" y="501332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奔跑。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6" name="文本框 93195"/>
          <p:cNvSpPr txBox="1"/>
          <p:nvPr/>
        </p:nvSpPr>
        <p:spPr>
          <a:xfrm>
            <a:off x="5508625" y="4997450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7" name="文本框 93196"/>
          <p:cNvSpPr txBox="1"/>
          <p:nvPr/>
        </p:nvSpPr>
        <p:spPr>
          <a:xfrm>
            <a:off x="6659563" y="5013325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海洋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8" name="文本框 93197"/>
          <p:cNvSpPr txBox="1"/>
          <p:nvPr/>
        </p:nvSpPr>
        <p:spPr>
          <a:xfrm>
            <a:off x="7812088" y="5013325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跳跃。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8" grpId="0"/>
      <p:bldP spid="93189" grpId="0"/>
      <p:bldP spid="93190" grpId="0"/>
      <p:bldP spid="93191" grpId="0"/>
      <p:bldP spid="93192" grpId="0"/>
      <p:bldP spid="93193" grpId="0"/>
      <p:bldP spid="93194" grpId="0"/>
      <p:bldP spid="93195" grpId="0"/>
      <p:bldP spid="93196" grpId="0"/>
      <p:bldP spid="93197" grpId="0"/>
      <p:bldP spid="9319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4210" name="组合 94209"/>
          <p:cNvGrpSpPr/>
          <p:nvPr/>
        </p:nvGrpSpPr>
        <p:grpSpPr>
          <a:xfrm>
            <a:off x="396875" y="2455863"/>
            <a:ext cx="9407525" cy="1260475"/>
            <a:chOff x="250" y="1434"/>
            <a:chExt cx="5926" cy="794"/>
          </a:xfrm>
        </p:grpSpPr>
        <p:sp>
          <p:nvSpPr>
            <p:cNvPr id="94211" name="直接连接符 94210"/>
            <p:cNvSpPr/>
            <p:nvPr/>
          </p:nvSpPr>
          <p:spPr>
            <a:xfrm>
              <a:off x="4513" y="2205"/>
              <a:ext cx="998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94212" name="组合 94211"/>
            <p:cNvGrpSpPr/>
            <p:nvPr/>
          </p:nvGrpSpPr>
          <p:grpSpPr>
            <a:xfrm>
              <a:off x="250" y="1434"/>
              <a:ext cx="5926" cy="794"/>
              <a:chOff x="250" y="1502"/>
              <a:chExt cx="5926" cy="794"/>
            </a:xfrm>
          </p:grpSpPr>
          <p:sp>
            <p:nvSpPr>
              <p:cNvPr id="94213" name="文本框 94212"/>
              <p:cNvSpPr txBox="1"/>
              <p:nvPr/>
            </p:nvSpPr>
            <p:spPr>
              <a:xfrm>
                <a:off x="930" y="1502"/>
                <a:ext cx="692" cy="7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 algn="l" eaLnBrk="1" hangingPunct="1"/>
                <a:r>
                  <a:rPr lang="zh-CN" altLang="en-US" sz="7200" dirty="0">
                    <a:solidFill>
                      <a:schemeClr val="bg1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在</a:t>
                </a:r>
                <a:endParaRPr lang="zh-CN" altLang="en-US" sz="72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grpSp>
            <p:nvGrpSpPr>
              <p:cNvPr id="94214" name="组合 94213"/>
              <p:cNvGrpSpPr/>
              <p:nvPr/>
            </p:nvGrpSpPr>
            <p:grpSpPr>
              <a:xfrm>
                <a:off x="250" y="1525"/>
                <a:ext cx="725" cy="749"/>
                <a:chOff x="612" y="1207"/>
                <a:chExt cx="725" cy="749"/>
              </a:xfrm>
            </p:grpSpPr>
            <p:sp>
              <p:nvSpPr>
                <p:cNvPr id="94215" name="文本框 94214"/>
                <p:cNvSpPr txBox="1"/>
                <p:nvPr/>
              </p:nvSpPr>
              <p:spPr>
                <a:xfrm>
                  <a:off x="612" y="1207"/>
                  <a:ext cx="692" cy="7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lvl="0" algn="l" eaLnBrk="1" hangingPunct="1"/>
                  <a:r>
                    <a:rPr lang="zh-CN" altLang="en-US" sz="7200" dirty="0">
                      <a:solidFill>
                        <a:srgbClr val="CC0000"/>
                      </a:solidFill>
                      <a:latin typeface="Arial" panose="020B0604020202020204" pitchFamily="34" charset="0"/>
                      <a:ea typeface="楷体_GB2312" pitchFamily="49" charset="-122"/>
                    </a:rPr>
                    <a:t>谁</a:t>
                  </a:r>
                  <a:endParaRPr lang="zh-CN" altLang="en-US" sz="7200" dirty="0">
                    <a:solidFill>
                      <a:srgbClr val="CC0000"/>
                    </a:solidFill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94216" name="直接连接符 94215"/>
                <p:cNvSpPr/>
                <p:nvPr/>
              </p:nvSpPr>
              <p:spPr>
                <a:xfrm>
                  <a:off x="612" y="1933"/>
                  <a:ext cx="725" cy="0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94217" name="组合 94216"/>
              <p:cNvGrpSpPr/>
              <p:nvPr/>
            </p:nvGrpSpPr>
            <p:grpSpPr>
              <a:xfrm>
                <a:off x="1519" y="1502"/>
                <a:ext cx="2420" cy="749"/>
                <a:chOff x="1519" y="1502"/>
                <a:chExt cx="2420" cy="749"/>
              </a:xfrm>
            </p:grpSpPr>
            <p:sp>
              <p:nvSpPr>
                <p:cNvPr id="94218" name="直接连接符 94217"/>
                <p:cNvSpPr/>
                <p:nvPr/>
              </p:nvSpPr>
              <p:spPr>
                <a:xfrm>
                  <a:off x="1655" y="2251"/>
                  <a:ext cx="2178" cy="0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4219" name="文本框 94218"/>
                <p:cNvSpPr txBox="1"/>
                <p:nvPr/>
              </p:nvSpPr>
              <p:spPr>
                <a:xfrm>
                  <a:off x="1519" y="1502"/>
                  <a:ext cx="2420" cy="7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lvl="0" algn="l" eaLnBrk="1" hangingPunct="1"/>
                  <a:r>
                    <a:rPr lang="zh-CN" altLang="en-US" sz="7200" dirty="0">
                      <a:solidFill>
                        <a:srgbClr val="CC0000"/>
                      </a:solidFill>
                      <a:latin typeface="Arial" panose="020B0604020202020204" pitchFamily="34" charset="0"/>
                      <a:ea typeface="楷体_GB2312" pitchFamily="49" charset="-122"/>
                    </a:rPr>
                    <a:t>什么地方</a:t>
                  </a:r>
                  <a:endParaRPr lang="zh-CN" altLang="en-US" sz="7200" dirty="0">
                    <a:solidFill>
                      <a:srgbClr val="CC0000"/>
                    </a:solidFill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94220" name="文本框 94219"/>
              <p:cNvSpPr txBox="1"/>
              <p:nvPr/>
            </p:nvSpPr>
            <p:spPr>
              <a:xfrm>
                <a:off x="3833" y="1547"/>
                <a:ext cx="692" cy="7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 algn="l" eaLnBrk="1" hangingPunct="1"/>
                <a:r>
                  <a:rPr lang="zh-CN" altLang="en-US" sz="7200" dirty="0">
                    <a:solidFill>
                      <a:schemeClr val="bg1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干</a:t>
                </a:r>
                <a:endParaRPr lang="zh-CN" altLang="en-US" sz="72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94221" name="文本框 94220"/>
              <p:cNvSpPr txBox="1"/>
              <p:nvPr/>
            </p:nvSpPr>
            <p:spPr>
              <a:xfrm>
                <a:off x="4332" y="1525"/>
                <a:ext cx="1844" cy="7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 algn="l" eaLnBrk="1" hangingPunct="1"/>
                <a:r>
                  <a:rPr lang="zh-CN" altLang="en-US" sz="7200" dirty="0">
                    <a:solidFill>
                      <a:srgbClr val="CC0000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什么？</a:t>
                </a:r>
                <a:endParaRPr lang="zh-CN" altLang="en-US" sz="7200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94222" name="文本框 94221"/>
          <p:cNvSpPr txBox="1"/>
          <p:nvPr/>
        </p:nvSpPr>
        <p:spPr>
          <a:xfrm>
            <a:off x="0" y="-26987"/>
            <a:ext cx="2700338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CC99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填空</a:t>
            </a:r>
            <a:endParaRPr lang="zh-CN" altLang="en-US" sz="8800" dirty="0">
              <a:solidFill>
                <a:srgbClr val="CC99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94223" name="文本框 94222"/>
          <p:cNvSpPr txBox="1"/>
          <p:nvPr/>
        </p:nvSpPr>
        <p:spPr>
          <a:xfrm>
            <a:off x="250825" y="3762375"/>
            <a:ext cx="20129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7200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小鸟</a:t>
            </a:r>
            <a:endParaRPr lang="zh-CN" altLang="en-US" sz="7200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4" name="文本框 94223"/>
          <p:cNvSpPr txBox="1"/>
          <p:nvPr/>
        </p:nvSpPr>
        <p:spPr>
          <a:xfrm>
            <a:off x="3779838" y="3789363"/>
            <a:ext cx="2927350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7200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天空中</a:t>
            </a:r>
            <a:endParaRPr lang="zh-CN" altLang="en-US" sz="7200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5" name="文本框 94224"/>
          <p:cNvSpPr txBox="1"/>
          <p:nvPr/>
        </p:nvSpPr>
        <p:spPr>
          <a:xfrm>
            <a:off x="6875463" y="3789363"/>
            <a:ext cx="2927350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7200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飞翔。</a:t>
            </a:r>
            <a:endParaRPr lang="zh-CN" altLang="en-US" sz="7200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94226" name="组合 94225"/>
          <p:cNvGrpSpPr/>
          <p:nvPr/>
        </p:nvGrpSpPr>
        <p:grpSpPr>
          <a:xfrm>
            <a:off x="395288" y="3789363"/>
            <a:ext cx="8353425" cy="1223962"/>
            <a:chOff x="249" y="2387"/>
            <a:chExt cx="5262" cy="771"/>
          </a:xfrm>
        </p:grpSpPr>
        <p:sp>
          <p:nvSpPr>
            <p:cNvPr id="94227" name="文本框 94226"/>
            <p:cNvSpPr txBox="1"/>
            <p:nvPr/>
          </p:nvSpPr>
          <p:spPr>
            <a:xfrm>
              <a:off x="1519" y="2387"/>
              <a:ext cx="692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l" eaLnBrk="1" hangingPunct="1"/>
              <a:r>
                <a:rPr lang="zh-CN" altLang="en-US" sz="72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在</a:t>
              </a:r>
              <a:endParaRPr lang="zh-CN" altLang="en-US" sz="72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94228" name="直接连接符 94227"/>
            <p:cNvSpPr/>
            <p:nvPr/>
          </p:nvSpPr>
          <p:spPr>
            <a:xfrm>
              <a:off x="249" y="3158"/>
              <a:ext cx="1089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4229" name="直接连接符 94228"/>
            <p:cNvSpPr/>
            <p:nvPr/>
          </p:nvSpPr>
          <p:spPr>
            <a:xfrm>
              <a:off x="2426" y="3158"/>
              <a:ext cx="1725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4230" name="直接连接符 94229"/>
            <p:cNvSpPr/>
            <p:nvPr/>
          </p:nvSpPr>
          <p:spPr>
            <a:xfrm>
              <a:off x="4513" y="3158"/>
              <a:ext cx="998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4231" name="文本框 94230"/>
          <p:cNvSpPr txBox="1"/>
          <p:nvPr/>
        </p:nvSpPr>
        <p:spPr>
          <a:xfrm>
            <a:off x="2178050" y="1196975"/>
            <a:ext cx="10985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72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在</a:t>
            </a:r>
            <a:endParaRPr lang="zh-CN" altLang="en-US" sz="7200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32" name="文本框 94231"/>
          <p:cNvSpPr txBox="1"/>
          <p:nvPr/>
        </p:nvSpPr>
        <p:spPr>
          <a:xfrm>
            <a:off x="250825" y="1160463"/>
            <a:ext cx="2012950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雨点</a:t>
            </a:r>
            <a:endParaRPr lang="zh-CN" altLang="en-US" sz="7200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33" name="直接连接符 94232"/>
          <p:cNvSpPr/>
          <p:nvPr/>
        </p:nvSpPr>
        <p:spPr>
          <a:xfrm>
            <a:off x="323850" y="2349500"/>
            <a:ext cx="16557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4234" name="直接连接符 94233"/>
          <p:cNvSpPr/>
          <p:nvPr/>
        </p:nvSpPr>
        <p:spPr>
          <a:xfrm>
            <a:off x="3348038" y="2343150"/>
            <a:ext cx="2592387" cy="635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4235" name="文本框 94234"/>
          <p:cNvSpPr txBox="1"/>
          <p:nvPr/>
        </p:nvSpPr>
        <p:spPr>
          <a:xfrm>
            <a:off x="3157538" y="1160463"/>
            <a:ext cx="2927350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海洋里</a:t>
            </a:r>
            <a:endParaRPr lang="zh-CN" altLang="en-US" sz="7200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36" name="文本框 94235"/>
          <p:cNvSpPr txBox="1"/>
          <p:nvPr/>
        </p:nvSpPr>
        <p:spPr>
          <a:xfrm>
            <a:off x="6659563" y="1233488"/>
            <a:ext cx="2927350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跳跃。</a:t>
            </a:r>
            <a:endParaRPr lang="zh-CN" altLang="en-US" sz="7200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37" name="直接连接符 94236"/>
          <p:cNvSpPr/>
          <p:nvPr/>
        </p:nvSpPr>
        <p:spPr>
          <a:xfrm>
            <a:off x="6732588" y="2349500"/>
            <a:ext cx="1800225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3" grpId="0"/>
      <p:bldP spid="94224" grpId="0"/>
      <p:bldP spid="942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图片 101377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27113"/>
            <a:ext cx="1714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79" name="图片 101378" descr="卡通图片（2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844675"/>
            <a:ext cx="5976938" cy="448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0" name="矩形 101379"/>
          <p:cNvSpPr/>
          <p:nvPr/>
        </p:nvSpPr>
        <p:spPr>
          <a:xfrm>
            <a:off x="2843213" y="2276475"/>
            <a:ext cx="4465637" cy="26717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eaLnBrk="1" hangingPunct="1">
              <a:lnSpc>
                <a:spcPct val="130000"/>
              </a:lnSpc>
              <a:buClr>
                <a:srgbClr val="000000"/>
              </a:buClr>
            </a:pPr>
            <a:r>
              <a:rPr lang="zh-CN" altLang="en-US" sz="2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    雨点落进了不同的地方，它的姿态也就各不相同，你们能不能通过朗读，加上动作把它表演出来？找个好朋友一起练一练。</a:t>
            </a:r>
            <a:endParaRPr lang="zh-CN" altLang="en-US" sz="2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图片 102401" descr="小学语文（散文）02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35050"/>
            <a:ext cx="1679575" cy="449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3" name="图片 102402" descr="卡通图片（3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916113"/>
            <a:ext cx="2667000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4" name="矩形 102403"/>
          <p:cNvSpPr/>
          <p:nvPr/>
        </p:nvSpPr>
        <p:spPr>
          <a:xfrm>
            <a:off x="3563938" y="2133600"/>
            <a:ext cx="4537075" cy="3187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eaLnBrk="1" hangingPunct="1">
              <a:lnSpc>
                <a:spcPct val="130000"/>
              </a:lnSpc>
              <a:buClr>
                <a:srgbClr val="000000"/>
              </a:buClr>
            </a:pP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　　雨点落到了好多好多的地方，你能把它编成一首儿歌吗？</a:t>
            </a:r>
            <a:endParaRPr lang="zh-CN" altLang="en-US" sz="2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l" eaLnBrk="1" hangingPunct="1">
              <a:lnSpc>
                <a:spcPct val="130000"/>
              </a:lnSpc>
              <a:buClr>
                <a:srgbClr val="000000"/>
              </a:buClr>
            </a:pP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（提示：雨点落在雨伞上，在雨伞上跳舞；雨点落在树梢上，在树梢上欢笑。）</a:t>
            </a:r>
            <a:r>
              <a:rPr lang="zh-CN" altLang="en-US" sz="26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6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0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charRg st="2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04">
                                            <p:txEl>
                                              <p:charRg st="28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0" y="274638"/>
            <a:ext cx="9324975" cy="5026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l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雨点落在雨伞上，在雨伞上（    ）。</a:t>
            </a:r>
            <a:br>
              <a:rPr lang="zh-CN" altLang="en-US" sz="4000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雨点落在荷叶上，在荷叶上（    ）。</a:t>
            </a:r>
            <a:br>
              <a:rPr lang="zh-CN" altLang="en-US" sz="4000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雨点落在大树上，在大树上（     ）。</a:t>
            </a:r>
            <a:br>
              <a:rPr lang="zh-CN" altLang="en-US" sz="4000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雨点落在（     ），在（       ）。</a:t>
            </a:r>
            <a:br>
              <a:rPr lang="zh-CN" altLang="en-US" sz="4000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雨点落在（     ），在（       ）。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3" name="文本框 61442"/>
          <p:cNvSpPr txBox="1"/>
          <p:nvPr/>
        </p:nvSpPr>
        <p:spPr>
          <a:xfrm>
            <a:off x="6443663" y="1125538"/>
            <a:ext cx="1584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滑冰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4" name="文本框 61443"/>
          <p:cNvSpPr txBox="1"/>
          <p:nvPr/>
        </p:nvSpPr>
        <p:spPr>
          <a:xfrm>
            <a:off x="6443663" y="1844675"/>
            <a:ext cx="1584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打滚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6300788" y="2420938"/>
            <a:ext cx="22320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荡秋千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6" name="文本框 61445"/>
          <p:cNvSpPr txBox="1"/>
          <p:nvPr/>
        </p:nvSpPr>
        <p:spPr>
          <a:xfrm>
            <a:off x="2051050" y="2997200"/>
            <a:ext cx="23050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花朵上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7" name="文本框 61446"/>
          <p:cNvSpPr txBox="1"/>
          <p:nvPr/>
        </p:nvSpPr>
        <p:spPr>
          <a:xfrm>
            <a:off x="5795963" y="2924175"/>
            <a:ext cx="20161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花朵上跳舞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8" name="文本框 61447"/>
          <p:cNvSpPr txBox="1"/>
          <p:nvPr/>
        </p:nvSpPr>
        <p:spPr>
          <a:xfrm>
            <a:off x="2339975" y="3716338"/>
            <a:ext cx="1943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草丛里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9" name="文本框 61448"/>
          <p:cNvSpPr txBox="1"/>
          <p:nvPr/>
        </p:nvSpPr>
        <p:spPr>
          <a:xfrm>
            <a:off x="5508625" y="3573463"/>
            <a:ext cx="25193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草丛里捉迷藏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  <p:bldP spid="61445" grpId="0"/>
      <p:bldP spid="61446" grpId="0"/>
      <p:bldP spid="61447" grpId="0"/>
      <p:bldP spid="61448" grpId="0"/>
      <p:bldP spid="6144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6" name="图片 98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7" name="文本框 98306"/>
          <p:cNvSpPr txBox="1"/>
          <p:nvPr/>
        </p:nvSpPr>
        <p:spPr>
          <a:xfrm>
            <a:off x="395288" y="0"/>
            <a:ext cx="731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99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背一背</a:t>
            </a:r>
            <a:endParaRPr lang="zh-CN" altLang="en-US" sz="3600" dirty="0">
              <a:solidFill>
                <a:srgbClr val="99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98308" name="文本框 98307"/>
          <p:cNvSpPr txBox="1"/>
          <p:nvPr/>
        </p:nvSpPr>
        <p:spPr>
          <a:xfrm>
            <a:off x="838200" y="2286000"/>
            <a:ext cx="8686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雨点落进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     )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，在池塘里（    ）。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838200" y="3092450"/>
            <a:ext cx="868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雨点落进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，在小溪里（    ）。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8310" name="文本框 98309"/>
          <p:cNvSpPr txBox="1"/>
          <p:nvPr/>
        </p:nvSpPr>
        <p:spPr>
          <a:xfrm>
            <a:off x="838200" y="3930650"/>
            <a:ext cx="868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雨点落进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，在江河里（    ）。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838200" y="4692650"/>
            <a:ext cx="868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雨点落进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，在海洋里（    ）。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8316" name="文本框 98315"/>
          <p:cNvSpPr txBox="1"/>
          <p:nvPr/>
        </p:nvSpPr>
        <p:spPr>
          <a:xfrm>
            <a:off x="3059113" y="1268413"/>
            <a:ext cx="24495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雨点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/>
          <p:cNvPicPr>
            <a:picLocks noChangeAspect="1"/>
          </p:cNvPicPr>
          <p:nvPr/>
        </p:nvPicPr>
        <p:blipFill>
          <a:blip r:embed="rId1"/>
          <a:srcRect b="1066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Text Box 3"/>
          <p:cNvSpPr txBox="1"/>
          <p:nvPr/>
        </p:nvSpPr>
        <p:spPr>
          <a:xfrm>
            <a:off x="1951038" y="1052513"/>
            <a:ext cx="5284787" cy="5508625"/>
          </a:xfrm>
          <a:prstGeom prst="rect">
            <a:avLst/>
          </a:prstGeom>
          <a:solidFill>
            <a:schemeClr val="bg1">
              <a:alpha val="36862"/>
            </a:schemeClr>
          </a:soli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雨点落在雨伞上，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在雨伞上（    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雨点落在田地里，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在田地里（    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雨点落在小草上，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在小草上（    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雨点落在（    ），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在（          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WordArt 5"/>
          <p:cNvSpPr>
            <a:spLocks noTextEdit="1"/>
          </p:cNvSpPr>
          <p:nvPr/>
        </p:nvSpPr>
        <p:spPr>
          <a:xfrm>
            <a:off x="250825" y="188913"/>
            <a:ext cx="23764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想想 说说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小小雨点 一年级 下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3502313"/>
            <a:ext cx="609600" cy="609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2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charRg st="21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0115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15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5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0115">
                                            <p:txEl>
                                              <p:charRg st="51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6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0115">
                                            <p:txEl>
                                              <p:charRg st="63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75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0115">
                                            <p:txEl>
                                              <p:charRg st="75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-11112"/>
            <a:ext cx="5759450" cy="688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2 雨点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2080" y="4704250"/>
            <a:ext cx="609600" cy="6096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CCECFF"/>
            </a:solidFill>
            <a:miter lim="800000"/>
            <a:headEnd/>
            <a:tailEnd/>
          </a:ln>
          <a:effectLst>
            <a:innerShdw blurRad="114300">
              <a:prstClr val="black"/>
            </a:innerShd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文本占位符 99329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p>
            <a:r>
              <a:rPr lang="zh-CN" altLang="en-US" sz="2400" dirty="0"/>
              <a:t>   “雨点落在山坡上，在山坡上玩滑梯。”</a:t>
            </a:r>
            <a:br>
              <a:rPr lang="zh-CN" altLang="en-US" sz="2400" dirty="0"/>
            </a:br>
            <a:r>
              <a:rPr lang="zh-CN" altLang="en-US" sz="2400" dirty="0"/>
              <a:t>   “雨点落在树叶上，在树叶上打滚。”</a:t>
            </a:r>
            <a:br>
              <a:rPr lang="zh-CN" altLang="en-US" sz="2400" dirty="0"/>
            </a:br>
            <a:r>
              <a:rPr lang="zh-CN" altLang="en-US" sz="2400" dirty="0"/>
              <a:t>   “雨点落在树枝上，在树枝上荡秋千。”</a:t>
            </a:r>
            <a:br>
              <a:rPr lang="zh-CN" altLang="en-US" sz="2400" dirty="0"/>
            </a:br>
            <a:r>
              <a:rPr lang="zh-CN" altLang="en-US" sz="2400" dirty="0"/>
              <a:t>    “雨点落在房顶上，在房顶上做游戏。”</a:t>
            </a:r>
            <a:br>
              <a:rPr lang="zh-CN" altLang="en-US" sz="2400" dirty="0"/>
            </a:br>
            <a:r>
              <a:rPr lang="zh-CN" altLang="en-US" sz="2400" dirty="0"/>
              <a:t>   “雨点落进草地里，在草地里跳舞。”</a:t>
            </a:r>
            <a:br>
              <a:rPr lang="zh-CN" altLang="en-US" sz="2400" dirty="0"/>
            </a:br>
            <a:r>
              <a:rPr lang="zh-CN" altLang="en-US" sz="2400" dirty="0"/>
              <a:t>   “雨点落在花朵上，在花朵上捉迷藏。”</a:t>
            </a:r>
            <a:br>
              <a:rPr lang="zh-CN" altLang="en-US" sz="2400" dirty="0"/>
            </a:br>
            <a:r>
              <a:rPr lang="zh-CN" altLang="en-US" sz="2400" dirty="0"/>
              <a:t>   “雨点落在马路上，在马路上玩耍。”</a:t>
            </a:r>
            <a:br>
              <a:rPr lang="zh-CN" altLang="en-US" sz="2400" dirty="0"/>
            </a:br>
            <a:r>
              <a:rPr lang="zh-CN" altLang="en-US" sz="2400" dirty="0"/>
              <a:t>   “雨点落在操场上，在操场上休息。”</a:t>
            </a:r>
            <a:br>
              <a:rPr lang="zh-CN" altLang="en-US" sz="2400" dirty="0"/>
            </a:br>
            <a:r>
              <a:rPr lang="zh-CN" altLang="en-US" sz="2400" dirty="0"/>
              <a:t>   “雨点落在水池上，在水池里游泳。”</a:t>
            </a:r>
            <a:br>
              <a:rPr lang="zh-CN" altLang="en-US" sz="2400" dirty="0"/>
            </a:br>
            <a:r>
              <a:rPr lang="zh-CN" altLang="en-US" sz="2400" dirty="0"/>
              <a:t>   “雨点落在水桶里，在水桶里弹琴。”</a:t>
            </a:r>
            <a:br>
              <a:rPr lang="zh-CN" altLang="en-US" sz="2400" dirty="0"/>
            </a:br>
            <a:r>
              <a:rPr lang="zh-CN" altLang="en-US" sz="2400" dirty="0"/>
              <a:t>   “雨点落在麦苗里，在麦苗里嬉笑。”</a:t>
            </a:r>
            <a:br>
              <a:rPr lang="zh-CN" altLang="en-US" sz="2400" dirty="0"/>
            </a:br>
            <a:br>
              <a:rPr lang="zh-CN" altLang="en-US" sz="2400" dirty="0"/>
            </a:br>
            <a:endParaRPr lang="zh-CN" altLang="en-US" sz="24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文本占位符 10035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雨点落在雨伞上，在雨伞上跳舞；</a:t>
            </a:r>
            <a:br>
              <a:rPr lang="zh-CN" altLang="en-US" dirty="0"/>
            </a:br>
            <a:r>
              <a:rPr lang="zh-CN" altLang="en-US" dirty="0"/>
              <a:t>雨点落在树梢上，在树梢上欢笑。</a:t>
            </a:r>
            <a:endParaRPr lang="zh-CN" altLang="en-US" dirty="0"/>
          </a:p>
          <a:p>
            <a:r>
              <a:rPr lang="zh-CN" altLang="en-US" dirty="0"/>
              <a:t>雨点落在屋檐上，在屋檐上蹦跳。</a:t>
            </a:r>
            <a:br>
              <a:rPr lang="zh-CN" altLang="en-US" dirty="0"/>
            </a:br>
            <a:r>
              <a:rPr lang="zh-CN" altLang="en-US" dirty="0"/>
              <a:t>雨点落在花瓣上，在花瓣上唱歌。</a:t>
            </a:r>
            <a:br>
              <a:rPr lang="zh-CN" altLang="en-US" dirty="0"/>
            </a:b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矩形 103425"/>
          <p:cNvSpPr/>
          <p:nvPr/>
        </p:nvSpPr>
        <p:spPr>
          <a:xfrm>
            <a:off x="1835150" y="2565400"/>
            <a:ext cx="5400675" cy="18732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72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闯关时间</a:t>
            </a:r>
            <a:endParaRPr lang="zh-CN" altLang="en-US" sz="72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3427" name="图片 103426" descr="1ddd4a92f28bdd76"/>
          <p:cNvPicPr>
            <a:picLocks noChangeAspect="1"/>
          </p:cNvPicPr>
          <p:nvPr/>
        </p:nvPicPr>
        <p:blipFill>
          <a:blip r:embed="rId1">
            <a:clrChange>
              <a:clrFrom>
                <a:srgbClr val="F3F4EF"/>
              </a:clrFrom>
              <a:clrTo>
                <a:srgbClr val="F3F4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2138" y="2997200"/>
            <a:ext cx="2627312" cy="262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文本框 111617"/>
          <p:cNvSpPr txBox="1"/>
          <p:nvPr/>
        </p:nvSpPr>
        <p:spPr>
          <a:xfrm>
            <a:off x="287338" y="2511425"/>
            <a:ext cx="90376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、晚上，我们都需要睡觉（ </a:t>
            </a:r>
            <a:r>
              <a:rPr lang="en-US" altLang="zh-CN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jiào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）。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19" name="文本框 111618"/>
          <p:cNvSpPr txBox="1"/>
          <p:nvPr/>
        </p:nvSpPr>
        <p:spPr>
          <a:xfrm>
            <a:off x="1116013" y="620713"/>
            <a:ext cx="6551612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觉    </a:t>
            </a:r>
            <a:r>
              <a:rPr lang="en-US" altLang="zh-CN" sz="6600" b="1" err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jiào</a:t>
            </a:r>
            <a:r>
              <a:rPr lang="en-US" altLang="zh-CN" sz="6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6600" b="1" err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jué</a:t>
            </a:r>
            <a:endParaRPr lang="en-US" altLang="zh-CN" sz="6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0" name="文本框 111619"/>
          <p:cNvSpPr txBox="1"/>
          <p:nvPr/>
        </p:nvSpPr>
        <p:spPr>
          <a:xfrm>
            <a:off x="287338" y="3879850"/>
            <a:ext cx="90376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、我觉（ </a:t>
            </a:r>
            <a:r>
              <a:rPr lang="en-US" altLang="zh-CN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jué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）得今天天气很冷。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498" name="Picture 2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91440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499" name="Picture 3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167640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0" name="Picture 4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236220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1" name="Picture 5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312420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2" name="Picture 6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388620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3" name="Picture 7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472440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4" name="Picture 8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4355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5" name="Picture 9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3886200"/>
            <a:ext cx="29718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6" name="Picture 10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238" y="3581400"/>
            <a:ext cx="1655762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1" name="Text Box 11"/>
          <p:cNvSpPr txBox="1"/>
          <p:nvPr/>
        </p:nvSpPr>
        <p:spPr>
          <a:xfrm>
            <a:off x="0" y="5445125"/>
            <a:ext cx="81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跃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892" name="Text Box 12"/>
          <p:cNvSpPr txBox="1"/>
          <p:nvPr/>
        </p:nvSpPr>
        <p:spPr>
          <a:xfrm>
            <a:off x="914400" y="4876800"/>
            <a:ext cx="7937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洋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893" name="Text Box 13"/>
          <p:cNvSpPr txBox="1"/>
          <p:nvPr/>
        </p:nvSpPr>
        <p:spPr>
          <a:xfrm>
            <a:off x="4356100" y="908050"/>
            <a:ext cx="10541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觉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894" name="Text Box 14"/>
          <p:cNvSpPr txBox="1"/>
          <p:nvPr/>
        </p:nvSpPr>
        <p:spPr>
          <a:xfrm>
            <a:off x="3733800" y="1752600"/>
            <a:ext cx="762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散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895" name="Text Box 15"/>
          <p:cNvSpPr txBox="1"/>
          <p:nvPr/>
        </p:nvSpPr>
        <p:spPr>
          <a:xfrm>
            <a:off x="1676400" y="388143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海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896" name="Text Box 16"/>
          <p:cNvSpPr txBox="1"/>
          <p:nvPr/>
        </p:nvSpPr>
        <p:spPr>
          <a:xfrm>
            <a:off x="2286000" y="3124200"/>
            <a:ext cx="838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跑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897" name="Text Box 17"/>
          <p:cNvSpPr txBox="1"/>
          <p:nvPr/>
        </p:nvSpPr>
        <p:spPr>
          <a:xfrm>
            <a:off x="3048000" y="2303463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步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pic>
        <p:nvPicPr>
          <p:cNvPr id="106514" name="Picture 18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620713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15" name="Picture 19" descr="SHOUZHI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60960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16" name="Text Box 20"/>
          <p:cNvSpPr txBox="1"/>
          <p:nvPr/>
        </p:nvSpPr>
        <p:spPr>
          <a:xfrm>
            <a:off x="5562600" y="838200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endParaRPr lang="zh-CN" altLang="zh-CN" sz="4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01" name="Text Box 21"/>
          <p:cNvSpPr txBox="1"/>
          <p:nvPr/>
        </p:nvSpPr>
        <p:spPr>
          <a:xfrm>
            <a:off x="5292725" y="620713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进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902" name="Text Box 22"/>
          <p:cNvSpPr txBox="1"/>
          <p:nvPr/>
        </p:nvSpPr>
        <p:spPr>
          <a:xfrm>
            <a:off x="6400800" y="500063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落</a:t>
            </a:r>
            <a:endParaRPr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2903" name="Text Box 23"/>
          <p:cNvSpPr txBox="1"/>
          <p:nvPr/>
        </p:nvSpPr>
        <p:spPr>
          <a:xfrm>
            <a:off x="3779838" y="4508500"/>
            <a:ext cx="50609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48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闯关成功，真棒！</a:t>
            </a:r>
            <a:endParaRPr lang="zh-CN" altLang="en-US" sz="48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1" grpId="0"/>
      <p:bldP spid="122892" grpId="0"/>
      <p:bldP spid="122893" grpId="0"/>
      <p:bldP spid="122894" grpId="0"/>
      <p:bldP spid="122895" grpId="0"/>
      <p:bldP spid="122896" grpId="0"/>
      <p:bldP spid="122897" grpId="0"/>
      <p:bldP spid="122901" grpId="0"/>
      <p:bldP spid="122902" grpId="0"/>
      <p:bldP spid="12290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Text Box 3"/>
          <p:cNvSpPr txBox="1"/>
          <p:nvPr/>
        </p:nvSpPr>
        <p:spPr>
          <a:xfrm>
            <a:off x="11430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落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68" name="Text Box 4"/>
          <p:cNvSpPr txBox="1"/>
          <p:nvPr/>
        </p:nvSpPr>
        <p:spPr>
          <a:xfrm>
            <a:off x="26670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进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69" name="Text Box 5"/>
          <p:cNvSpPr txBox="1"/>
          <p:nvPr/>
        </p:nvSpPr>
        <p:spPr>
          <a:xfrm>
            <a:off x="41910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觉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70" name="Text Box 6"/>
          <p:cNvSpPr txBox="1"/>
          <p:nvPr/>
        </p:nvSpPr>
        <p:spPr>
          <a:xfrm>
            <a:off x="57150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散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71" name="Text Box 7"/>
          <p:cNvSpPr txBox="1"/>
          <p:nvPr/>
        </p:nvSpPr>
        <p:spPr>
          <a:xfrm>
            <a:off x="71628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步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0056" name="Text Box 8"/>
          <p:cNvSpPr txBox="1"/>
          <p:nvPr/>
        </p:nvSpPr>
        <p:spPr>
          <a:xfrm>
            <a:off x="10668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落空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0057" name="Text Box 9"/>
          <p:cNvSpPr txBox="1"/>
          <p:nvPr/>
        </p:nvSpPr>
        <p:spPr>
          <a:xfrm>
            <a:off x="25908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进来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0058" name="Text Box 10"/>
          <p:cNvSpPr txBox="1"/>
          <p:nvPr/>
        </p:nvSpPr>
        <p:spPr>
          <a:xfrm>
            <a:off x="41910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睡觉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0059" name="Text Box 11"/>
          <p:cNvSpPr txBox="1"/>
          <p:nvPr/>
        </p:nvSpPr>
        <p:spPr>
          <a:xfrm>
            <a:off x="56388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分散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0060" name="Text Box 12"/>
          <p:cNvSpPr txBox="1"/>
          <p:nvPr/>
        </p:nvSpPr>
        <p:spPr>
          <a:xfrm>
            <a:off x="71628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步行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0061" name="Text Box 13"/>
          <p:cNvSpPr txBox="1"/>
          <p:nvPr/>
        </p:nvSpPr>
        <p:spPr>
          <a:xfrm>
            <a:off x="1219200" y="22098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luò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062" name="Text Box 14"/>
          <p:cNvSpPr txBox="1"/>
          <p:nvPr/>
        </p:nvSpPr>
        <p:spPr>
          <a:xfrm>
            <a:off x="2743200" y="2209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jìn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063" name="Text Box 15"/>
          <p:cNvSpPr txBox="1"/>
          <p:nvPr/>
        </p:nvSpPr>
        <p:spPr>
          <a:xfrm>
            <a:off x="4114800" y="2209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jiào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064" name="Text Box 16"/>
          <p:cNvSpPr txBox="1"/>
          <p:nvPr/>
        </p:nvSpPr>
        <p:spPr>
          <a:xfrm>
            <a:off x="5715000" y="2209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sàn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065" name="Text Box 17"/>
          <p:cNvSpPr txBox="1"/>
          <p:nvPr/>
        </p:nvSpPr>
        <p:spPr>
          <a:xfrm>
            <a:off x="7315200" y="2209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bù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82" name="Line 18"/>
          <p:cNvSpPr/>
          <p:nvPr/>
        </p:nvSpPr>
        <p:spPr>
          <a:xfrm flipV="1">
            <a:off x="1143000" y="3048000"/>
            <a:ext cx="7239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83" name="Line 19"/>
          <p:cNvSpPr/>
          <p:nvPr/>
        </p:nvSpPr>
        <p:spPr>
          <a:xfrm flipV="1">
            <a:off x="1143000" y="2133600"/>
            <a:ext cx="7239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84" name="Line 20"/>
          <p:cNvSpPr/>
          <p:nvPr/>
        </p:nvSpPr>
        <p:spPr>
          <a:xfrm flipV="1">
            <a:off x="1066800" y="4267200"/>
            <a:ext cx="7239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85" name="Text Box 21"/>
          <p:cNvSpPr txBox="1"/>
          <p:nvPr/>
        </p:nvSpPr>
        <p:spPr>
          <a:xfrm>
            <a:off x="2286000" y="1181100"/>
            <a:ext cx="2590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我会认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62486" name="Picture 22" descr="笔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1314450"/>
            <a:ext cx="889000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0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0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6" grpId="0"/>
      <p:bldP spid="130057" grpId="0"/>
      <p:bldP spid="130058" grpId="0"/>
      <p:bldP spid="130059" grpId="0"/>
      <p:bldP spid="130060" grpId="0"/>
      <p:bldP spid="130061" grpId="0"/>
      <p:bldP spid="130062" grpId="0"/>
      <p:bldP spid="130063" grpId="0"/>
      <p:bldP spid="130064" grpId="0"/>
      <p:bldP spid="13006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Text Box 3"/>
          <p:cNvSpPr txBox="1"/>
          <p:nvPr/>
        </p:nvSpPr>
        <p:spPr>
          <a:xfrm>
            <a:off x="13716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跑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492" name="Text Box 4"/>
          <p:cNvSpPr txBox="1"/>
          <p:nvPr/>
        </p:nvSpPr>
        <p:spPr>
          <a:xfrm>
            <a:off x="32004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海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493" name="Text Box 5"/>
          <p:cNvSpPr txBox="1"/>
          <p:nvPr/>
        </p:nvSpPr>
        <p:spPr>
          <a:xfrm>
            <a:off x="52578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洋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494" name="Text Box 6"/>
          <p:cNvSpPr txBox="1"/>
          <p:nvPr/>
        </p:nvSpPr>
        <p:spPr>
          <a:xfrm>
            <a:off x="7086600" y="3124200"/>
            <a:ext cx="1295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跃</a:t>
            </a:r>
            <a:endParaRPr lang="zh-CN" altLang="en-US" sz="6600" dirty="0">
              <a:solidFill>
                <a:srgbClr val="00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1079" name="Text Box 7"/>
          <p:cNvSpPr txBox="1"/>
          <p:nvPr/>
        </p:nvSpPr>
        <p:spPr>
          <a:xfrm>
            <a:off x="12954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跑步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1080" name="Text Box 8"/>
          <p:cNvSpPr txBox="1"/>
          <p:nvPr/>
        </p:nvSpPr>
        <p:spPr>
          <a:xfrm>
            <a:off x="31242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大海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1081" name="Text Box 9"/>
          <p:cNvSpPr txBox="1"/>
          <p:nvPr/>
        </p:nvSpPr>
        <p:spPr>
          <a:xfrm>
            <a:off x="52578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海洋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1082" name="Text Box 10"/>
          <p:cNvSpPr txBox="1"/>
          <p:nvPr/>
        </p:nvSpPr>
        <p:spPr>
          <a:xfrm>
            <a:off x="7086600" y="4419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跳跃</a:t>
            </a: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1083" name="Text Box 11"/>
          <p:cNvSpPr txBox="1"/>
          <p:nvPr/>
        </p:nvSpPr>
        <p:spPr>
          <a:xfrm>
            <a:off x="1371600" y="22098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084" name="Text Box 12"/>
          <p:cNvSpPr txBox="1"/>
          <p:nvPr/>
        </p:nvSpPr>
        <p:spPr>
          <a:xfrm>
            <a:off x="3276600" y="2209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085" name="Text Box 13"/>
          <p:cNvSpPr txBox="1"/>
          <p:nvPr/>
        </p:nvSpPr>
        <p:spPr>
          <a:xfrm>
            <a:off x="5257800" y="2209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yánɡ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086" name="Text Box 14"/>
          <p:cNvSpPr txBox="1"/>
          <p:nvPr/>
        </p:nvSpPr>
        <p:spPr>
          <a:xfrm>
            <a:off x="7086600" y="2209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yuè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503" name="Line 15"/>
          <p:cNvSpPr/>
          <p:nvPr/>
        </p:nvSpPr>
        <p:spPr>
          <a:xfrm flipV="1">
            <a:off x="1143000" y="3048000"/>
            <a:ext cx="7239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4" name="Line 16"/>
          <p:cNvSpPr/>
          <p:nvPr/>
        </p:nvSpPr>
        <p:spPr>
          <a:xfrm flipV="1">
            <a:off x="1143000" y="2133600"/>
            <a:ext cx="7239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5" name="Line 17"/>
          <p:cNvSpPr/>
          <p:nvPr/>
        </p:nvSpPr>
        <p:spPr>
          <a:xfrm flipV="1">
            <a:off x="1066800" y="4267200"/>
            <a:ext cx="7239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6" name="Text Box 18"/>
          <p:cNvSpPr txBox="1"/>
          <p:nvPr/>
        </p:nvSpPr>
        <p:spPr>
          <a:xfrm>
            <a:off x="2286000" y="1295400"/>
            <a:ext cx="2590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我会认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63507" name="Picture 19" descr="笔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1333500"/>
            <a:ext cx="8128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9" grpId="0"/>
      <p:bldP spid="131080" grpId="0"/>
      <p:bldP spid="131081" grpId="0"/>
      <p:bldP spid="131082" grpId="0"/>
      <p:bldP spid="131083" grpId="0"/>
      <p:bldP spid="131084" grpId="0"/>
      <p:bldP spid="131085" grpId="0"/>
      <p:bldP spid="13108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直接连接符 109569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9571" name="组合 109570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109572" name="矩形 109571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9573" name="直接连接符 109572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09574" name="直接连接符 109573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09575" name="文本框 109574"/>
          <p:cNvSpPr txBox="1"/>
          <p:nvPr/>
        </p:nvSpPr>
        <p:spPr>
          <a:xfrm>
            <a:off x="2590800" y="838200"/>
            <a:ext cx="4756150" cy="5578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en-US" sz="36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觉</a:t>
            </a:r>
            <a:endParaRPr lang="zh-CN" altLang="en-US" sz="360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9576" name="文本框 109575"/>
          <p:cNvSpPr txBox="1"/>
          <p:nvPr/>
        </p:nvSpPr>
        <p:spPr>
          <a:xfrm>
            <a:off x="323850" y="1052513"/>
            <a:ext cx="1511300" cy="560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午觉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大觉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ju</a:t>
            </a:r>
            <a:r>
              <a:rPr lang="en-US" altLang="zh-CN" sz="36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é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听觉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6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jué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知觉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直接连接符 84993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4995" name="组合 84994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84996" name="矩形 84995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4997" name="直接连接符 84996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84998" name="直接连接符 84997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84999" name="文本框 84998"/>
          <p:cNvSpPr txBox="1"/>
          <p:nvPr/>
        </p:nvSpPr>
        <p:spPr>
          <a:xfrm>
            <a:off x="2590800" y="838200"/>
            <a:ext cx="4756150" cy="5578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en-US" sz="36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海</a:t>
            </a:r>
            <a:endParaRPr lang="zh-CN" altLang="en-US" sz="360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5000" name="文本框 84999"/>
          <p:cNvSpPr txBox="1"/>
          <p:nvPr/>
        </p:nvSpPr>
        <p:spPr>
          <a:xfrm>
            <a:off x="0" y="423863"/>
            <a:ext cx="2089150" cy="6434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海洋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大海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海边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海里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海水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海浪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海风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海面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人山人海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直接连接符 86017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6019" name="组合 86018"/>
          <p:cNvGrpSpPr/>
          <p:nvPr/>
        </p:nvGrpSpPr>
        <p:grpSpPr>
          <a:xfrm>
            <a:off x="1979613" y="1295400"/>
            <a:ext cx="5688012" cy="5341938"/>
            <a:chOff x="1111" y="754"/>
            <a:chExt cx="3583" cy="3339"/>
          </a:xfrm>
        </p:grpSpPr>
        <p:sp>
          <p:nvSpPr>
            <p:cNvPr id="86020" name="矩形 86019"/>
            <p:cNvSpPr/>
            <p:nvPr/>
          </p:nvSpPr>
          <p:spPr>
            <a:xfrm>
              <a:off x="1111" y="754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>
                <a:buClr>
                  <a:srgbClr val="000000"/>
                </a:buClr>
              </a:pP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6021" name="直接连接符 86020"/>
            <p:cNvSpPr/>
            <p:nvPr/>
          </p:nvSpPr>
          <p:spPr>
            <a:xfrm>
              <a:off x="1111" y="2432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86022" name="直接连接符 86021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86023" name="文本框 86022"/>
          <p:cNvSpPr txBox="1"/>
          <p:nvPr/>
        </p:nvSpPr>
        <p:spPr>
          <a:xfrm>
            <a:off x="2590800" y="838200"/>
            <a:ext cx="4756150" cy="5578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zh-CN" altLang="en-US" sz="36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洋</a:t>
            </a:r>
            <a:endParaRPr lang="zh-CN" altLang="en-US" sz="360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6024" name="文本框 86023"/>
          <p:cNvSpPr txBox="1"/>
          <p:nvPr/>
        </p:nvSpPr>
        <p:spPr>
          <a:xfrm>
            <a:off x="395288" y="423863"/>
            <a:ext cx="1511300" cy="6434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海洋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洋人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大洋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洋车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远洋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西洋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大西洋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洋火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洋枪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71684" name="文本占位符 71683"/>
          <p:cNvSpPr txBox="1"/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dirty="0"/>
              <a:t>请同学们自由读课三遍，阅读要求如下</a:t>
            </a:r>
            <a:endParaRPr lang="zh-CN" altLang="en-US" dirty="0"/>
          </a:p>
          <a:p>
            <a:r>
              <a:rPr lang="zh-CN" altLang="en-US" b="1" dirty="0">
                <a:solidFill>
                  <a:schemeClr val="accent2"/>
                </a:solidFill>
              </a:rPr>
              <a:t>第一遍：读准生字词。</a:t>
            </a:r>
            <a:endParaRPr lang="zh-CN" altLang="en-US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rgbClr val="00CC00"/>
                </a:solidFill>
              </a:rPr>
              <a:t>第二遍：读通句子，读熟课文。</a:t>
            </a:r>
            <a:endParaRPr lang="zh-CN" altLang="en-US" b="1" dirty="0">
              <a:solidFill>
                <a:srgbClr val="00CC00"/>
              </a:solidFill>
            </a:endParaRPr>
          </a:p>
          <a:p>
            <a:r>
              <a:rPr lang="zh-CN" altLang="en-US" b="1" dirty="0">
                <a:solidFill>
                  <a:srgbClr val="CC0000"/>
                </a:solidFill>
              </a:rPr>
              <a:t>第三遍：数一数课文有几句话？想一想雨点分别落到了哪里？</a:t>
            </a:r>
            <a:endParaRPr lang="zh-CN" altLang="en-US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727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609600"/>
            <a:ext cx="88392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文本框 72706"/>
          <p:cNvSpPr txBox="1"/>
          <p:nvPr/>
        </p:nvSpPr>
        <p:spPr>
          <a:xfrm>
            <a:off x="1371600" y="1447800"/>
            <a:ext cx="571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雨点落进了哪些地方？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1295400" y="2286000"/>
            <a:ext cx="2286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池塘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72709" name="文本框 72708"/>
          <p:cNvSpPr txBox="1"/>
          <p:nvPr/>
        </p:nvSpPr>
        <p:spPr>
          <a:xfrm>
            <a:off x="3200400" y="2286000"/>
            <a:ext cx="2286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小溪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4953000" y="2286000"/>
            <a:ext cx="2286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江河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72711" name="文本框 72710"/>
          <p:cNvSpPr txBox="1"/>
          <p:nvPr/>
        </p:nvSpPr>
        <p:spPr>
          <a:xfrm>
            <a:off x="6781800" y="2286000"/>
            <a:ext cx="2286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海洋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72712" name="文本框 72711"/>
          <p:cNvSpPr txBox="1"/>
          <p:nvPr/>
        </p:nvSpPr>
        <p:spPr>
          <a:xfrm>
            <a:off x="1143000" y="3124200"/>
            <a:ext cx="716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文中的这些地方是按什么顺序写的呢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3" name="文本框 72712"/>
          <p:cNvSpPr txBox="1"/>
          <p:nvPr/>
        </p:nvSpPr>
        <p:spPr>
          <a:xfrm>
            <a:off x="1219200" y="3733800"/>
            <a:ext cx="67818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按从小到大的顺序排列的，因为雨点落进池塘里，池塘里的水要流进小溪里，小溪里的水要流进江河里，最后所有的水都要流进海洋里。</a:t>
            </a:r>
            <a:b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  <p:bldP spid="72710" grpId="0"/>
      <p:bldP spid="72711" grpId="0"/>
      <p:bldP spid="72712" grpId="0"/>
      <p:bldP spid="727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684213" y="1343025"/>
            <a:ext cx="25193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落  进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3417888" y="1341438"/>
            <a:ext cx="22336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  塘</a:t>
            </a:r>
            <a:endParaRPr lang="zh-CN" altLang="en-US" sz="6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6372225" y="1343025"/>
            <a:ext cx="24479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   觉</a:t>
            </a:r>
            <a:endParaRPr lang="zh-CN" altLang="en-US" sz="6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684213" y="2997200"/>
            <a:ext cx="25923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  </a:t>
            </a:r>
            <a:r>
              <a:rPr lang="zh-CN" altLang="en-US" sz="60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溪</a:t>
            </a:r>
            <a:endParaRPr lang="zh-CN" altLang="en-US" sz="60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3419475" y="2927350"/>
            <a:ext cx="25923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  步</a:t>
            </a:r>
            <a:endParaRPr lang="zh-CN" altLang="en-US" sz="6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466725" y="4724400"/>
            <a:ext cx="24479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奔   跑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3419475" y="4727575"/>
            <a:ext cx="2520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   洋</a:t>
            </a:r>
            <a:endParaRPr lang="zh-CN" altLang="en-US" sz="6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6551613" y="4799013"/>
            <a:ext cx="2484437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跳  跃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539750" y="476250"/>
            <a:ext cx="26273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uò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ìn</a:t>
            </a:r>
            <a:endParaRPr lang="en-US" altLang="zh-CN" sz="4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3097213" y="476250"/>
            <a:ext cx="32750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ch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í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áng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72" name="文本框 40971"/>
          <p:cNvSpPr txBox="1"/>
          <p:nvPr/>
        </p:nvSpPr>
        <p:spPr>
          <a:xfrm>
            <a:off x="6048375" y="517525"/>
            <a:ext cx="30956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uì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iào</a:t>
            </a:r>
            <a:endParaRPr lang="en-US" altLang="zh-CN" sz="4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73" name="文本框 40972"/>
          <p:cNvSpPr txBox="1"/>
          <p:nvPr/>
        </p:nvSpPr>
        <p:spPr>
          <a:xfrm>
            <a:off x="468313" y="2317750"/>
            <a:ext cx="266382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ǎ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o</a:t>
            </a:r>
            <a:r>
              <a:rPr lang="zh-CN" altLang="en-US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ī</a:t>
            </a:r>
            <a:r>
              <a:rPr lang="zh-CN" altLang="en-US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en-US" altLang="zh-CN" sz="4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74" name="文本框 40973"/>
          <p:cNvSpPr txBox="1"/>
          <p:nvPr/>
        </p:nvSpPr>
        <p:spPr>
          <a:xfrm>
            <a:off x="3276600" y="2276475"/>
            <a:ext cx="26638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àn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ù</a:t>
            </a:r>
            <a:endParaRPr lang="en-US" altLang="zh-CN" sz="4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75" name="文本框 40974"/>
          <p:cNvSpPr txBox="1"/>
          <p:nvPr/>
        </p:nvSpPr>
        <p:spPr>
          <a:xfrm>
            <a:off x="250825" y="4076700"/>
            <a:ext cx="26638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ēn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ǎo</a:t>
            </a:r>
            <a:endParaRPr lang="en-US" altLang="zh-CN" sz="4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76" name="文本框 40975"/>
          <p:cNvSpPr txBox="1"/>
          <p:nvPr/>
        </p:nvSpPr>
        <p:spPr>
          <a:xfrm>
            <a:off x="6372225" y="2924175"/>
            <a:ext cx="27717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   河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7" name="文本框 40976"/>
          <p:cNvSpPr txBox="1"/>
          <p:nvPr/>
        </p:nvSpPr>
        <p:spPr>
          <a:xfrm>
            <a:off x="3276600" y="4117975"/>
            <a:ext cx="33131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h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ǎi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8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áng</a:t>
            </a:r>
            <a:endParaRPr lang="en-US" altLang="zh-CN" sz="4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78" name="文本框 40977"/>
          <p:cNvSpPr txBox="1"/>
          <p:nvPr/>
        </p:nvSpPr>
        <p:spPr>
          <a:xfrm>
            <a:off x="5767705" y="4149725"/>
            <a:ext cx="326898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</a:t>
            </a:r>
            <a:r>
              <a:rPr lang="en-US" altLang="zh-CN" sz="48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à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o </a:t>
            </a:r>
            <a:r>
              <a:rPr lang="en-US" altLang="zh-CN" sz="4800" b="1" err="1">
                <a:solidFill>
                  <a:srgbClr val="00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yuè</a:t>
            </a:r>
            <a:endParaRPr lang="en-US" altLang="zh-CN" sz="4800" b="1" err="1">
              <a:solidFill>
                <a:srgbClr val="00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40170" y="2513330"/>
            <a:ext cx="23806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+mn-ea"/>
                <a:ea typeface="+mn-ea"/>
              </a:rPr>
              <a:t>j</a:t>
            </a:r>
            <a:r>
              <a:rPr lang="en-US" altLang="zh-CN" b="1">
                <a:latin typeface="+mn-ea"/>
                <a:ea typeface="+mn-ea"/>
              </a:rPr>
              <a:t>iāng</a:t>
            </a:r>
            <a:r>
              <a:rPr lang="en-US" altLang="zh-CN" b="1">
                <a:solidFill>
                  <a:srgbClr val="FF0000"/>
                </a:solidFill>
                <a:latin typeface="+mn-ea"/>
                <a:ea typeface="+mn-ea"/>
              </a:rPr>
              <a:t>h</a:t>
            </a:r>
            <a:r>
              <a:rPr lang="en-US" altLang="zh-CN" b="1">
                <a:latin typeface="+mn-ea"/>
                <a:ea typeface="+mn-ea"/>
              </a:rPr>
              <a:t>é</a:t>
            </a:r>
            <a:endParaRPr lang="en-US" altLang="zh-CN" b="1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684213" y="1343025"/>
            <a:ext cx="25193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落  进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3417888" y="1341438"/>
            <a:ext cx="22336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  塘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6372225" y="1343025"/>
            <a:ext cx="24479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  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觉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684213" y="2997200"/>
            <a:ext cx="25923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  </a:t>
            </a:r>
            <a:r>
              <a:rPr lang="zh-CN" altLang="en-US" sz="60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溪</a:t>
            </a:r>
            <a:endParaRPr lang="zh-CN" altLang="en-US" sz="60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3419475" y="2927350"/>
            <a:ext cx="25923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  步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466725" y="4724400"/>
            <a:ext cx="24479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奔  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跑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3419475" y="4727575"/>
            <a:ext cx="2520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   洋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6551613" y="4799013"/>
            <a:ext cx="24844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跳 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跃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6372225" y="2924175"/>
            <a:ext cx="27717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   河</a:t>
            </a:r>
            <a:endParaRPr lang="zh-CN" altLang="en-US" sz="6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3" name="图片 4"/>
          <p:cNvPicPr>
            <a:picLocks noChangeAspect="1"/>
          </p:cNvPicPr>
          <p:nvPr/>
        </p:nvPicPr>
        <p:blipFill>
          <a:blip r:embed="rId2">
            <a:lum bright="-12000" contrast="24000"/>
          </a:blip>
          <a:stretch>
            <a:fillRect/>
          </a:stretch>
        </p:blipFill>
        <p:spPr>
          <a:xfrm>
            <a:off x="1692275" y="-11112"/>
            <a:ext cx="5759450" cy="688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2 雨点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2080" y="4704250"/>
            <a:ext cx="609600" cy="6096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CCECFF"/>
            </a:solidFill>
            <a:miter lim="800000"/>
            <a:headEnd/>
            <a:tailEnd/>
          </a:ln>
          <a:effectLst>
            <a:innerShdw blurRad="114300">
              <a:prstClr val="black"/>
            </a:innerShd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图片1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4"/>
          <p:cNvSpPr/>
          <p:nvPr/>
        </p:nvSpPr>
        <p:spPr>
          <a:xfrm>
            <a:off x="431800" y="908050"/>
            <a:ext cx="8280400" cy="3694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endParaRPr lang="en-US" altLang="zh-CN" sz="18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5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落 进   池 塘   睡 觉   小溪</a:t>
            </a:r>
            <a:endParaRPr lang="zh-CN" altLang="en-US" sz="54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/>
            <a:endParaRPr lang="zh-CN" altLang="en-US" sz="54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5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 步   奔 跑   海 洋   跳跃</a:t>
            </a:r>
            <a:endParaRPr lang="zh-CN" altLang="en-US" sz="54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/>
            <a:endParaRPr lang="en-US" altLang="zh-CN" sz="54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2191</Words>
  <Application>WPS 演示</Application>
  <PresentationFormat>在屏幕上显示</PresentationFormat>
  <Paragraphs>474</Paragraphs>
  <Slides>50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9" baseType="lpstr">
      <vt:lpstr>Arial</vt:lpstr>
      <vt:lpstr>宋体</vt:lpstr>
      <vt:lpstr>Wingdings</vt:lpstr>
      <vt:lpstr>Times New Roman</vt:lpstr>
      <vt:lpstr>华文行楷</vt:lpstr>
      <vt:lpstr>楷体_GB2312</vt:lpstr>
      <vt:lpstr>华文琥珀</vt:lpstr>
      <vt:lpstr>黑体</vt:lpstr>
      <vt:lpstr>华文中宋</vt:lpstr>
      <vt:lpstr>华文隶书</vt:lpstr>
      <vt:lpstr>华文新魏</vt:lpstr>
      <vt:lpstr>楷体</vt:lpstr>
      <vt:lpstr>仿宋_GB2312</vt:lpstr>
      <vt:lpstr>隶书</vt:lpstr>
      <vt:lpstr>微软雅黑</vt:lpstr>
      <vt:lpstr>Calibri</vt:lpstr>
      <vt:lpstr>新宋体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雨点落进了哪些地方?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Billgates</dc:creator>
  <cp:lastModifiedBy>lenovo</cp:lastModifiedBy>
  <cp:revision>137</cp:revision>
  <dcterms:created xsi:type="dcterms:W3CDTF">2007-03-06T00:19:00Z</dcterms:created>
  <dcterms:modified xsi:type="dcterms:W3CDTF">2016-11-20T15:23:26Z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