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wav" ContentType="audio/x-wav"/>
  <Default Extension="jpeg" ContentType="image/jpeg"/>
  <Default Extension="gif" ContentType="image/gif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</p:sldMasterIdLst>
  <p:notesMasterIdLst>
    <p:notesMasterId r:id="rId12"/>
  </p:notesMasterIdLst>
  <p:sldIdLst>
    <p:sldId id="307" r:id="rId4"/>
    <p:sldId id="309" r:id="rId5"/>
    <p:sldId id="336" r:id="rId6"/>
    <p:sldId id="352" r:id="rId7"/>
    <p:sldId id="351" r:id="rId8"/>
    <p:sldId id="382" r:id="rId9"/>
    <p:sldId id="384" r:id="rId10"/>
    <p:sldId id="298" r:id="rId11"/>
    <p:sldId id="410" r:id="rId13"/>
    <p:sldId id="291" r:id="rId14"/>
    <p:sldId id="412" r:id="rId15"/>
    <p:sldId id="276" r:id="rId16"/>
    <p:sldId id="300" r:id="rId17"/>
    <p:sldId id="416" r:id="rId18"/>
    <p:sldId id="421" r:id="rId19"/>
    <p:sldId id="418" r:id="rId20"/>
    <p:sldId id="419" r:id="rId21"/>
    <p:sldId id="420" r:id="rId22"/>
    <p:sldId id="413" r:id="rId23"/>
    <p:sldId id="422" r:id="rId24"/>
    <p:sldId id="332" r:id="rId25"/>
    <p:sldId id="306" r:id="rId26"/>
    <p:sldId id="424" r:id="rId27"/>
  </p:sldIdLst>
  <p:sldSz cx="9144000" cy="6858000" type="screen4x3"/>
  <p:notesSz cx="6858000" cy="9144000"/>
  <p:custShowLst>
    <p:custShow name="自定义放映1" id="0">
      <p:sldLst/>
    </p:custShow>
    <p:custShow name="自定义放映2" id="1">
      <p:sldLst/>
    </p:custShow>
  </p:custShowLst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kb1.com" initials="x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00CC"/>
    <a:srgbClr val="0000FF"/>
    <a:srgbClr val="FF3300"/>
    <a:srgbClr val="CC0099"/>
    <a:srgbClr val="66FFFF"/>
    <a:srgbClr val="DDD07F"/>
    <a:srgbClr val="003300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2"/>
    <p:restoredTop sz="94657"/>
  </p:normalViewPr>
  <p:slideViewPr>
    <p:cSldViewPr showGuides="1">
      <p:cViewPr varScale="1">
        <p:scale>
          <a:sx n="111" d="100"/>
          <a:sy n="111" d="100"/>
        </p:scale>
        <p:origin x="-1620" y="-84"/>
      </p:cViewPr>
      <p:guideLst>
        <p:guide orient="horz" pos="2160"/>
        <p:guide pos="29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1" Type="http://schemas.openxmlformats.org/officeDocument/2006/relationships/commentAuthors" Target="commentAuthors.xml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80898" name="页眉占位符 8089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strike="noStrike" noProof="1" dirty="0"/>
          </a:p>
        </p:txBody>
      </p:sp>
      <p:sp>
        <p:nvSpPr>
          <p:cNvPr id="80899" name="日期占位符 80898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endParaRPr lang="zh-CN" altLang="en-US" sz="1200" strike="noStrike" noProof="1" dirty="0"/>
          </a:p>
        </p:txBody>
      </p:sp>
      <p:sp>
        <p:nvSpPr>
          <p:cNvPr id="3076" name="幻灯片图像占位符 80899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3077" name="文本占位符 80900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80902" name="页脚占位符 80901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z="1200" strike="noStrike" noProof="1" dirty="0"/>
          </a:p>
        </p:txBody>
      </p:sp>
      <p:sp>
        <p:nvSpPr>
          <p:cNvPr id="80903" name="灯片编号占位符 80902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幻灯片图像占位符 86017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4578" name="文本占位符 86018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9200" cy="4114800"/>
          </a:xfrm>
        </p:spPr>
        <p:txBody>
          <a:bodyPr anchor="t"/>
          <a:p>
            <a:pPr lvl="0" indent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24579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幻灯片图像占位符 90113"/>
          <p:cNvSpPr>
            <a:spLocks noRot="1" noTextEdit="1"/>
          </p:cNvSpPr>
          <p:nvPr>
            <p:ph type="sldImg"/>
          </p:nvPr>
        </p:nvSpPr>
        <p:spPr/>
      </p:sp>
      <p:sp>
        <p:nvSpPr>
          <p:cNvPr id="30722" name="文本占位符 90114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9200" cy="4114800"/>
          </a:xfrm>
        </p:spPr>
        <p:txBody>
          <a:bodyPr anchor="t"/>
          <a:p>
            <a:pPr lvl="0" indent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30723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5" name="幻灯片图像占位符 102401"/>
          <p:cNvSpPr>
            <a:spLocks noRot="1" noTextEdit="1"/>
          </p:cNvSpPr>
          <p:nvPr>
            <p:ph type="sldImg"/>
          </p:nvPr>
        </p:nvSpPr>
        <p:spPr/>
      </p:sp>
      <p:sp>
        <p:nvSpPr>
          <p:cNvPr id="47106" name="文本占位符 102402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9200" cy="4114800"/>
          </a:xfrm>
        </p:spPr>
        <p:txBody>
          <a:bodyPr anchor="t"/>
          <a:p>
            <a:pPr lvl="0" indent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47107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28650" y="1825625"/>
            <a:ext cx="3886200" cy="20986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28650" y="4076700"/>
            <a:ext cx="3886200" cy="21002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联机映像占位符 3"/>
          <p:cNvSpPr>
            <a:spLocks noGrp="1"/>
          </p:cNvSpPr>
          <p:nvPr>
            <p:ph type="clipArt"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2.png"/><Relationship Id="rId14" Type="http://schemas.openxmlformats.org/officeDocument/2006/relationships/image" Target="../media/image1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4" Type="http://schemas.openxmlformats.org/officeDocument/2006/relationships/theme" Target="../theme/theme2.xml"/><Relationship Id="rId13" Type="http://schemas.openxmlformats.org/officeDocument/2006/relationships/image" Target="../media/image2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2077" descr="三角标（logo）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8521700" y="0"/>
            <a:ext cx="622300" cy="487363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rgbClr val="008000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FFFF66"/>
        </a:buClr>
        <a:buFont typeface="Wingdings" panose="05000000000000000000" pitchFamily="2" charset="2"/>
        <a:buChar char="Ø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FFFF66"/>
        </a:buClr>
        <a:buFont typeface="Wingdings" panose="05000000000000000000" pitchFamily="2" charset="2"/>
        <a:buChar char="Ø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FFFF66"/>
        </a:buClr>
        <a:buFont typeface="Wingdings" panose="05000000000000000000" pitchFamily="2" charset="2"/>
        <a:buChar char="Ø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FFFF66"/>
        </a:buClr>
        <a:buFont typeface="Wingdings" panose="05000000000000000000" pitchFamily="2" charset="2"/>
        <a:buChar char="Ø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FFFF66"/>
        </a:buClr>
        <a:buFont typeface="Wingdings" panose="05000000000000000000" pitchFamily="2" charset="2"/>
        <a:buChar char="Ø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FFFF66"/>
        </a:buClr>
        <a:buFont typeface="Wingdings" panose="05000000000000000000" pitchFamily="2" charset="2"/>
        <a:buChar char="Ø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FFFF66"/>
        </a:buClr>
        <a:buFont typeface="Wingdings" panose="05000000000000000000" pitchFamily="2" charset="2"/>
        <a:buChar char="Ø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FFFF66"/>
        </a:buClr>
        <a:buFont typeface="Wingdings" panose="05000000000000000000" pitchFamily="2" charset="2"/>
        <a:buChar char="Ø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FFFF66"/>
        </a:buClr>
        <a:buFont typeface="Wingdings" panose="05000000000000000000" pitchFamily="2" charset="2"/>
        <a:buChar char="Ø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050" name="图片 150529" descr="三角标（logo）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8521700" y="0"/>
            <a:ext cx="622300" cy="487363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3.wav"/><Relationship Id="rId1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13.xml"/><Relationship Id="rId4" Type="http://schemas.openxmlformats.org/officeDocument/2006/relationships/audio" Target="../media/audio2.wav"/><Relationship Id="rId3" Type="http://schemas.openxmlformats.org/officeDocument/2006/relationships/audio" Target="../media/audio4.wav"/><Relationship Id="rId2" Type="http://schemas.openxmlformats.org/officeDocument/2006/relationships/image" Target="../media/image23.wmf"/><Relationship Id="rId1" Type="http://schemas.openxmlformats.org/officeDocument/2006/relationships/oleObject" Target="../embeddings/oleObject1.bin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0.xml"/><Relationship Id="rId4" Type="http://schemas.openxmlformats.org/officeDocument/2006/relationships/image" Target="../media/image11.jpeg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2.xml"/><Relationship Id="rId2" Type="http://schemas.openxmlformats.org/officeDocument/2006/relationships/audio" Target="../media/audio2.wav"/><Relationship Id="rId1" Type="http://schemas.openxmlformats.org/officeDocument/2006/relationships/image" Target="../media/image13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5479" name="图片 105478" descr="20092171248560_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5219700" y="5013325"/>
            <a:ext cx="2160588" cy="1597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矩形 105473"/>
          <p:cNvSpPr/>
          <p:nvPr/>
        </p:nvSpPr>
        <p:spPr>
          <a:xfrm>
            <a:off x="1116013" y="1292225"/>
            <a:ext cx="7058025" cy="2857500"/>
          </a:xfrm>
          <a:prstGeom prst="rect">
            <a:avLst/>
          </a:prstGeom>
          <a:noFill/>
          <a:ln w="9525">
            <a:noFill/>
          </a:ln>
        </p:spPr>
        <p:txBody>
          <a:bodyPr lIns="54000" tIns="10800" rIns="0" bIns="10800" anchor="ctr">
            <a:spAutoFit/>
          </a:bodyPr>
          <a:p>
            <a:pPr algn="ctr"/>
            <a:r>
              <a:rPr lang="zh-CN" altLang="en-US" sz="60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谜 语</a:t>
            </a:r>
            <a:endParaRPr lang="zh-CN" altLang="en-US" sz="6000" b="1" dirty="0">
              <a:solidFill>
                <a:srgbClr val="FF33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/>
            <a:endParaRPr lang="zh-CN" altLang="en-US" sz="3000" b="1" dirty="0">
              <a:solidFill>
                <a:srgbClr val="FF33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/>
            <a:r>
              <a:rPr lang="zh-CN" altLang="en-US" sz="48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0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四腿如柱子，身子像面墙，</a:t>
            </a:r>
            <a:endParaRPr lang="zh-CN" altLang="en-US" sz="40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endParaRPr lang="zh-CN" altLang="en-US" sz="8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40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两耳像蒲扇，鼻子弯又长。</a:t>
            </a:r>
            <a:r>
              <a:rPr lang="zh-CN" altLang="en-US" sz="4000" b="1" dirty="0">
                <a:latin typeface="幼圆" panose="02010509060101010101" pitchFamily="49" charset="-122"/>
                <a:ea typeface="幼圆" panose="02010509060101010101" pitchFamily="49" charset="-122"/>
              </a:rPr>
              <a:t> </a:t>
            </a:r>
            <a:endParaRPr lang="zh-CN" altLang="en-US" sz="4000" b="1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123" name="缺角矩形 105475"/>
          <p:cNvSpPr/>
          <p:nvPr/>
        </p:nvSpPr>
        <p:spPr>
          <a:xfrm>
            <a:off x="468313" y="260350"/>
            <a:ext cx="2209800" cy="762000"/>
          </a:xfrm>
          <a:prstGeom prst="plaque">
            <a:avLst>
              <a:gd name="adj" fmla="val 16667"/>
            </a:avLst>
          </a:prstGeom>
          <a:solidFill>
            <a:srgbClr val="5D8357"/>
          </a:solidFill>
          <a:ln w="9525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969696"/>
            </a:outerShdw>
          </a:effectLst>
        </p:spPr>
        <p:txBody>
          <a:bodyPr wrap="none" anchor="ctr"/>
          <a:p>
            <a:pPr algn="ctr"/>
            <a:r>
              <a:rPr lang="zh-CN" altLang="en-US" sz="4000" dirty="0">
                <a:solidFill>
                  <a:srgbClr val="FFFF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新课导入</a:t>
            </a:r>
            <a:endParaRPr lang="zh-CN" altLang="en-US" sz="4000" dirty="0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05477" name="文本框 105476"/>
          <p:cNvSpPr txBox="1"/>
          <p:nvPr/>
        </p:nvSpPr>
        <p:spPr>
          <a:xfrm>
            <a:off x="5508625" y="4508500"/>
            <a:ext cx="1970088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chemeClr val="hlink"/>
                </a:solidFill>
                <a:latin typeface="Times New Roman" panose="02020603050405020304" pitchFamily="18" charset="0"/>
              </a:rPr>
              <a:t>谜底：大象</a:t>
            </a:r>
            <a:endParaRPr lang="zh-CN" altLang="en-US" sz="2800" b="1" dirty="0">
              <a:solidFill>
                <a:schemeClr val="hlink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1054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054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1031240" y="2309495"/>
            <a:ext cx="556450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solidFill>
                  <a:srgbClr val="0000CC"/>
                </a:solidFill>
              </a:rPr>
              <a:t>我            唱歌               跳舞</a:t>
            </a:r>
            <a:endParaRPr lang="zh-CN" altLang="en-US" sz="3600" b="1">
              <a:solidFill>
                <a:srgbClr val="0000CC"/>
              </a:solidFill>
            </a:endParaRPr>
          </a:p>
        </p:txBody>
      </p:sp>
      <p:sp>
        <p:nvSpPr>
          <p:cNvPr id="25601" name="文本框 74753"/>
          <p:cNvSpPr txBox="1"/>
          <p:nvPr/>
        </p:nvSpPr>
        <p:spPr>
          <a:xfrm>
            <a:off x="788035" y="3273425"/>
            <a:ext cx="7620000" cy="24612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latin typeface="Times New Roman" panose="02020603050405020304" pitchFamily="18" charset="0"/>
              </a:rPr>
              <a:t>　</a:t>
            </a:r>
            <a:r>
              <a:rPr lang="zh-CN" altLang="en-US" sz="4400" b="1" dirty="0">
                <a:solidFill>
                  <a:srgbClr val="9900FF"/>
                </a:solidFill>
                <a:latin typeface="Times New Roman" panose="02020603050405020304" pitchFamily="18" charset="0"/>
              </a:rPr>
              <a:t>比较句子：</a:t>
            </a:r>
            <a:endParaRPr lang="zh-CN" altLang="en-US" sz="4400" dirty="0">
              <a:solidFill>
                <a:srgbClr val="9900FF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993366"/>
                </a:solidFill>
                <a:latin typeface="Times New Roman" panose="02020603050405020304" pitchFamily="18" charset="0"/>
              </a:rPr>
              <a:t>“大象有多重呢？”</a:t>
            </a:r>
            <a:br>
              <a:rPr lang="zh-CN" altLang="en-US" sz="4400" b="1" dirty="0">
                <a:solidFill>
                  <a:srgbClr val="993366"/>
                </a:solidFill>
                <a:latin typeface="Times New Roman" panose="02020603050405020304" pitchFamily="18" charset="0"/>
              </a:rPr>
            </a:br>
            <a:r>
              <a:rPr lang="zh-CN" altLang="en-US" sz="4400" b="1" dirty="0">
                <a:solidFill>
                  <a:srgbClr val="993366"/>
                </a:solidFill>
                <a:latin typeface="Times New Roman" panose="02020603050405020304" pitchFamily="18" charset="0"/>
              </a:rPr>
              <a:t>“大象</a:t>
            </a:r>
            <a:r>
              <a:rPr lang="zh-CN" altLang="en-US" sz="4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到底</a:t>
            </a:r>
            <a:r>
              <a:rPr lang="zh-CN" altLang="en-US" sz="4400" b="1" dirty="0">
                <a:solidFill>
                  <a:srgbClr val="993366"/>
                </a:solidFill>
                <a:latin typeface="Times New Roman" panose="02020603050405020304" pitchFamily="18" charset="0"/>
              </a:rPr>
              <a:t>有多重呢？</a:t>
            </a:r>
            <a:r>
              <a:rPr lang="zh-CN" altLang="en-US" sz="2000" dirty="0">
                <a:latin typeface="Times New Roman" panose="02020603050405020304" pitchFamily="18" charset="0"/>
              </a:rPr>
              <a:t> </a:t>
            </a:r>
            <a:endParaRPr lang="zh-CN" altLang="en-US" sz="2000"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81050" y="386080"/>
            <a:ext cx="725995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zh-CN" sz="4000" b="1">
              <a:solidFill>
                <a:srgbClr val="0000FF"/>
              </a:solidFill>
            </a:endParaRPr>
          </a:p>
          <a:p>
            <a:r>
              <a:rPr lang="zh-CN" altLang="zh-CN" sz="4000" b="1">
                <a:solidFill>
                  <a:srgbClr val="0000FF"/>
                </a:solidFill>
              </a:rPr>
              <a:t>官员们</a:t>
            </a:r>
            <a:r>
              <a:rPr lang="zh-CN" altLang="zh-CN" sz="4000" b="1">
                <a:solidFill>
                  <a:srgbClr val="FF0000"/>
                </a:solidFill>
              </a:rPr>
              <a:t>一边</a:t>
            </a:r>
            <a:r>
              <a:rPr lang="zh-CN" altLang="zh-CN" sz="4000" b="1">
                <a:solidFill>
                  <a:srgbClr val="0000FF"/>
                </a:solidFill>
              </a:rPr>
              <a:t>看</a:t>
            </a:r>
            <a:r>
              <a:rPr lang="zh-CN" altLang="zh-CN" sz="4000" b="1">
                <a:solidFill>
                  <a:srgbClr val="FF0000"/>
                </a:solidFill>
              </a:rPr>
              <a:t>一边</a:t>
            </a:r>
            <a:r>
              <a:rPr lang="zh-CN" altLang="en-US" sz="4000" b="1">
                <a:solidFill>
                  <a:srgbClr val="0000CC"/>
                </a:solidFill>
                <a:sym typeface="+mn-ea"/>
              </a:rPr>
              <a:t>议论</a:t>
            </a:r>
            <a:r>
              <a:rPr lang="zh-CN" altLang="zh-CN" sz="4000" b="1">
                <a:solidFill>
                  <a:srgbClr val="0000FF"/>
                </a:solidFill>
              </a:rPr>
              <a:t>：</a:t>
            </a:r>
            <a:r>
              <a:rPr lang="en-US" altLang="zh-CN" sz="4000" b="1">
                <a:solidFill>
                  <a:srgbClr val="0000FF"/>
                </a:solidFill>
              </a:rPr>
              <a:t>“</a:t>
            </a:r>
            <a:r>
              <a:rPr lang="zh-CN" altLang="en-US" sz="4000" b="1">
                <a:solidFill>
                  <a:srgbClr val="0000FF"/>
                </a:solidFill>
              </a:rPr>
              <a:t>这么大的象，到底怎么秤呢？</a:t>
            </a:r>
            <a:endParaRPr lang="zh-CN" altLang="en-US" sz="4000" b="1">
              <a:solidFill>
                <a:srgbClr val="0000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44015" y="2381250"/>
            <a:ext cx="590740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一边</a:t>
            </a:r>
            <a:r>
              <a:rPr lang="zh-CN" altLang="en-US" sz="3600" b="1" u="sng">
                <a:solidFill>
                  <a:srgbClr val="FF0000"/>
                </a:solidFill>
              </a:rPr>
              <a:t>               </a:t>
            </a:r>
            <a:r>
              <a:rPr lang="zh-CN" altLang="en-US" sz="3600" b="1">
                <a:solidFill>
                  <a:srgbClr val="FF0000"/>
                </a:solidFill>
              </a:rPr>
              <a:t>一边</a:t>
            </a:r>
            <a:r>
              <a:rPr lang="zh-CN" altLang="en-US" sz="3600" b="1" u="sng">
                <a:solidFill>
                  <a:srgbClr val="FF0000"/>
                </a:solidFill>
              </a:rPr>
              <a:t>               </a:t>
            </a:r>
            <a:r>
              <a:rPr lang="zh-CN" altLang="en-US" sz="3600" b="1">
                <a:solidFill>
                  <a:srgbClr val="FF0000"/>
                </a:solidFill>
              </a:rPr>
              <a:t>。</a:t>
            </a:r>
            <a:endParaRPr lang="en-US" altLang="zh-CN" sz="3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25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2560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20645" y="2334895"/>
            <a:ext cx="762635" cy="1143000"/>
          </a:xfrm>
        </p:spPr>
        <p:txBody>
          <a:bodyPr/>
          <a:p>
            <a:r>
              <a:rPr lang="en-US" altLang="zh-CN" sz="3200">
                <a:solidFill>
                  <a:srgbClr val="FF0000"/>
                </a:solidFill>
              </a:rPr>
              <a:t>děi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sym typeface="+mn-ea"/>
              </a:rPr>
              <a:t>曹操问：“谁有办法把这头大象称一称？”</a:t>
            </a:r>
            <a:endParaRPr lang="zh-CN" altLang="en-US" b="1" dirty="0">
              <a:solidFill>
                <a:srgbClr val="0000FF"/>
              </a:solidFill>
              <a:latin typeface="Times New Roman" panose="02020603050405020304" pitchFamily="18" charset="0"/>
              <a:sym typeface="+mn-ea"/>
            </a:endParaRPr>
          </a:p>
          <a:p>
            <a:endParaRPr lang="zh-CN" altLang="en-US" b="1" dirty="0">
              <a:solidFill>
                <a:srgbClr val="0000FF"/>
              </a:solidFill>
              <a:latin typeface="Times New Roman" panose="02020603050405020304" pitchFamily="18" charset="0"/>
              <a:sym typeface="+mn-ea"/>
            </a:endParaRPr>
          </a:p>
          <a:p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sym typeface="+mn-ea"/>
              </a:rPr>
              <a:t>有的说：“得造一杆大秤，砍一棵大树做秤杆。”</a:t>
            </a:r>
            <a:endParaRPr lang="zh-CN" altLang="en-US" b="1" dirty="0">
              <a:solidFill>
                <a:srgbClr val="0000FF"/>
              </a:solidFill>
              <a:latin typeface="Times New Roman" panose="02020603050405020304" pitchFamily="18" charset="0"/>
              <a:sym typeface="+mn-ea"/>
            </a:endParaRPr>
          </a:p>
          <a:p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sym typeface="+mn-ea"/>
              </a:rPr>
              <a:t>有的说：“有了大秤也不成啊，谁有那么大的力气提得起这杆大秤呢？”</a:t>
            </a:r>
            <a:endParaRPr lang="zh-CN" altLang="en-US" b="1" dirty="0">
              <a:solidFill>
                <a:srgbClr val="0000FF"/>
              </a:solidFill>
              <a:latin typeface="Times New Roman" panose="02020603050405020304" pitchFamily="18" charset="0"/>
              <a:sym typeface="+mn-ea"/>
            </a:endParaRPr>
          </a:p>
          <a:p>
            <a:endParaRPr lang="zh-CN" altLang="en-US" b="1" dirty="0">
              <a:solidFill>
                <a:srgbClr val="0000FF"/>
              </a:solidFill>
              <a:latin typeface="Times New Roman" panose="02020603050405020304" pitchFamily="18" charset="0"/>
              <a:sym typeface="+mn-ea"/>
            </a:endParaRPr>
          </a:p>
          <a:p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sym typeface="+mn-ea"/>
              </a:rPr>
              <a:t>曹操听了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直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sym typeface="+mn-ea"/>
              </a:rPr>
              <a:t>摇头。</a:t>
            </a:r>
            <a:endParaRPr lang="zh-CN" altLang="en-US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endParaRPr lang="zh-CN" altLang="en-US" b="1"/>
          </a:p>
        </p:txBody>
      </p:sp>
      <p:sp>
        <p:nvSpPr>
          <p:cNvPr id="4" name="文本框 3"/>
          <p:cNvSpPr txBox="1"/>
          <p:nvPr/>
        </p:nvSpPr>
        <p:spPr>
          <a:xfrm>
            <a:off x="2323465" y="5008880"/>
            <a:ext cx="111760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000" b="1" dirty="0">
                <a:solidFill>
                  <a:srgbClr val="FF0000"/>
                </a:solidFill>
                <a:sym typeface="+mn-ea"/>
              </a:rPr>
              <a:t>(</a:t>
            </a:r>
            <a:r>
              <a:rPr lang="zh-CN" altLang="en-US" sz="2000" b="1" dirty="0">
                <a:solidFill>
                  <a:srgbClr val="FF0000"/>
                </a:solidFill>
                <a:sym typeface="+mn-ea"/>
              </a:rPr>
              <a:t>不停的</a:t>
            </a:r>
            <a:r>
              <a:rPr lang="en-US" altLang="zh-CN" sz="2000" b="1" dirty="0">
                <a:solidFill>
                  <a:srgbClr val="FF0000"/>
                </a:solidFill>
                <a:sym typeface="+mn-ea"/>
              </a:rPr>
              <a:t>)</a:t>
            </a:r>
            <a:endParaRPr lang="zh-CN" altLang="en-US" sz="2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文本框 59395"/>
          <p:cNvSpPr txBox="1"/>
          <p:nvPr/>
        </p:nvSpPr>
        <p:spPr>
          <a:xfrm>
            <a:off x="231775" y="19367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en-US" altLang="zh-CN">
              <a:latin typeface="Times New Roman" panose="02020603050405020304" pitchFamily="18" charset="0"/>
            </a:endParaRPr>
          </a:p>
        </p:txBody>
      </p:sp>
      <p:sp>
        <p:nvSpPr>
          <p:cNvPr id="28674" name="文本框 59396"/>
          <p:cNvSpPr txBox="1"/>
          <p:nvPr/>
        </p:nvSpPr>
        <p:spPr>
          <a:xfrm>
            <a:off x="663575" y="842963"/>
            <a:ext cx="1841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8675" name="文本框 59398"/>
          <p:cNvSpPr txBox="1"/>
          <p:nvPr/>
        </p:nvSpPr>
        <p:spPr>
          <a:xfrm>
            <a:off x="735013" y="985838"/>
            <a:ext cx="1841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8676" name="文本框 59400"/>
          <p:cNvSpPr txBox="1"/>
          <p:nvPr/>
        </p:nvSpPr>
        <p:spPr>
          <a:xfrm>
            <a:off x="755650" y="476250"/>
            <a:ext cx="8208963" cy="467741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marL="457200" indent="-457200"/>
            <a:r>
              <a:rPr lang="zh-CN" altLang="en-US" sz="4400" b="1" dirty="0">
                <a:solidFill>
                  <a:srgbClr val="000000"/>
                </a:solidFill>
                <a:latin typeface="Times New Roman" panose="02020603050405020304" pitchFamily="18" charset="0"/>
                <a:ea typeface="仿宋_GB2312" pitchFamily="49" charset="-122"/>
              </a:rPr>
              <a:t>读一读，比较每组中的两句话意思有什么不同。</a:t>
            </a:r>
            <a:endParaRPr lang="zh-CN" altLang="en-US" sz="4400" b="1" dirty="0">
              <a:solidFill>
                <a:srgbClr val="000000"/>
              </a:solidFill>
              <a:latin typeface="Times New Roman" panose="02020603050405020304" pitchFamily="18" charset="0"/>
              <a:ea typeface="仿宋_GB2312" pitchFamily="49" charset="-122"/>
            </a:endParaRPr>
          </a:p>
          <a:p>
            <a:pPr marL="457200" indent="-457200"/>
            <a:endParaRPr lang="en-US" altLang="zh-CN" sz="40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/>
            <a:r>
              <a:rPr lang="en-US" altLang="zh-CN" sz="40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曹操听了摇头。</a:t>
            </a:r>
            <a:endParaRPr lang="zh-CN" altLang="en-US" sz="4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/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曹操听了</a:t>
            </a:r>
            <a:r>
              <a:rPr lang="zh-CN" altLang="en-US" sz="4000" b="1" u="sng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直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摇头。</a:t>
            </a:r>
            <a:endParaRPr lang="zh-CN" altLang="en-US" sz="4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sym typeface="+mn-ea"/>
              </a:rPr>
              <a:t>曹操对官员们提出的办法不赞同，而且非常的不满意。</a:t>
            </a:r>
            <a:endParaRPr lang="zh-CN" altLang="en-US" sz="36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8677" name="文本框 59401"/>
          <p:cNvSpPr txBox="1"/>
          <p:nvPr/>
        </p:nvSpPr>
        <p:spPr>
          <a:xfrm>
            <a:off x="0" y="3860800"/>
            <a:ext cx="7019925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9403" name="文本框 59402"/>
          <p:cNvSpPr txBox="1"/>
          <p:nvPr/>
        </p:nvSpPr>
        <p:spPr>
          <a:xfrm>
            <a:off x="755650" y="4141788"/>
            <a:ext cx="309880" cy="1383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 sz="4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7" name="图片 89089" descr="ccxc 副本"/>
          <p:cNvPicPr>
            <a:picLocks noChangeAspect="1"/>
          </p:cNvPicPr>
          <p:nvPr/>
        </p:nvPicPr>
        <p:blipFill>
          <a:blip r:embed="rId1">
            <a:clrChange>
              <a:clrFrom>
                <a:srgbClr val="FCF2F1"/>
              </a:clrFrom>
              <a:clrTo>
                <a:srgbClr val="FCF2F1">
                  <a:alpha val="0"/>
                </a:srgbClr>
              </a:clrTo>
            </a:clrChange>
          </a:blip>
          <a:srcRect l="17708" t="26898" r="52361" b="6944"/>
          <a:stretch>
            <a:fillRect/>
          </a:stretch>
        </p:blipFill>
        <p:spPr>
          <a:xfrm>
            <a:off x="1692275" y="1989138"/>
            <a:ext cx="2736850" cy="4537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9091" name="云形标注 89090"/>
          <p:cNvSpPr/>
          <p:nvPr/>
        </p:nvSpPr>
        <p:spPr>
          <a:xfrm>
            <a:off x="4038600" y="381000"/>
            <a:ext cx="4648200" cy="2514600"/>
          </a:xfrm>
          <a:prstGeom prst="cloudCallout">
            <a:avLst>
              <a:gd name="adj1" fmla="val -54097"/>
              <a:gd name="adj2" fmla="val 57764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4000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哦！我有办法啦！</a:t>
            </a:r>
            <a:endParaRPr lang="zh-CN" altLang="en-US" sz="4400">
              <a:solidFill>
                <a:schemeClr val="folHlink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09440" y="3473450"/>
            <a:ext cx="375666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000" b="1" dirty="0" smtClean="0">
                <a:solidFill>
                  <a:schemeClr val="bg2">
                    <a:lumMod val="50000"/>
                  </a:schemeClr>
                </a:solidFill>
                <a:sym typeface="+mn-ea"/>
              </a:rPr>
              <a:t>曹</a:t>
            </a:r>
            <a:r>
              <a:rPr lang="zh-CN" altLang="en-US" sz="2000" b="1" dirty="0">
                <a:solidFill>
                  <a:schemeClr val="bg2">
                    <a:lumMod val="50000"/>
                  </a:schemeClr>
                </a:solidFill>
                <a:sym typeface="+mn-ea"/>
              </a:rPr>
              <a:t>操的儿子曹冲</a:t>
            </a:r>
            <a:r>
              <a:rPr lang="zh-CN" altLang="en-US" sz="2000" b="1" dirty="0">
                <a:solidFill>
                  <a:srgbClr val="0000FF"/>
                </a:solidFill>
                <a:sym typeface="+mn-ea"/>
              </a:rPr>
              <a:t>才</a:t>
            </a:r>
            <a:r>
              <a:rPr lang="zh-CN" altLang="en-US" sz="2000" b="1" dirty="0">
                <a:solidFill>
                  <a:schemeClr val="bg2">
                    <a:lumMod val="50000"/>
                  </a:schemeClr>
                </a:solidFill>
                <a:sym typeface="+mn-ea"/>
              </a:rPr>
              <a:t>7岁，</a:t>
            </a:r>
            <a:endParaRPr lang="zh-CN" altLang="en-US" sz="2000" b="1" dirty="0">
              <a:solidFill>
                <a:schemeClr val="bg2">
                  <a:lumMod val="50000"/>
                </a:schemeClr>
              </a:solidFill>
              <a:sym typeface="+mn-ea"/>
            </a:endParaRPr>
          </a:p>
          <a:p>
            <a:pPr algn="l"/>
            <a:r>
              <a:rPr lang="zh-CN" altLang="en-US" sz="2000" b="1" dirty="0">
                <a:solidFill>
                  <a:schemeClr val="bg2">
                    <a:lumMod val="50000"/>
                  </a:schemeClr>
                </a:solidFill>
                <a:sym typeface="+mn-ea"/>
              </a:rPr>
              <a:t>他站出来，说：“我有个办法。</a:t>
            </a:r>
            <a:endParaRPr lang="zh-CN" altLang="en-US" sz="2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1" grpId="0" animBg="1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580255"/>
            <a:ext cx="8229600" cy="1143000"/>
          </a:xfrm>
        </p:spPr>
        <p:txBody>
          <a:bodyPr/>
          <a:p>
            <a:r>
              <a:rPr lang="zh-CN" altLang="en-US" b="1">
                <a:solidFill>
                  <a:srgbClr val="0000CC"/>
                </a:solidFill>
              </a:rPr>
              <a:t>一共有几句话？曹冲称象分几步？</a:t>
            </a:r>
            <a:endParaRPr lang="zh-CN" altLang="en-US" b="1">
              <a:solidFill>
                <a:srgbClr val="0000CC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54405"/>
            <a:ext cx="8229600" cy="4526280"/>
          </a:xfrm>
        </p:spPr>
        <p:txBody>
          <a:bodyPr/>
          <a:p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      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先</a:t>
            </a:r>
            <a:r>
              <a:rPr lang="zh-CN" altLang="en-US" sz="36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sym typeface="+mn-ea"/>
              </a:rPr>
              <a:t>把大象赶到一艘大船上，看船身下沉多少，就沿着水面，在船舷上画一条线。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再</a:t>
            </a:r>
            <a:r>
              <a:rPr lang="zh-CN" altLang="en-US" sz="36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sym typeface="+mn-ea"/>
              </a:rPr>
              <a:t>把大象赶上岸，往船上装石头，装到船下沉到画线的地方为止。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然后</a:t>
            </a:r>
            <a:r>
              <a:rPr lang="zh-CN" altLang="en-US" sz="36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sym typeface="+mn-ea"/>
              </a:rPr>
              <a:t>，称一称船上的石头。石头有多重，就知道大象有多重了。”</a:t>
            </a:r>
            <a:endParaRPr lang="zh-CN" altLang="en-US" dirty="0">
              <a:latin typeface="Times New Roman" panose="02020603050405020304" pitchFamily="18" charset="0"/>
            </a:endParaRPr>
          </a:p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图片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16510" y="-36830"/>
            <a:ext cx="9177655" cy="693166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971550" y="260350"/>
            <a:ext cx="7488555" cy="88138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 descr="图片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564640" y="961390"/>
            <a:ext cx="6226175" cy="5416550"/>
          </a:xfrm>
          <a:prstGeom prst="rect">
            <a:avLst/>
          </a:prstGeom>
        </p:spPr>
      </p:pic>
      <p:pic>
        <p:nvPicPr>
          <p:cNvPr id="5" name="图片 4" descr="图片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55" y="3226435"/>
            <a:ext cx="8999855" cy="423799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288030" y="6484620"/>
            <a:ext cx="2880360" cy="216535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595755" y="242570"/>
            <a:ext cx="664718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b="1">
                <a:solidFill>
                  <a:srgbClr val="FF3300"/>
                </a:solidFill>
                <a:sym typeface="+mn-ea"/>
              </a:rPr>
              <a:t>      </a:t>
            </a:r>
            <a:r>
              <a:rPr lang="zh-CN" altLang="en-US" sz="2400" b="1">
                <a:solidFill>
                  <a:srgbClr val="FF3300"/>
                </a:solidFill>
                <a:sym typeface="+mn-ea"/>
              </a:rPr>
              <a:t>先</a:t>
            </a:r>
            <a:r>
              <a:rPr lang="zh-CN" altLang="en-US" sz="2400" b="1">
                <a:solidFill>
                  <a:schemeClr val="bg1"/>
                </a:solidFill>
                <a:sym typeface="+mn-ea"/>
              </a:rPr>
              <a:t>把大象赶到一艘大船上，看船身下沉多少，</a:t>
            </a:r>
            <a:endParaRPr lang="zh-CN" altLang="en-US" sz="2400" b="1">
              <a:solidFill>
                <a:schemeClr val="bg1"/>
              </a:solidFill>
              <a:sym typeface="+mn-ea"/>
            </a:endParaRPr>
          </a:p>
          <a:p>
            <a:pPr algn="l"/>
            <a:r>
              <a:rPr lang="zh-CN" altLang="en-US" sz="2400" b="1">
                <a:solidFill>
                  <a:schemeClr val="bg1"/>
                </a:solidFill>
                <a:sym typeface="+mn-ea"/>
              </a:rPr>
              <a:t>就沿着水面在船舷上画一条线。</a:t>
            </a:r>
            <a:endParaRPr lang="zh-CN" altLang="en-US" sz="2400" b="1">
              <a:solidFill>
                <a:schemeClr val="bg1"/>
              </a:solidFill>
            </a:endParaRPr>
          </a:p>
          <a:p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图片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-24130"/>
            <a:ext cx="9145270" cy="6906895"/>
          </a:xfrm>
          <a:prstGeom prst="rect">
            <a:avLst/>
          </a:prstGeom>
        </p:spPr>
      </p:pic>
      <p:sp>
        <p:nvSpPr>
          <p:cNvPr id="8" name="流程图: 过程 7"/>
          <p:cNvSpPr/>
          <p:nvPr/>
        </p:nvSpPr>
        <p:spPr>
          <a:xfrm>
            <a:off x="1403350" y="764540"/>
            <a:ext cx="7272655" cy="1224280"/>
          </a:xfrm>
          <a:prstGeom prst="flowChartProces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b="1">
                <a:noFill/>
                <a:sym typeface="+mn-ea"/>
              </a:rPr>
              <a:t>到画线的地方为止。</a:t>
            </a:r>
            <a:br>
              <a:rPr lang="zh-CN" altLang="en-US">
                <a:solidFill>
                  <a:schemeClr val="bg1"/>
                </a:solidFill>
              </a:rPr>
            </a:br>
            <a:endParaRPr lang="zh-CN" altLang="en-US"/>
          </a:p>
        </p:txBody>
      </p:sp>
      <p:pic>
        <p:nvPicPr>
          <p:cNvPr id="4" name="内容占位符 3" descr="图片2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3339465"/>
            <a:ext cx="8229600" cy="3875405"/>
          </a:xfrm>
          <a:prstGeom prst="rect">
            <a:avLst/>
          </a:prstGeom>
        </p:spPr>
      </p:pic>
      <p:pic>
        <p:nvPicPr>
          <p:cNvPr id="5" name="图片 4" descr="图片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80000">
            <a:off x="4518660" y="4051935"/>
            <a:ext cx="2988945" cy="178181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651635" y="773430"/>
            <a:ext cx="7065645" cy="1476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>
                <a:solidFill>
                  <a:schemeClr val="bg2">
                    <a:lumMod val="50000"/>
                  </a:schemeClr>
                </a:solidFill>
                <a:sym typeface="+mn-ea"/>
              </a:rPr>
              <a:t>  </a:t>
            </a:r>
            <a:r>
              <a:rPr lang="zh-CN" altLang="en-US" sz="3600" b="1">
                <a:solidFill>
                  <a:schemeClr val="bg2">
                    <a:lumMod val="50000"/>
                  </a:schemeClr>
                </a:solidFill>
                <a:sym typeface="+mn-ea"/>
              </a:rPr>
              <a:t>     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再</a:t>
            </a:r>
            <a:r>
              <a:rPr lang="zh-CN" altLang="en-US" sz="3600" b="1">
                <a:solidFill>
                  <a:schemeClr val="bg2">
                    <a:lumMod val="50000"/>
                  </a:schemeClr>
                </a:solidFill>
                <a:sym typeface="+mn-ea"/>
              </a:rPr>
              <a:t>把大象赶上岸, 往船装石头，</a:t>
            </a:r>
            <a:endParaRPr lang="zh-CN" altLang="en-US" sz="3600" b="1">
              <a:solidFill>
                <a:schemeClr val="bg2">
                  <a:lumMod val="50000"/>
                </a:schemeClr>
              </a:solidFill>
              <a:sym typeface="+mn-ea"/>
            </a:endParaRPr>
          </a:p>
          <a:p>
            <a:pPr algn="l"/>
            <a:r>
              <a:rPr lang="zh-CN" altLang="en-US" sz="3600" b="1">
                <a:solidFill>
                  <a:schemeClr val="bg2">
                    <a:lumMod val="50000"/>
                  </a:schemeClr>
                </a:solidFill>
                <a:sym typeface="+mn-ea"/>
              </a:rPr>
              <a:t>装到船下沉到画线的地方为止。</a:t>
            </a:r>
            <a:endParaRPr lang="zh-CN" altLang="en-US">
              <a:solidFill>
                <a:schemeClr val="bg1"/>
              </a:solidFill>
            </a:endParaRPr>
          </a:p>
          <a:p>
            <a:endParaRPr lang="zh-CN" altLang="en-US"/>
          </a:p>
        </p:txBody>
      </p:sp>
      <p:sp>
        <p:nvSpPr>
          <p:cNvPr id="9" name="流程图: 过程 8"/>
          <p:cNvSpPr/>
          <p:nvPr/>
        </p:nvSpPr>
        <p:spPr>
          <a:xfrm>
            <a:off x="2951798" y="6341110"/>
            <a:ext cx="3240405" cy="205105"/>
          </a:xfrm>
          <a:prstGeom prst="flowChartProcess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 </a:t>
            </a:r>
            <a:endParaRPr lang="en-US" altLang="zh-CN"/>
          </a:p>
        </p:txBody>
      </p:sp>
      <p:pic>
        <p:nvPicPr>
          <p:cNvPr id="10" name="图片 9" descr="图片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3610" y="3975100"/>
            <a:ext cx="2923540" cy="1743075"/>
          </a:xfrm>
          <a:prstGeom prst="rect">
            <a:avLst/>
          </a:prstGeom>
        </p:spPr>
      </p:pic>
      <p:pic>
        <p:nvPicPr>
          <p:cNvPr id="11" name="图片 10" descr="图片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4870" y="2952115"/>
            <a:ext cx="4639310" cy="2766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        </a:t>
            </a:r>
            <a:r>
              <a:rPr lang="zh-CN" altLang="en-US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然后</a:t>
            </a:r>
            <a:r>
              <a:rPr lang="zh-CN" altLang="en-US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，称一称船上的石头。</a:t>
            </a:r>
            <a:br>
              <a:rPr lang="zh-CN" altLang="en-US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</a:br>
            <a:endParaRPr lang="zh-CN" altLang="en-US"/>
          </a:p>
        </p:txBody>
      </p:sp>
      <p:pic>
        <p:nvPicPr>
          <p:cNvPr id="4" name="内容占位符 3" descr="图片1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873375" y="2650490"/>
            <a:ext cx="5686425" cy="3390900"/>
          </a:xfrm>
          <a:prstGeom prst="rect">
            <a:avLst/>
          </a:prstGeom>
        </p:spPr>
      </p:pic>
      <p:pic>
        <p:nvPicPr>
          <p:cNvPr id="5" name="图片 4" descr="图片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450" y="1417955"/>
            <a:ext cx="3161665" cy="1838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QQ图片2018093001561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90805" y="-55245"/>
            <a:ext cx="9329420" cy="695007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b="1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sym typeface="+mn-ea"/>
              </a:rPr>
              <a:t>        </a:t>
            </a:r>
            <a:r>
              <a:rPr lang="zh-CN" altLang="en-US" b="1" u="sng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先</a:t>
            </a:r>
            <a:r>
              <a:rPr lang="zh-CN" altLang="en-US" b="1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sym typeface="+mn-ea"/>
              </a:rPr>
              <a:t>把大象     到一艘大船上，看船身下沉多少，就沿着水面，在船舷上     一条线。</a:t>
            </a:r>
            <a:r>
              <a:rPr lang="zh-CN" altLang="en-US" b="1" u="sng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再</a:t>
            </a:r>
            <a:r>
              <a:rPr lang="zh-CN" altLang="en-US" b="1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sym typeface="+mn-ea"/>
              </a:rPr>
              <a:t>把大象赶上岸，往船上    石头，装到船下沉到画线的地方为止。</a:t>
            </a:r>
            <a:r>
              <a:rPr lang="zh-CN" altLang="en-US" b="1" u="sng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然后</a:t>
            </a:r>
            <a:r>
              <a:rPr lang="zh-CN" altLang="en-US" b="1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sym typeface="+mn-ea"/>
              </a:rPr>
              <a:t>，     一称船上的石头。石头有多重，就知道大象有多重了。”</a:t>
            </a:r>
            <a:endParaRPr lang="zh-CN" altLang="en-US" dirty="0">
              <a:latin typeface="Times New Roman" panose="02020603050405020304" pitchFamily="18" charset="0"/>
            </a:endParaRPr>
          </a:p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26130" y="1622425"/>
            <a:ext cx="795655" cy="848995"/>
          </a:xfrm>
        </p:spPr>
        <p:txBody>
          <a:bodyPr/>
          <a:p>
            <a:r>
              <a:rPr lang="zh-CN" altLang="en-US" sz="3200" b="1">
                <a:solidFill>
                  <a:schemeClr val="bg2">
                    <a:lumMod val="50000"/>
                  </a:schemeClr>
                </a:solidFill>
                <a:ea typeface="宋体" panose="02010600030101010101" pitchFamily="2" charset="-122"/>
              </a:rPr>
              <a:t>赶</a:t>
            </a:r>
            <a:endParaRPr lang="en-US" altLang="zh-CN" sz="3200" b="1">
              <a:solidFill>
                <a:schemeClr val="bg2">
                  <a:lumMod val="50000"/>
                </a:schemeClr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540500" y="2082165"/>
            <a:ext cx="7531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chemeClr val="bg2">
                    <a:lumMod val="50000"/>
                  </a:schemeClr>
                </a:solidFill>
              </a:rPr>
              <a:t>画</a:t>
            </a:r>
            <a:endParaRPr lang="zh-CN" altLang="en-US" sz="3200" b="1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22570" y="2572385"/>
            <a:ext cx="12884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chemeClr val="bg2">
                    <a:lumMod val="50000"/>
                  </a:schemeClr>
                </a:solidFill>
              </a:rPr>
              <a:t>装</a:t>
            </a:r>
            <a:endParaRPr lang="zh-CN" altLang="en-US" sz="3200" b="1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586220" y="3063875"/>
            <a:ext cx="59118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>
                <a:solidFill>
                  <a:schemeClr val="bg2">
                    <a:lumMod val="50000"/>
                  </a:schemeClr>
                </a:solidFill>
              </a:rPr>
              <a:t>称</a:t>
            </a:r>
            <a:endParaRPr lang="zh-CN" altLang="en-US" sz="3200" b="1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ldLvl="0" build="allAtOnce"/>
      <p:bldP spid="2" grpId="1"/>
      <p:bldP spid="7" grpId="0" bldLvl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69" name="图片 107521" descr="016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145155" y="1356995"/>
            <a:ext cx="130556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400" b="1">
                <a:solidFill>
                  <a:srgbClr val="CC0099"/>
                </a:solidFill>
              </a:rPr>
              <a:t>大象</a:t>
            </a:r>
            <a:endParaRPr lang="zh-CN" altLang="en-US" sz="4400" b="1">
              <a:solidFill>
                <a:srgbClr val="CC0099"/>
              </a:solidFill>
            </a:endParaRPr>
          </a:p>
        </p:txBody>
      </p:sp>
    </p:spTree>
  </p:cSld>
  <p:clrMapOvr>
    <a:masterClrMapping/>
  </p:clrMapOvr>
  <p:transition spd="slow">
    <p:checker dir="vert"/>
    <p:sndAc>
      <p:stSnd>
        <p:snd r:embed="rId2" name="chimes.wav"/>
      </p:stSnd>
    </p:sndAc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342900" indent="-342900"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dirty="0">
                <a:latin typeface="Times New Roman" panose="02020603050405020304" pitchFamily="18" charset="0"/>
                <a:sym typeface="+mn-ea"/>
              </a:rPr>
              <a:t>           </a:t>
            </a:r>
            <a:r>
              <a:rPr lang="zh-CN" altLang="en-US" b="1" dirty="0">
                <a:solidFill>
                  <a:schemeClr val="bg2"/>
                </a:solidFill>
                <a:latin typeface="Times New Roman" panose="02020603050405020304" pitchFamily="18" charset="0"/>
                <a:sym typeface="+mn-ea"/>
              </a:rPr>
              <a:t>曹操微笑着点点头。他叫人照曹冲说的办法去做，</a:t>
            </a:r>
            <a:r>
              <a:rPr lang="zh-CN" altLang="en-US" b="1" dirty="0">
                <a:solidFill>
                  <a:srgbClr val="FF3300"/>
                </a:solidFill>
                <a:latin typeface="Times New Roman" panose="02020603050405020304" pitchFamily="18" charset="0"/>
                <a:sym typeface="+mn-ea"/>
              </a:rPr>
              <a:t>果然</a:t>
            </a:r>
            <a:r>
              <a:rPr lang="zh-CN" altLang="en-US" b="1" dirty="0">
                <a:solidFill>
                  <a:schemeClr val="bg2"/>
                </a:solidFill>
                <a:latin typeface="Times New Roman" panose="02020603050405020304" pitchFamily="18" charset="0"/>
                <a:sym typeface="+mn-ea"/>
              </a:rPr>
              <a:t>称出了大象的重量。</a:t>
            </a:r>
            <a:endParaRPr lang="zh-CN" altLang="en-US" b="1" dirty="0">
              <a:solidFill>
                <a:schemeClr val="bg2"/>
              </a:solidFill>
              <a:latin typeface="Times New Roman" panose="02020603050405020304" pitchFamily="18" charset="0"/>
              <a:sym typeface="+mn-ea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b="1">
                <a:solidFill>
                  <a:srgbClr val="0000FF"/>
                </a:solidFill>
              </a:rPr>
              <a:t>           </a:t>
            </a:r>
            <a:endParaRPr lang="zh-CN" altLang="en-US" b="1">
              <a:solidFill>
                <a:srgbClr val="0000FF"/>
              </a:solidFill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b="1">
                <a:solidFill>
                  <a:srgbClr val="0000FF"/>
                </a:solidFill>
              </a:rPr>
              <a:t>              语气中即肯定又佩服！</a:t>
            </a:r>
            <a:endParaRPr lang="zh-CN" altLang="en-US" b="1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29" name="文本占位符 131073"/>
          <p:cNvSpPr/>
          <p:nvPr>
            <p:ph type="body"/>
          </p:nvPr>
        </p:nvSpPr>
        <p:spPr>
          <a:xfrm>
            <a:off x="684213" y="3141663"/>
            <a:ext cx="7343775" cy="1944687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>
              <a:buNone/>
            </a:pPr>
            <a:endParaRPr lang="zh-CN" altLang="en-US" b="1" dirty="0">
              <a:solidFill>
                <a:schemeClr val="bg2"/>
              </a:solidFill>
              <a:ea typeface="宋体" panose="02010600030101010101" pitchFamily="2" charset="-122"/>
            </a:endParaRPr>
          </a:p>
          <a:p>
            <a:pPr>
              <a:buNone/>
            </a:pPr>
            <a:r>
              <a:rPr lang="zh-CN" altLang="en-US" b="1" dirty="0">
                <a:solidFill>
                  <a:schemeClr val="bg2"/>
                </a:solidFill>
                <a:ea typeface="宋体" panose="02010600030101010101" pitchFamily="2" charset="-122"/>
              </a:rPr>
              <a:t>       </a:t>
            </a:r>
            <a:r>
              <a:rPr lang="zh-CN" altLang="en-US" b="1" dirty="0">
                <a:solidFill>
                  <a:srgbClr val="CC00CC"/>
                </a:solidFill>
                <a:latin typeface="Times New Roman" panose="02020603050405020304" pitchFamily="18" charset="0"/>
                <a:sym typeface="+mn-ea"/>
              </a:rPr>
              <a:t>在我们科技进步的今天你还有其他更好的称象办法吗？</a:t>
            </a:r>
            <a:endParaRPr lang="zh-CN" altLang="en-US" b="1" dirty="0">
              <a:solidFill>
                <a:srgbClr val="CC00CC"/>
              </a:solidFill>
              <a:latin typeface="Times New Roman" panose="02020603050405020304" pitchFamily="18" charset="0"/>
            </a:endParaRPr>
          </a:p>
          <a:p>
            <a:pPr>
              <a:buNone/>
            </a:pPr>
            <a:endParaRPr lang="zh-CN" altLang="en-US" dirty="0">
              <a:solidFill>
                <a:schemeClr val="bg2"/>
              </a:solidFill>
              <a:ea typeface="宋体" panose="02010600030101010101" pitchFamily="2" charset="-122"/>
            </a:endParaRPr>
          </a:p>
        </p:txBody>
      </p:sp>
      <p:pic>
        <p:nvPicPr>
          <p:cNvPr id="48130" name="图片 131074" descr="小孩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59563" y="260350"/>
            <a:ext cx="2016125" cy="3549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131" name="矩形 131075"/>
          <p:cNvSpPr/>
          <p:nvPr/>
        </p:nvSpPr>
        <p:spPr>
          <a:xfrm>
            <a:off x="1547813" y="1341438"/>
            <a:ext cx="2087562" cy="12954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13171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讨论：</a:t>
            </a:r>
            <a:endParaRPr lang="zh-CN" altLang="en-US" sz="3600">
              <a:ln w="9525" cap="flat" cmpd="sng">
                <a:solidFill>
                  <a:srgbClr val="CC99FF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379" name="文本占位符 101378"/>
          <p:cNvSpPr/>
          <p:nvPr>
            <p:ph type="body" sz="half" idx="1"/>
          </p:nvPr>
        </p:nvSpPr>
        <p:spPr>
          <a:xfrm>
            <a:off x="900113" y="1916113"/>
            <a:ext cx="3810000" cy="2017712"/>
          </a:xfrm>
          <a:prstGeom prst="rect">
            <a:avLst/>
          </a:prstGeom>
          <a:noFill/>
          <a:ln>
            <a:noFill/>
          </a:ln>
        </p:spPr>
        <p:txBody>
          <a:bodyPr anchor="t"/>
          <a:p>
            <a:pPr>
              <a:buClr>
                <a:schemeClr val="tx1"/>
              </a:buClr>
              <a:buNone/>
            </a:pPr>
            <a:r>
              <a:rPr lang="zh-CN" altLang="en-US" sz="4000" b="1" dirty="0">
                <a:solidFill>
                  <a:schemeClr val="tx2"/>
                </a:solidFill>
                <a:ea typeface="宋体" panose="02010600030101010101" pitchFamily="2" charset="-122"/>
              </a:rPr>
              <a:t>          </a:t>
            </a:r>
            <a:r>
              <a:rPr lang="zh-CN" altLang="en-US" sz="4000" b="1" dirty="0">
                <a:solidFill>
                  <a:schemeClr val="bg2"/>
                </a:solidFill>
                <a:ea typeface="宋体" panose="02010600030101010101" pitchFamily="2" charset="-122"/>
              </a:rPr>
              <a:t>我们应向曹冲学习些什么？</a:t>
            </a:r>
            <a:endParaRPr lang="zh-CN" altLang="en-US" sz="2800" b="1">
              <a:solidFill>
                <a:schemeClr val="bg2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101380" name="联机映像占位符 101379"/>
          <p:cNvGraphicFramePr/>
          <p:nvPr>
            <p:ph type="clipArt" sz="half" idx="2"/>
          </p:nvPr>
        </p:nvGraphicFramePr>
        <p:xfrm>
          <a:off x="5003800" y="2276475"/>
          <a:ext cx="3792538" cy="3184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1027430" imgH="625475" progId="MS_ClipArt_Gallery.2">
                  <p:embed/>
                </p:oleObj>
              </mc:Choice>
              <mc:Fallback>
                <p:oleObj name="" r:id="rId1" imgW="1027430" imgH="625475" progId="MS_ClipArt_Gallery.2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003800" y="2276475"/>
                        <a:ext cx="3792538" cy="3184525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1381" name="文本框 101380"/>
          <p:cNvSpPr txBox="1"/>
          <p:nvPr/>
        </p:nvSpPr>
        <p:spPr>
          <a:xfrm>
            <a:off x="1042988" y="692150"/>
            <a:ext cx="18605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思考：</a:t>
            </a:r>
            <a:endParaRPr lang="zh-CN" altLang="en-US" sz="4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1382" name="文本框 101381"/>
          <p:cNvSpPr txBox="1"/>
          <p:nvPr/>
        </p:nvSpPr>
        <p:spPr>
          <a:xfrm>
            <a:off x="1237615" y="4136390"/>
            <a:ext cx="355600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>
                <a:schemeClr val="folHlink"/>
              </a:buClr>
              <a:buChar char="•"/>
            </a:pPr>
            <a:r>
              <a:rPr lang="zh-CN" altLang="en-US" sz="3600" b="1" dirty="0">
                <a:solidFill>
                  <a:schemeClr val="bg2"/>
                </a:solidFill>
                <a:latin typeface="Times New Roman" panose="02020603050405020304" pitchFamily="18" charset="0"/>
                <a:ea typeface="楷体_GB2312" pitchFamily="49" charset="-122"/>
              </a:rPr>
              <a:t>多观察日常生活</a:t>
            </a:r>
            <a:endParaRPr lang="zh-CN" altLang="en-US" sz="3600" b="1">
              <a:solidFill>
                <a:schemeClr val="bg2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1383" name="文本框 101382"/>
          <p:cNvSpPr txBox="1"/>
          <p:nvPr/>
        </p:nvSpPr>
        <p:spPr>
          <a:xfrm>
            <a:off x="1371600" y="4777740"/>
            <a:ext cx="2179638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>
                <a:schemeClr val="folHlink"/>
              </a:buClr>
              <a:buChar char="•"/>
            </a:pPr>
            <a:r>
              <a:rPr lang="zh-CN" altLang="en-US" sz="3600" b="1" dirty="0">
                <a:solidFill>
                  <a:schemeClr val="bg2"/>
                </a:solidFill>
                <a:latin typeface="Times New Roman" panose="02020603050405020304" pitchFamily="18" charset="0"/>
                <a:ea typeface="楷体_GB2312" pitchFamily="49" charset="-122"/>
              </a:rPr>
              <a:t>多动脑筋</a:t>
            </a:r>
            <a:endParaRPr lang="zh-CN" altLang="en-US" sz="3600" b="1">
              <a:solidFill>
                <a:schemeClr val="bg2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138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1379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1379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1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13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13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13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13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79" grpId="0" advAuto="1000" build="p"/>
      <p:bldP spid="101381" grpId="0"/>
      <p:bldP spid="101382" grpId="0"/>
      <p:bldP spid="10138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b="1" u="sng">
                <a:solidFill>
                  <a:srgbClr val="0000CC"/>
                </a:solidFill>
              </a:rPr>
              <a:t>布置作业：</a:t>
            </a:r>
            <a:endParaRPr lang="zh-CN" altLang="en-US" b="1">
              <a:solidFill>
                <a:srgbClr val="0000CC"/>
              </a:solidFill>
            </a:endParaRPr>
          </a:p>
          <a:p>
            <a:r>
              <a:rPr lang="en-US" altLang="zh-CN" b="1">
                <a:solidFill>
                  <a:srgbClr val="0000CC"/>
                </a:solidFill>
              </a:rPr>
              <a:t>1</a:t>
            </a:r>
            <a:r>
              <a:rPr lang="zh-CN" altLang="en-US" b="1">
                <a:solidFill>
                  <a:srgbClr val="0000CC"/>
                </a:solidFill>
                <a:ea typeface="宋体" panose="02010600030101010101" pitchFamily="2" charset="-122"/>
              </a:rPr>
              <a:t>、用赞美的语气读课文，尝试背诵。</a:t>
            </a:r>
            <a:endParaRPr lang="zh-CN" altLang="en-US" b="1">
              <a:solidFill>
                <a:srgbClr val="0000CC"/>
              </a:solidFill>
              <a:ea typeface="宋体" panose="02010600030101010101" pitchFamily="2" charset="-122"/>
            </a:endParaRPr>
          </a:p>
          <a:p>
            <a:r>
              <a:rPr lang="en-US" altLang="zh-CN" b="1">
                <a:solidFill>
                  <a:srgbClr val="0000CC"/>
                </a:solidFill>
                <a:ea typeface="宋体" panose="02010600030101010101" pitchFamily="2" charset="-122"/>
              </a:rPr>
              <a:t>2</a:t>
            </a:r>
            <a:r>
              <a:rPr lang="zh-CN" altLang="en-US" b="1">
                <a:solidFill>
                  <a:srgbClr val="0000CC"/>
                </a:solidFill>
                <a:ea typeface="宋体" panose="02010600030101010101" pitchFamily="2" charset="-122"/>
              </a:rPr>
              <a:t>、阅读《蜜蜂引路》和《找骆驼》。</a:t>
            </a:r>
            <a:endParaRPr lang="zh-CN" altLang="en-US" b="1">
              <a:solidFill>
                <a:srgbClr val="0000CC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7" name="图片 135169" descr="QQ截图2014081911400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8" name="矩形 135170"/>
          <p:cNvSpPr/>
          <p:nvPr/>
        </p:nvSpPr>
        <p:spPr>
          <a:xfrm>
            <a:off x="0" y="4252913"/>
            <a:ext cx="9144000" cy="1524000"/>
          </a:xfrm>
          <a:prstGeom prst="rect">
            <a:avLst/>
          </a:prstGeom>
          <a:solidFill>
            <a:srgbClr val="CCFFFF">
              <a:alpha val="74001"/>
            </a:srgbClr>
          </a:solidFill>
          <a:ln w="9525">
            <a:noFill/>
          </a:ln>
        </p:spPr>
        <p:txBody>
          <a:bodyPr anchor="t"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4099" name="TextBox 3"/>
          <p:cNvSpPr txBox="1"/>
          <p:nvPr/>
        </p:nvSpPr>
        <p:spPr>
          <a:xfrm>
            <a:off x="1258888" y="4221163"/>
            <a:ext cx="6480175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4800" b="1" dirty="0">
                <a:solidFill>
                  <a:schemeClr val="bg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</a:t>
            </a:r>
            <a:r>
              <a:rPr lang="en-US" altLang="zh-CN" sz="4800" b="1" dirty="0">
                <a:solidFill>
                  <a:schemeClr val="bg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4800" b="1" dirty="0">
                <a:solidFill>
                  <a:schemeClr val="bg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课  曹冲</a:t>
            </a:r>
            <a:r>
              <a:rPr lang="zh-CN" altLang="en-US" sz="4800" b="1" dirty="0">
                <a:solidFill>
                  <a:srgbClr val="CC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称</a:t>
            </a:r>
            <a:r>
              <a:rPr lang="zh-CN" altLang="en-US" sz="4800" b="1" dirty="0">
                <a:solidFill>
                  <a:schemeClr val="bg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象</a:t>
            </a:r>
            <a:endParaRPr lang="zh-CN" altLang="en-US" sz="4800" b="1" dirty="0">
              <a:solidFill>
                <a:schemeClr val="bg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100" name="直接连接符 135172"/>
          <p:cNvSpPr/>
          <p:nvPr/>
        </p:nvSpPr>
        <p:spPr>
          <a:xfrm>
            <a:off x="1476375" y="5116513"/>
            <a:ext cx="5903913" cy="0"/>
          </a:xfrm>
          <a:prstGeom prst="line">
            <a:avLst/>
          </a:prstGeom>
          <a:ln w="28575" cap="flat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101" name="TextBox 4"/>
          <p:cNvSpPr txBox="1"/>
          <p:nvPr/>
        </p:nvSpPr>
        <p:spPr>
          <a:xfrm>
            <a:off x="3492500" y="5187950"/>
            <a:ext cx="3438525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endParaRPr lang="zh-CN" altLang="en-US" b="1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102" name="图片 135174" descr="三角标（logo）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1700" y="0"/>
            <a:ext cx="622300" cy="4873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文本占位符 160769"/>
          <p:cNvSpPr/>
          <p:nvPr>
            <p:ph type="body"/>
          </p:nvPr>
        </p:nvSpPr>
        <p:spPr>
          <a:xfrm>
            <a:off x="468630" y="1557655"/>
            <a:ext cx="7696200" cy="33115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r>
              <a:rPr lang="zh-CN" altLang="en-US" sz="3600" b="1">
                <a:solidFill>
                  <a:srgbClr val="0000CC"/>
                </a:solidFill>
                <a:sym typeface="+mn-ea"/>
              </a:rPr>
              <a:t>到底怎么称象呢？带着这个问题，</a:t>
            </a:r>
            <a:endParaRPr lang="zh-CN" altLang="en-US" sz="3600" b="1">
              <a:solidFill>
                <a:srgbClr val="0000CC"/>
              </a:solidFill>
            </a:endParaRPr>
          </a:p>
          <a:p>
            <a:r>
              <a:rPr lang="zh-CN" altLang="en-US" sz="3600" b="1">
                <a:solidFill>
                  <a:srgbClr val="0000CC"/>
                </a:solidFill>
                <a:sym typeface="+mn-ea"/>
              </a:rPr>
              <a:t>请你读准字音、读通句子，遇到不懂的句子多读几遍。</a:t>
            </a:r>
            <a:endParaRPr lang="en-US" altLang="zh-CN" sz="3600"/>
          </a:p>
          <a:p>
            <a:r>
              <a:rPr lang="en-US" altLang="zh-CN" sz="3600" b="1" dirty="0">
                <a:solidFill>
                  <a:schemeClr val="bg2"/>
                </a:solidFill>
                <a:ea typeface="宋体" panose="02010600030101010101" pitchFamily="2" charset="-122"/>
              </a:rPr>
              <a:t>1</a:t>
            </a:r>
            <a:r>
              <a:rPr lang="zh-CN" altLang="en-US" sz="3600" b="1" dirty="0">
                <a:solidFill>
                  <a:schemeClr val="bg2"/>
                </a:solidFill>
                <a:ea typeface="宋体" panose="02010600030101010101" pitchFamily="2" charset="-122"/>
              </a:rPr>
              <a:t>、先标出课文有几个自然段？</a:t>
            </a:r>
            <a:endParaRPr lang="zh-CN" altLang="en-US" sz="3600" b="1" dirty="0">
              <a:solidFill>
                <a:schemeClr val="bg2"/>
              </a:solidFill>
              <a:ea typeface="宋体" panose="02010600030101010101" pitchFamily="2" charset="-122"/>
            </a:endParaRPr>
          </a:p>
          <a:p>
            <a:r>
              <a:rPr lang="en-US" altLang="zh-CN" sz="3600" b="1" dirty="0">
                <a:solidFill>
                  <a:schemeClr val="bg2"/>
                </a:solidFill>
                <a:ea typeface="宋体" panose="02010600030101010101" pitchFamily="2" charset="-122"/>
              </a:rPr>
              <a:t>2</a:t>
            </a:r>
            <a:r>
              <a:rPr lang="zh-CN" altLang="en-US" sz="3600" b="1" dirty="0">
                <a:solidFill>
                  <a:schemeClr val="bg2"/>
                </a:solidFill>
                <a:ea typeface="宋体" panose="02010600030101010101" pitchFamily="2" charset="-122"/>
              </a:rPr>
              <a:t>、然后边读，边想，课文中讲了一个（            ）的故事？</a:t>
            </a:r>
            <a:endParaRPr lang="zh-CN" altLang="en-US" sz="3600" b="1" dirty="0">
              <a:solidFill>
                <a:schemeClr val="bg2"/>
              </a:solidFill>
              <a:ea typeface="宋体" panose="02010600030101010101" pitchFamily="2" charset="-122"/>
            </a:endParaRPr>
          </a:p>
        </p:txBody>
      </p:sp>
      <p:pic>
        <p:nvPicPr>
          <p:cNvPr id="19458" name="图片 160770" descr="读一读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76975" y="4869180"/>
            <a:ext cx="1731645" cy="19291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缺角矩形 160772"/>
          <p:cNvSpPr/>
          <p:nvPr/>
        </p:nvSpPr>
        <p:spPr>
          <a:xfrm>
            <a:off x="468313" y="260350"/>
            <a:ext cx="2209800" cy="762000"/>
          </a:xfrm>
          <a:prstGeom prst="plaque">
            <a:avLst>
              <a:gd name="adj" fmla="val 16667"/>
            </a:avLst>
          </a:prstGeom>
          <a:solidFill>
            <a:srgbClr val="5D8357"/>
          </a:solidFill>
          <a:ln w="9525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969696"/>
            </a:outerShdw>
          </a:effectLst>
        </p:spPr>
        <p:txBody>
          <a:bodyPr wrap="none" anchor="ctr"/>
          <a:p>
            <a:pPr algn="ctr"/>
            <a:r>
              <a:rPr lang="zh-CN" altLang="en-US" sz="4000" dirty="0">
                <a:solidFill>
                  <a:srgbClr val="FFFF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整体感知</a:t>
            </a:r>
            <a:endParaRPr lang="zh-CN" altLang="en-US" sz="4000" dirty="0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97025" y="4676775"/>
            <a:ext cx="23399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曹冲称象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文本框 159745"/>
          <p:cNvSpPr txBox="1"/>
          <p:nvPr/>
        </p:nvSpPr>
        <p:spPr>
          <a:xfrm>
            <a:off x="900113" y="1202690"/>
            <a:ext cx="7993062" cy="42157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90000"/>
              </a:lnSpc>
              <a:spcBef>
                <a:spcPct val="50000"/>
              </a:spcBef>
            </a:pPr>
            <a:r>
              <a:rPr lang="zh-CN" altLang="en-US" sz="4000" b="1" dirty="0">
                <a:solidFill>
                  <a:srgbClr val="0000CC"/>
                </a:solidFill>
                <a:latin typeface="Times New Roman" panose="02020603050405020304" pitchFamily="18" charset="0"/>
                <a:ea typeface="楷体_GB2312" pitchFamily="49" charset="-122"/>
              </a:rPr>
              <a:t>曹冲        称重        官员       树根    </a:t>
            </a:r>
            <a:endParaRPr lang="zh-CN" altLang="en-US" sz="4000" b="1" dirty="0">
              <a:solidFill>
                <a:srgbClr val="0000CC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lnSpc>
                <a:spcPct val="190000"/>
              </a:lnSpc>
              <a:spcBef>
                <a:spcPct val="50000"/>
              </a:spcBef>
            </a:pPr>
            <a:r>
              <a:rPr lang="zh-CN" altLang="en-US" sz="4000" b="1" dirty="0">
                <a:solidFill>
                  <a:srgbClr val="0000CC"/>
                </a:solidFill>
                <a:latin typeface="Times New Roman" panose="02020603050405020304" pitchFamily="18" charset="0"/>
                <a:ea typeface="楷体_GB2312" pitchFamily="49" charset="-122"/>
              </a:rPr>
              <a:t>柱子        秤杆        砍价        红线   </a:t>
            </a:r>
            <a:endParaRPr lang="zh-CN" altLang="en-US" sz="4000" b="1" dirty="0">
              <a:solidFill>
                <a:srgbClr val="0000CC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lnSpc>
                <a:spcPct val="190000"/>
              </a:lnSpc>
              <a:spcBef>
                <a:spcPct val="50000"/>
              </a:spcBef>
            </a:pPr>
            <a:r>
              <a:rPr lang="zh-CN" altLang="en-US" sz="4000" b="1" dirty="0">
                <a:solidFill>
                  <a:srgbClr val="0000CC"/>
                </a:solidFill>
                <a:latin typeface="Times New Roman" panose="02020603050405020304" pitchFamily="18" charset="0"/>
                <a:ea typeface="楷体_GB2312" pitchFamily="49" charset="-122"/>
              </a:rPr>
              <a:t>停止        重量        议论</a:t>
            </a:r>
            <a:endParaRPr lang="zh-CN" altLang="en-US" sz="4000" b="1" dirty="0">
              <a:solidFill>
                <a:srgbClr val="0000CC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17410" name="图片 159748" descr="4b2c875f8012b367-1a5627a4766eb8cc-3e1e4af7944f8e11eb8123d6d8819ac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7300913" y="5048250"/>
            <a:ext cx="1903412" cy="2016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908050" y="1231265"/>
            <a:ext cx="7623810" cy="32410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80000"/>
              </a:lnSpc>
            </a:pPr>
            <a:r>
              <a:rPr lang="en-US" altLang="zh-CN" sz="3200" b="1">
                <a:solidFill>
                  <a:srgbClr val="C00000"/>
                </a:solidFill>
              </a:rPr>
              <a:t>cáo         chēng  zhòng        yuán          gēn  </a:t>
            </a:r>
            <a:endParaRPr lang="en-US" altLang="zh-CN" sz="3200" b="1">
              <a:solidFill>
                <a:srgbClr val="C00000"/>
              </a:solidFill>
            </a:endParaRPr>
          </a:p>
          <a:p>
            <a:pPr>
              <a:lnSpc>
                <a:spcPct val="80000"/>
              </a:lnSpc>
            </a:pPr>
            <a:endParaRPr lang="en-US" altLang="zh-CN" sz="3200" b="1">
              <a:solidFill>
                <a:srgbClr val="C00000"/>
              </a:solidFill>
            </a:endParaRPr>
          </a:p>
          <a:p>
            <a:pPr>
              <a:lnSpc>
                <a:spcPct val="80000"/>
              </a:lnSpc>
            </a:pPr>
            <a:endParaRPr lang="en-US" altLang="zh-CN" sz="3200" b="1">
              <a:solidFill>
                <a:srgbClr val="C00000"/>
              </a:solidFill>
            </a:endParaRPr>
          </a:p>
          <a:p>
            <a:pPr>
              <a:lnSpc>
                <a:spcPct val="80000"/>
              </a:lnSpc>
            </a:pPr>
            <a:endParaRPr lang="en-US" altLang="zh-CN" sz="3200" b="1">
              <a:solidFill>
                <a:srgbClr val="C00000"/>
              </a:solidFill>
            </a:endParaRPr>
          </a:p>
          <a:p>
            <a:pPr>
              <a:lnSpc>
                <a:spcPct val="80000"/>
              </a:lnSpc>
            </a:pPr>
            <a:r>
              <a:rPr lang="en-US" altLang="zh-CN" sz="3200" b="1">
                <a:solidFill>
                  <a:srgbClr val="C00000"/>
                </a:solidFill>
              </a:rPr>
              <a:t>zhù        chèng  gǎn        kǎn                 xiàn  </a:t>
            </a:r>
            <a:endParaRPr lang="en-US" altLang="zh-CN" sz="3200" b="1">
              <a:solidFill>
                <a:srgbClr val="C00000"/>
              </a:solidFill>
            </a:endParaRPr>
          </a:p>
          <a:p>
            <a:pPr>
              <a:lnSpc>
                <a:spcPct val="80000"/>
              </a:lnSpc>
            </a:pPr>
            <a:endParaRPr lang="en-US" altLang="zh-CN" sz="3200" b="1">
              <a:solidFill>
                <a:srgbClr val="C00000"/>
              </a:solidFill>
            </a:endParaRPr>
          </a:p>
          <a:p>
            <a:pPr>
              <a:lnSpc>
                <a:spcPct val="80000"/>
              </a:lnSpc>
            </a:pPr>
            <a:endParaRPr lang="en-US" altLang="zh-CN" sz="3200" b="1">
              <a:solidFill>
                <a:srgbClr val="C00000"/>
              </a:solidFill>
            </a:endParaRPr>
          </a:p>
          <a:p>
            <a:pPr>
              <a:lnSpc>
                <a:spcPct val="80000"/>
              </a:lnSpc>
            </a:pPr>
            <a:r>
              <a:rPr lang="en-US" altLang="zh-CN" sz="3200" b="1">
                <a:solidFill>
                  <a:srgbClr val="C00000"/>
                </a:solidFill>
              </a:rPr>
              <a:t>     zhǐ     zhòng  liàng     yì  lùn </a:t>
            </a:r>
            <a:endParaRPr lang="en-US" altLang="zh-CN" sz="3200" b="1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25855" y="812800"/>
            <a:ext cx="2121535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solidFill>
                  <a:srgbClr val="0000CC"/>
                </a:solidFill>
              </a:rPr>
              <a:t>一杆大</a:t>
            </a:r>
            <a:r>
              <a:rPr lang="zh-CN" altLang="en-US" sz="4400" b="1">
                <a:solidFill>
                  <a:srgbClr val="C00000"/>
                </a:solidFill>
              </a:rPr>
              <a:t>秤</a:t>
            </a:r>
            <a:endParaRPr lang="zh-CN" altLang="en-US" sz="4400" b="1">
              <a:solidFill>
                <a:srgbClr val="C0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10765" y="461645"/>
            <a:ext cx="944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400" b="1"/>
              <a:t>chèng</a:t>
            </a:r>
            <a:endParaRPr lang="en-US" altLang="zh-CN" sz="2400" b="1"/>
          </a:p>
        </p:txBody>
      </p:sp>
      <p:sp>
        <p:nvSpPr>
          <p:cNvPr id="4" name="矩形 3"/>
          <p:cNvSpPr/>
          <p:nvPr/>
        </p:nvSpPr>
        <p:spPr>
          <a:xfrm>
            <a:off x="3310890" y="528320"/>
            <a:ext cx="1517650" cy="11988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zh-CN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称</a:t>
            </a:r>
            <a:endParaRPr lang="zh-CN" altLang="zh-CN" sz="7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5" name="图片 4" descr="5243fbf2b2119313c60024de64380cd791238d19"/>
          <p:cNvPicPr>
            <a:picLocks noChangeAspect="1"/>
          </p:cNvPicPr>
          <p:nvPr/>
        </p:nvPicPr>
        <p:blipFill>
          <a:blip r:embed="rId1"/>
          <a:srcRect t="8368" b="15942"/>
          <a:stretch>
            <a:fillRect/>
          </a:stretch>
        </p:blipFill>
        <p:spPr>
          <a:xfrm>
            <a:off x="529590" y="4086225"/>
            <a:ext cx="3437255" cy="1951355"/>
          </a:xfrm>
          <a:prstGeom prst="rect">
            <a:avLst/>
          </a:prstGeom>
        </p:spPr>
      </p:pic>
      <p:pic>
        <p:nvPicPr>
          <p:cNvPr id="7" name="图片 6" descr="0070171870-000000000721237945_3"/>
          <p:cNvPicPr>
            <a:picLocks noChangeAspect="1"/>
          </p:cNvPicPr>
          <p:nvPr/>
        </p:nvPicPr>
        <p:blipFill>
          <a:blip r:embed="rId2"/>
          <a:srcRect t="13329" b="16254"/>
          <a:stretch>
            <a:fillRect/>
          </a:stretch>
        </p:blipFill>
        <p:spPr>
          <a:xfrm>
            <a:off x="535940" y="1581150"/>
            <a:ext cx="2844165" cy="2002790"/>
          </a:xfrm>
          <a:prstGeom prst="rect">
            <a:avLst/>
          </a:prstGeom>
        </p:spPr>
      </p:pic>
      <p:pic>
        <p:nvPicPr>
          <p:cNvPr id="8" name="图片 7" descr="tryrt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1955" y="53975"/>
            <a:ext cx="3544570" cy="3673475"/>
          </a:xfrm>
          <a:prstGeom prst="rect">
            <a:avLst/>
          </a:prstGeom>
        </p:spPr>
      </p:pic>
      <p:pic>
        <p:nvPicPr>
          <p:cNvPr id="6" name="图片 5" descr="7422778s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45280" y="1581150"/>
            <a:ext cx="3115945" cy="236220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290955" y="3530600"/>
            <a:ext cx="125539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 b="1">
                <a:solidFill>
                  <a:srgbClr val="C00000"/>
                </a:solidFill>
              </a:rPr>
              <a:t>天平秤</a:t>
            </a:r>
            <a:endParaRPr lang="zh-CN" altLang="en-US" sz="2800" b="1">
              <a:solidFill>
                <a:srgbClr val="C0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584325" y="6049645"/>
            <a:ext cx="8978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 b="1">
                <a:solidFill>
                  <a:srgbClr val="C00000"/>
                </a:solidFill>
              </a:rPr>
              <a:t>地秤</a:t>
            </a:r>
            <a:endParaRPr lang="zh-CN" altLang="en-US" sz="2800" b="1">
              <a:solidFill>
                <a:srgbClr val="C0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053965" y="3823970"/>
            <a:ext cx="140779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>
                <a:solidFill>
                  <a:srgbClr val="C00000"/>
                </a:solidFill>
              </a:rPr>
              <a:t>电子秤</a:t>
            </a:r>
            <a:endParaRPr lang="zh-CN" altLang="en-US" sz="3200" b="1">
              <a:solidFill>
                <a:srgbClr val="C0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576820" y="3988435"/>
            <a:ext cx="110109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zh-CN" sz="3600" b="1">
                <a:solidFill>
                  <a:srgbClr val="C00000"/>
                </a:solidFill>
              </a:rPr>
              <a:t>杆秤</a:t>
            </a:r>
            <a:endParaRPr lang="zh-CN" altLang="zh-CN" sz="3600" b="1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0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Img40350423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9590" y="818515"/>
            <a:ext cx="7272020" cy="4829175"/>
          </a:xfrm>
          <a:prstGeom prst="rect">
            <a:avLst/>
          </a:prstGeom>
        </p:spPr>
      </p:pic>
      <p:sp>
        <p:nvSpPr>
          <p:cNvPr id="3" name="矩形标注 2"/>
          <p:cNvSpPr/>
          <p:nvPr/>
        </p:nvSpPr>
        <p:spPr>
          <a:xfrm>
            <a:off x="5939790" y="1485265"/>
            <a:ext cx="1440180" cy="575945"/>
          </a:xfrm>
          <a:prstGeom prst="wedgeRect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>
                <a:solidFill>
                  <a:srgbClr val="C00000"/>
                </a:solidFill>
              </a:rPr>
              <a:t>秤杆</a:t>
            </a:r>
            <a:endParaRPr lang="zh-CN" altLang="en-US" sz="3600" b="1">
              <a:solidFill>
                <a:srgbClr val="C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579745" y="3645535"/>
            <a:ext cx="2160270" cy="6477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>
                <a:solidFill>
                  <a:srgbClr val="C00000"/>
                </a:solidFill>
              </a:rPr>
              <a:t>一杆大秤</a:t>
            </a:r>
            <a:endParaRPr lang="zh-CN" altLang="en-US" sz="3600" b="1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4995" name="文本占位符 84994"/>
          <p:cNvSpPr/>
          <p:nvPr>
            <p:ph type="body"/>
          </p:nvPr>
        </p:nvSpPr>
        <p:spPr>
          <a:xfrm>
            <a:off x="440690" y="1666875"/>
            <a:ext cx="7545705" cy="149352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2400" dirty="0">
                <a:solidFill>
                  <a:schemeClr val="tx1">
                    <a:lumMod val="10000"/>
                  </a:schemeClr>
                </a:solidFill>
                <a:ea typeface="宋体" panose="02010600030101010101" pitchFamily="2" charset="-122"/>
              </a:rPr>
              <a:t>         </a:t>
            </a:r>
            <a:r>
              <a:rPr lang="zh-CN" altLang="en-US" sz="2400" b="1" dirty="0" smtClean="0">
                <a:solidFill>
                  <a:schemeClr val="tx1">
                    <a:lumMod val="10000"/>
                  </a:schemeClr>
                </a:solidFill>
                <a:latin typeface="宋体" panose="02010600030101010101" pitchFamily="2" charset="-122"/>
                <a:sym typeface="+mn-ea"/>
              </a:rPr>
              <a:t>课</a:t>
            </a:r>
            <a:r>
              <a:rPr lang="zh-CN" altLang="en-US" sz="2400" b="1" dirty="0">
                <a:solidFill>
                  <a:schemeClr val="tx1">
                    <a:lumMod val="10000"/>
                  </a:schemeClr>
                </a:solidFill>
                <a:latin typeface="宋体" panose="02010600030101010101" pitchFamily="2" charset="-122"/>
                <a:sym typeface="+mn-ea"/>
              </a:rPr>
              <a:t>文中是怎样描写这头大象的呢？</a:t>
            </a:r>
            <a:r>
              <a:rPr lang="zh-CN" altLang="en-US" sz="2400" b="1" dirty="0" smtClean="0">
                <a:solidFill>
                  <a:schemeClr val="tx1">
                    <a:lumMod val="10000"/>
                  </a:schemeClr>
                </a:solidFill>
                <a:latin typeface="宋体" panose="02010600030101010101" pitchFamily="2" charset="-122"/>
                <a:sym typeface="+mn-ea"/>
              </a:rPr>
              <a:t>用</a:t>
            </a:r>
            <a:r>
              <a:rPr lang="zh-CN" altLang="en-US" sz="2400" b="1" dirty="0">
                <a:solidFill>
                  <a:schemeClr val="tx1">
                    <a:lumMod val="10000"/>
                  </a:schemeClr>
                </a:solidFill>
                <a:latin typeface="宋体" panose="02010600030101010101" pitchFamily="2" charset="-122"/>
                <a:sym typeface="+mn-ea"/>
              </a:rPr>
              <a:t>“</a:t>
            </a:r>
            <a:r>
              <a:rPr lang="zh-CN" altLang="en-US" sz="2400" b="1" u="sng" dirty="0">
                <a:solidFill>
                  <a:schemeClr val="tx1">
                    <a:lumMod val="10000"/>
                  </a:schemeClr>
                </a:solidFill>
                <a:latin typeface="宋体" panose="02010600030101010101" pitchFamily="2" charset="-122"/>
                <a:sym typeface="+mn-ea"/>
              </a:rPr>
              <a:t>     </a:t>
            </a:r>
            <a:r>
              <a:rPr lang="en-US" sz="2400" b="1" dirty="0">
                <a:solidFill>
                  <a:schemeClr val="tx1">
                    <a:lumMod val="10000"/>
                  </a:schemeClr>
                </a:solidFill>
                <a:latin typeface="宋体" panose="02010600030101010101" pitchFamily="2" charset="-122"/>
                <a:sym typeface="+mn-ea"/>
              </a:rPr>
              <a:t>”</a:t>
            </a:r>
            <a:r>
              <a:rPr lang="zh-CN" altLang="en-US" sz="2400" b="1" dirty="0">
                <a:solidFill>
                  <a:schemeClr val="tx1">
                    <a:lumMod val="10000"/>
                  </a:schemeClr>
                </a:solidFill>
                <a:latin typeface="宋体" panose="02010600030101010101" pitchFamily="2" charset="-122"/>
                <a:sym typeface="+mn-ea"/>
              </a:rPr>
              <a:t>画出文中的句子。</a:t>
            </a:r>
            <a:endParaRPr lang="zh-CN" altLang="en-US" sz="3600" b="1" dirty="0">
              <a:solidFill>
                <a:srgbClr val="0000CC"/>
              </a:solidFill>
              <a:latin typeface="宋体" panose="02010600030101010101" pitchFamily="2" charset="-122"/>
              <a:sym typeface="+mn-ea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0000CC"/>
                </a:solidFill>
                <a:latin typeface="宋体" panose="02010600030101010101" pitchFamily="2" charset="-122"/>
                <a:sym typeface="+mn-ea"/>
              </a:rPr>
              <a:t>    </a:t>
            </a:r>
            <a:r>
              <a:rPr lang="zh-CN" altLang="en-US" sz="3600" b="1" u="sng" dirty="0">
                <a:solidFill>
                  <a:srgbClr val="0000CC"/>
                </a:solidFill>
                <a:ea typeface="宋体" panose="02010600030101010101" pitchFamily="2" charset="-122"/>
              </a:rPr>
              <a:t>大象又高又大，身子</a:t>
            </a:r>
            <a:r>
              <a:rPr lang="zh-CN" altLang="en-US" sz="3600" b="1" u="sng" dirty="0">
                <a:solidFill>
                  <a:srgbClr val="FF0000"/>
                </a:solidFill>
                <a:ea typeface="宋体" panose="02010600030101010101" pitchFamily="2" charset="-122"/>
              </a:rPr>
              <a:t>像</a:t>
            </a:r>
            <a:r>
              <a:rPr lang="zh-CN" altLang="en-US" sz="3600" b="1" u="sng" dirty="0">
                <a:solidFill>
                  <a:srgbClr val="0000CC"/>
                </a:solidFill>
                <a:ea typeface="宋体" panose="02010600030101010101" pitchFamily="2" charset="-122"/>
              </a:rPr>
              <a:t>堵墙，腿</a:t>
            </a:r>
            <a:r>
              <a:rPr lang="zh-CN" altLang="en-US" sz="3600" b="1" u="sng" dirty="0">
                <a:solidFill>
                  <a:srgbClr val="FF0000"/>
                </a:solidFill>
                <a:ea typeface="宋体" panose="02010600030101010101" pitchFamily="2" charset="-122"/>
              </a:rPr>
              <a:t>像</a:t>
            </a:r>
            <a:r>
              <a:rPr lang="zh-CN" altLang="en-US" sz="3600" b="1" u="sng" dirty="0">
                <a:solidFill>
                  <a:srgbClr val="0000CC"/>
                </a:solidFill>
                <a:ea typeface="宋体" panose="02010600030101010101" pitchFamily="2" charset="-122"/>
              </a:rPr>
              <a:t>四根柱子。</a:t>
            </a:r>
            <a:endParaRPr lang="zh-CN" altLang="en-US" sz="3600" b="1" u="sng" dirty="0">
              <a:solidFill>
                <a:srgbClr val="0000CC"/>
              </a:solidFill>
              <a:ea typeface="宋体" panose="02010600030101010101" pitchFamily="2" charset="-122"/>
            </a:endParaRPr>
          </a:p>
        </p:txBody>
      </p:sp>
      <p:pic>
        <p:nvPicPr>
          <p:cNvPr id="23557" name="图片 84999" descr="2011042712323115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51500" y="3595688"/>
            <a:ext cx="3313113" cy="24844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235960" y="778510"/>
            <a:ext cx="201930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600" b="1">
                <a:solidFill>
                  <a:srgbClr val="C00000"/>
                </a:solidFill>
                <a:sym typeface="+mn-ea"/>
              </a:rPr>
              <a:t>一头大象</a:t>
            </a:r>
            <a:endParaRPr lang="zh-CN" altLang="en-US"/>
          </a:p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67435" y="3752215"/>
            <a:ext cx="5564505" cy="1229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2800" b="1" dirty="0">
                <a:solidFill>
                  <a:schemeClr val="bg2"/>
                </a:solidFill>
                <a:sym typeface="+mn-ea"/>
              </a:rPr>
              <a:t>        </a:t>
            </a:r>
            <a:r>
              <a:rPr lang="zh-CN" sz="2800" b="1" dirty="0">
                <a:solidFill>
                  <a:srgbClr val="CC0099"/>
                </a:solidFill>
                <a:sym typeface="+mn-ea"/>
              </a:rPr>
              <a:t>这两个比喻句把大象的高大写的既生动又形象。</a:t>
            </a:r>
            <a:endParaRPr lang="zh-CN" b="1" dirty="0">
              <a:solidFill>
                <a:srgbClr val="CC0099"/>
              </a:solidFill>
            </a:endParaRPr>
          </a:p>
          <a:p>
            <a:endParaRPr lang="zh-CN" altLang="en-US" b="1" dirty="0">
              <a:solidFill>
                <a:srgbClr val="CC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charRg st="0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84995">
                                            <p:txEl>
                                              <p:charRg st="0" end="5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8499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49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49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5" grpId="0" uiExpand="1" build="p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sz="quarter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7" name="内容占位符 6" descr="657"/>
          <p:cNvPicPr>
            <a:picLocks noChangeAspect="1"/>
          </p:cNvPicPr>
          <p:nvPr>
            <p:ph sz="quarter" idx="1"/>
          </p:nvPr>
        </p:nvPicPr>
        <p:blipFill>
          <a:blip r:embed="rId1"/>
          <a:stretch>
            <a:fillRect/>
          </a:stretch>
        </p:blipFill>
        <p:spPr>
          <a:xfrm>
            <a:off x="1960245" y="211455"/>
            <a:ext cx="5516245" cy="3429635"/>
          </a:xfrm>
          <a:prstGeom prst="rect">
            <a:avLst/>
          </a:prstGeom>
        </p:spPr>
      </p:pic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803910" y="3834130"/>
            <a:ext cx="7711440" cy="2414905"/>
          </a:xfrm>
        </p:spPr>
        <p:txBody>
          <a:bodyPr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b="1">
                <a:solidFill>
                  <a:srgbClr val="FF0066"/>
                </a:solidFill>
                <a:latin typeface="Times New Roman" panose="02020603050405020304" pitchFamily="18" charset="0"/>
                <a:sym typeface="+mn-ea"/>
              </a:rPr>
              <a:t>    </a:t>
            </a:r>
            <a:r>
              <a:rPr lang="zh-CN" altLang="en-US" b="1">
                <a:solidFill>
                  <a:srgbClr val="CC0066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大象又高又大，身子像一堵墙，腿像四根柱子，耳朵像</a:t>
            </a:r>
            <a:r>
              <a:rPr lang="zh-CN" altLang="en-US" b="1" u="sng">
                <a:solidFill>
                  <a:srgbClr val="CC0066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          </a:t>
            </a:r>
            <a:r>
              <a:rPr lang="zh-CN" altLang="en-US" b="1">
                <a:solidFill>
                  <a:srgbClr val="CC0066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，鼻子像</a:t>
            </a:r>
            <a:endParaRPr lang="zh-CN" altLang="en-US" b="1" u="sng">
              <a:solidFill>
                <a:srgbClr val="CC0066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b="1" u="sng">
                <a:solidFill>
                  <a:srgbClr val="CC0066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          </a:t>
            </a:r>
            <a:r>
              <a:rPr lang="zh-CN" altLang="en-US" b="1">
                <a:solidFill>
                  <a:srgbClr val="CC0066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，尾巴像</a:t>
            </a:r>
            <a:r>
              <a:rPr lang="zh-CN" altLang="en-US" b="1" u="sng">
                <a:solidFill>
                  <a:srgbClr val="CC0066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             </a:t>
            </a:r>
            <a:r>
              <a:rPr lang="zh-CN" altLang="en-US" b="1">
                <a:solidFill>
                  <a:srgbClr val="CC0066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。</a:t>
            </a:r>
            <a:endParaRPr lang="zh-CN" altLang="en-US" b="1">
              <a:solidFill>
                <a:srgbClr val="CC0066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0" indent="0">
              <a:buNone/>
            </a:pP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541520" y="4327525"/>
            <a:ext cx="222440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>
                <a:solidFill>
                  <a:srgbClr val="002060"/>
                </a:solidFill>
              </a:rPr>
              <a:t>两把大扇子</a:t>
            </a:r>
            <a:endParaRPr lang="zh-CN" altLang="en-US" sz="3200" b="1">
              <a:solidFill>
                <a:srgbClr val="00206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83945" y="4911090"/>
            <a:ext cx="222440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>
                <a:solidFill>
                  <a:srgbClr val="002060"/>
                </a:solidFill>
              </a:rPr>
              <a:t>一个长钩子</a:t>
            </a:r>
            <a:endParaRPr lang="zh-CN" altLang="en-US" sz="3200" b="1">
              <a:solidFill>
                <a:srgbClr val="00206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999355" y="4982845"/>
            <a:ext cx="222440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>
                <a:solidFill>
                  <a:srgbClr val="002060"/>
                </a:solidFill>
              </a:rPr>
              <a:t>一条小辫子</a:t>
            </a:r>
            <a:endParaRPr lang="zh-CN" altLang="en-US" sz="3200" b="1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theme/theme1.xml><?xml version="1.0" encoding="utf-8"?>
<a:theme xmlns:a="http://schemas.openxmlformats.org/drawingml/2006/main" name="MS_CN_BriefOfEduField002-10_edu2[1]">
  <a:themeElements>
    <a:clrScheme name="">
      <a:dk1>
        <a:srgbClr val="EAEAEA"/>
      </a:dk1>
      <a:lt1>
        <a:srgbClr val="6600FF"/>
      </a:lt1>
      <a:dk2>
        <a:srgbClr val="FFCC66"/>
      </a:dk2>
      <a:lt2>
        <a:srgbClr val="200B5B"/>
      </a:lt2>
      <a:accent1>
        <a:srgbClr val="EEB00B"/>
      </a:accent1>
      <a:accent2>
        <a:srgbClr val="6600CC"/>
      </a:accent2>
      <a:accent3>
        <a:srgbClr val="B9AAFF"/>
      </a:accent3>
      <a:accent4>
        <a:srgbClr val="CACACA"/>
      </a:accent4>
      <a:accent5>
        <a:srgbClr val="F5D4AA"/>
      </a:accent5>
      <a:accent6>
        <a:srgbClr val="5B00B7"/>
      </a:accent6>
      <a:hlink>
        <a:srgbClr val="FF33CC"/>
      </a:hlink>
      <a:folHlink>
        <a:srgbClr val="CC99FF"/>
      </a:folHlink>
    </a:clrScheme>
    <a:fontScheme name="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EAEAEA"/>
        </a:dk1>
        <a:lt1>
          <a:srgbClr val="6600FF"/>
        </a:lt1>
        <a:dk2>
          <a:srgbClr val="FFCC66"/>
        </a:dk2>
        <a:lt2>
          <a:srgbClr val="200B5B"/>
        </a:lt2>
        <a:accent1>
          <a:srgbClr val="EEB00B"/>
        </a:accent1>
        <a:accent2>
          <a:srgbClr val="6600CC"/>
        </a:accent2>
        <a:accent3>
          <a:srgbClr val="B9AAFF"/>
        </a:accent3>
        <a:accent4>
          <a:srgbClr val="CACACA"/>
        </a:accent4>
        <a:accent5>
          <a:srgbClr val="F5D4AA"/>
        </a:accent5>
        <a:accent6>
          <a:srgbClr val="5B00B7"/>
        </a:accent6>
        <a:hlink>
          <a:srgbClr val="FF33CC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393939"/>
        </a:dk1>
        <a:lt1>
          <a:srgbClr val="FFFFFF"/>
        </a:lt1>
        <a:dk2>
          <a:srgbClr val="6600CC"/>
        </a:dk2>
        <a:lt2>
          <a:srgbClr val="CCCCFF"/>
        </a:lt2>
        <a:accent1>
          <a:srgbClr val="F9D87E"/>
        </a:accent1>
        <a:accent2>
          <a:srgbClr val="FFCCCC"/>
        </a:accent2>
        <a:accent3>
          <a:srgbClr val="FFFFFF"/>
        </a:accent3>
        <a:accent4>
          <a:srgbClr val="303030"/>
        </a:accent4>
        <a:accent5>
          <a:srgbClr val="FBE8C0"/>
        </a:accent5>
        <a:accent6>
          <a:srgbClr val="E5B7B7"/>
        </a:accent6>
        <a:hlink>
          <a:srgbClr val="FFCC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E1E1E1"/>
        </a:accent5>
        <a:accent6>
          <a:srgbClr val="555555"/>
        </a:accent6>
        <a:hlink>
          <a:srgbClr val="969696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000000"/>
        </a:lt1>
        <a:dk2>
          <a:srgbClr val="FFCC00"/>
        </a:dk2>
        <a:lt2>
          <a:srgbClr val="330000"/>
        </a:lt2>
        <a:accent1>
          <a:srgbClr val="FF9900"/>
        </a:accent1>
        <a:accent2>
          <a:srgbClr val="330099"/>
        </a:accent2>
        <a:accent3>
          <a:srgbClr val="AAAAAA"/>
        </a:accent3>
        <a:accent4>
          <a:srgbClr val="DCDCAF"/>
        </a:accent4>
        <a:accent5>
          <a:srgbClr val="FFCAAA"/>
        </a:accent5>
        <a:accent6>
          <a:srgbClr val="2D0089"/>
        </a:accent6>
        <a:hlink>
          <a:srgbClr val="FF6633"/>
        </a:hlink>
        <a:folHlink>
          <a:srgbClr val="66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DDDDDD"/>
        </a:dk1>
        <a:lt1>
          <a:srgbClr val="996600"/>
        </a:lt1>
        <a:dk2>
          <a:srgbClr val="FFCC66"/>
        </a:dk2>
        <a:lt2>
          <a:srgbClr val="333300"/>
        </a:lt2>
        <a:accent1>
          <a:srgbClr val="EEB00B"/>
        </a:accent1>
        <a:accent2>
          <a:srgbClr val="330099"/>
        </a:accent2>
        <a:accent3>
          <a:srgbClr val="CAB9AA"/>
        </a:accent3>
        <a:accent4>
          <a:srgbClr val="BEBEBE"/>
        </a:accent4>
        <a:accent5>
          <a:srgbClr val="F5D4AA"/>
        </a:accent5>
        <a:accent6>
          <a:srgbClr val="2D0089"/>
        </a:accent6>
        <a:hlink>
          <a:srgbClr val="FF6633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999933"/>
        </a:lt1>
        <a:dk2>
          <a:srgbClr val="FFFF66"/>
        </a:dk2>
        <a:lt2>
          <a:srgbClr val="003300"/>
        </a:lt2>
        <a:accent1>
          <a:srgbClr val="CC9900"/>
        </a:accent1>
        <a:accent2>
          <a:srgbClr val="330099"/>
        </a:accent2>
        <a:accent3>
          <a:srgbClr val="CACAAD"/>
        </a:accent3>
        <a:accent4>
          <a:srgbClr val="DCDCAF"/>
        </a:accent4>
        <a:accent5>
          <a:srgbClr val="E2CAAA"/>
        </a:accent5>
        <a:accent6>
          <a:srgbClr val="2D0089"/>
        </a:accent6>
        <a:hlink>
          <a:srgbClr val="FF9900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MS_CN_BriefOfEduField002-10_edu2[1]</Template>
  <TotalTime>0</TotalTime>
  <Words>1430</Words>
  <Application>WPS 演示</Application>
  <PresentationFormat>在屏幕上显示</PresentationFormat>
  <Paragraphs>158</Paragraphs>
  <Slides>23</Slides>
  <Notes>5</Notes>
  <HiddenSlides>0</HiddenSlides>
  <MMClips>1</MMClips>
  <ScaleCrop>false</ScaleCrop>
  <HeadingPairs>
    <vt:vector size="10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23</vt:i4>
      </vt:variant>
      <vt:variant>
        <vt:lpstr>自定义放映</vt:lpstr>
      </vt:variant>
      <vt:variant>
        <vt:i4>2</vt:i4>
      </vt:variant>
    </vt:vector>
  </HeadingPairs>
  <TitlesOfParts>
    <vt:vector size="41" baseType="lpstr">
      <vt:lpstr>Arial</vt:lpstr>
      <vt:lpstr>宋体</vt:lpstr>
      <vt:lpstr>Wingdings</vt:lpstr>
      <vt:lpstr>Times New Roman</vt:lpstr>
      <vt:lpstr>黑体</vt:lpstr>
      <vt:lpstr>幼圆</vt:lpstr>
      <vt:lpstr>楷体</vt:lpstr>
      <vt:lpstr>微软雅黑</vt:lpstr>
      <vt:lpstr>楷体_GB2312</vt:lpstr>
      <vt:lpstr>Arial Unicode MS</vt:lpstr>
      <vt:lpstr>仿宋_GB2312</vt:lpstr>
      <vt:lpstr>新宋体</vt:lpstr>
      <vt:lpstr>仿宋</vt:lpstr>
      <vt:lpstr>MS_CN_BriefOfEduField002-10_edu2[1]</vt:lpstr>
      <vt:lpstr>默认设计模板</vt:lpstr>
      <vt:lpstr>MS_ClipArt_Gallery.2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děi</vt:lpstr>
      <vt:lpstr>PowerPoint 演示文稿</vt:lpstr>
      <vt:lpstr>PowerPoint 演示文稿</vt:lpstr>
      <vt:lpstr>一共有几句话？曹冲称象分几步？</vt:lpstr>
      <vt:lpstr>PowerPoint 演示文稿</vt:lpstr>
      <vt:lpstr>到画线的地方为止。 </vt:lpstr>
      <vt:lpstr>        然后，称一称船上的石头。 </vt:lpstr>
      <vt:lpstr>PowerPoint 演示文稿</vt:lpstr>
      <vt:lpstr>赶</vt:lpstr>
      <vt:lpstr>PowerPoint 演示文稿</vt:lpstr>
      <vt:lpstr>PowerPoint 演示文稿</vt:lpstr>
      <vt:lpstr>PowerPoint 演示文稿</vt:lpstr>
      <vt:lpstr>PowerPoint 演示文稿</vt:lpstr>
      <vt:lpstr>自定义放映1</vt:lpstr>
      <vt:lpstr>自定义放映2</vt:lpstr>
    </vt:vector>
  </TitlesOfParts>
  <Company>第一课件网www.1kejian.com</Company>
  <LinksUpToDate>false</LinksUpToDate>
  <SharedDoc>false</SharedDoc>
  <HyperlinksChanged>false</HyperlinksChanged>
  <AppVersion>14.0000</AppVersion>
  <Manager>www.xkb1.com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第一课件网www.1kejian.com</dc:title>
  <dc:creator>第一课件网www.1kejian.com</dc:creator>
  <cp:keywords>第一课件网www.1kejian.com</cp:keywords>
  <dc:subject>第一课件网www.1kejian.com</dc:subject>
  <cp:category>第一课件网www.1kejian.com</cp:category>
  <cp:lastModifiedBy>wlw</cp:lastModifiedBy>
  <cp:revision>59</cp:revision>
  <dcterms:created xsi:type="dcterms:W3CDTF">2003-01-10T05:24:00Z</dcterms:created>
  <dcterms:modified xsi:type="dcterms:W3CDTF">2018-09-30T04:53:34Z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2052-10.1.0.7566</vt:lpwstr>
  </property>
</Properties>
</file>