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996600"/>
    <a:srgbClr val="6600CC"/>
    <a:srgbClr val="FF0066"/>
    <a:srgbClr val="0000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49" d="100"/>
          <a:sy n="49" d="100"/>
        </p:scale>
        <p:origin x="96" y="528"/>
      </p:cViewPr>
      <p:guideLst>
        <p:guide orient="horz" pos="23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889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511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3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37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09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048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7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2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52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85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422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F3F65-6B7D-4CEB-BBE8-A929F2DE2C7E}" type="datetimeFigureOut">
              <a:rPr lang="zh-CN" altLang="en-US" smtClean="0"/>
              <a:t>2017/1/5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ED1BC-E1DD-4590-A974-13F4EB65D2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9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10800000" flipV="1">
            <a:off x="3432628" y="2967335"/>
            <a:ext cx="532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   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陶校长的演讲</a:t>
            </a:r>
            <a:endParaRPr lang="zh-CN" alt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5828" y="5239657"/>
            <a:ext cx="48913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楼园小学 吴平</a:t>
            </a:r>
            <a:endParaRPr lang="zh-CN" altLang="en-US" sz="5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143" y="435429"/>
            <a:ext cx="9739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苏教版五年级语文上第一单元</a:t>
            </a:r>
            <a:endParaRPr lang="zh-CN" altLang="en-US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55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37753" y="1313303"/>
            <a:ext cx="85953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algn="just">
              <a:buFont typeface="Wingdings" panose="05000000000000000000" pitchFamily="2" charset="2"/>
              <a:buChar char="u"/>
            </a:pP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学法迁移，自学课文三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至五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自然段。</a:t>
            </a:r>
            <a:endParaRPr lang="en-US" altLang="zh-CN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0"/>
            </a:endParaRPr>
          </a:p>
          <a:p>
            <a:pPr marL="571500" algn="just">
              <a:buFont typeface="Wingdings" panose="05000000000000000000" pitchFamily="2" charset="2"/>
              <a:buChar char="u"/>
            </a:pPr>
            <a:endParaRPr lang="en-US" altLang="zh-CN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0"/>
            </a:endParaRPr>
          </a:p>
          <a:p>
            <a:pPr marL="571500" algn="just">
              <a:buFont typeface="Wingdings" panose="05000000000000000000" pitchFamily="2" charset="2"/>
              <a:buChar char="u"/>
            </a:pPr>
            <a:r>
              <a:rPr lang="en-US" altLang="zh-CN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同桌交流自学效果。</a:t>
            </a:r>
            <a:endParaRPr lang="zh-CN" alt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1749" r="982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1131" y="-768416"/>
            <a:ext cx="3338884" cy="470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539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86" y="495374"/>
            <a:ext cx="1803811" cy="2676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1021" y="2412460"/>
            <a:ext cx="83690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Wingdings" panose="05000000000000000000" pitchFamily="2" charset="2"/>
              <a:buChar char="Ø"/>
            </a:pPr>
            <a:r>
              <a:rPr lang="zh-CN" altLang="en-US" sz="48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自读最后一个自然段，想想这段话主要写了什么？</a:t>
            </a:r>
            <a:endParaRPr lang="en-US" altLang="zh-CN" sz="4800" b="1" dirty="0" smtClean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zh-CN" altLang="en-US" sz="4800" b="1" dirty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</a:t>
            </a:r>
            <a:r>
              <a:rPr lang="zh-CN" altLang="en-US" sz="48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段在文中起什么作用？</a:t>
            </a:r>
            <a:endParaRPr lang="zh-CN" altLang="en-US" sz="4800" b="1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1021" y="495374"/>
            <a:ext cx="3073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读书思考</a:t>
            </a:r>
            <a:endParaRPr lang="zh-CN" altLang="en-US" sz="48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4447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714">
                        <a14:backgroundMark x1="58000" y1="17083" x2="58000" y2="17083"/>
                        <a14:backgroundMark x1="45143" y1="80000" x2="45143" y2="80000"/>
                        <a14:backgroundMark x1="32857" y1="79583" x2="32857" y2="79583"/>
                        <a14:backgroundMark x1="39429" y1="79583" x2="39429" y2="79583"/>
                        <a14:backgroundMark x1="52000" y1="79583" x2="52000" y2="79583"/>
                        <a14:backgroundMark x1="47429" y1="78750" x2="47429" y2="78750"/>
                        <a14:backgroundMark x1="57429" y1="79583" x2="57429" y2="79583"/>
                        <a14:backgroundMark x1="60286" y1="79583" x2="60286" y2="79583"/>
                        <a14:backgroundMark x1="66286" y1="78750" x2="66286" y2="78750"/>
                        <a14:backgroundMark x1="69143" y1="81250" x2="69143" y2="81250"/>
                        <a14:backgroundMark x1="70286" y1="78750" x2="70286" y2="78750"/>
                        <a14:backgroundMark x1="64286" y1="77083" x2="64286" y2="77083"/>
                        <a14:backgroundMark x1="59143" y1="77083" x2="59143" y2="77083"/>
                        <a14:backgroundMark x1="55714" y1="77083" x2="55714" y2="77083"/>
                        <a14:backgroundMark x1="53429" y1="77500" x2="53429" y2="77500"/>
                        <a14:backgroundMark x1="45143" y1="77500" x2="45143" y2="77500"/>
                        <a14:backgroundMark x1="46857" y1="81667" x2="46857" y2="81667"/>
                        <a14:backgroundMark x1="57429" y1="81667" x2="57429" y2="81667"/>
                        <a14:backgroundMark x1="63714" y1="82083" x2="63714" y2="82083"/>
                        <a14:backgroundMark x1="31714" y1="78333" x2="31714" y2="78333"/>
                        <a14:backgroundMark x1="34000" y1="81667" x2="34000" y2="81667"/>
                        <a14:backgroundMark x1="41714" y1="82500" x2="41714" y2="82500"/>
                        <a14:backgroundMark x1="51429" y1="79167" x2="51429" y2="79167"/>
                        <a14:backgroundMark x1="49714" y1="81667" x2="49714" y2="81667"/>
                        <a14:backgroundMark x1="55714" y1="79167" x2="55714" y2="79167"/>
                        <a14:backgroundMark x1="57429" y1="79167" x2="57429" y2="79167"/>
                        <a14:backgroundMark x1="59714" y1="79167" x2="59714" y2="79167"/>
                        <a14:backgroundMark x1="64286" y1="79167" x2="64286" y2="79167"/>
                        <a14:backgroundMark x1="59429" y1="15833" x2="59429" y2="15833"/>
                        <a14:backgroundMark x1="61143" y1="15833" x2="61143" y2="15833"/>
                        <a14:backgroundMark x1="41143" y1="78333" x2="41143" y2="78333"/>
                        <a14:backgroundMark x1="43143" y1="79583" x2="43143" y2="79583"/>
                        <a14:backgroundMark x1="43143" y1="77917" x2="43143" y2="77917"/>
                        <a14:backgroundMark x1="38857" y1="81250" x2="38857" y2="81250"/>
                        <a14:backgroundMark x1="30286" y1="77500" x2="30286" y2="77500"/>
                        <a14:backgroundMark x1="50857" y1="81667" x2="50857" y2="81667"/>
                        <a14:backgroundMark x1="50857" y1="77083" x2="50857" y2="77083"/>
                        <a14:backgroundMark x1="61429" y1="79583" x2="61429" y2="79583"/>
                        <a14:backgroundMark x1="68571" y1="77500" x2="68571" y2="77500"/>
                        <a14:backgroundMark x1="67714" y1="82500" x2="67714" y2="82500"/>
                        <a14:backgroundMark x1="67143" y1="76667" x2="67143" y2="76667"/>
                        <a14:backgroundMark x1="61429" y1="77083" x2="61429" y2="77083"/>
                        <a14:backgroundMark x1="56286" y1="76250" x2="56286" y2="76250"/>
                        <a14:backgroundMark x1="47714" y1="75833" x2="47714" y2="75833"/>
                        <a14:backgroundMark x1="48286" y1="79167" x2="48286" y2="79167"/>
                        <a14:backgroundMark x1="53429" y1="80833" x2="53429" y2="80833"/>
                        <a14:backgroundMark x1="70000" y1="77083" x2="70000" y2="77083"/>
                        <a14:backgroundMark x1="65429" y1="62500" x2="65429" y2="62500"/>
                        <a14:backgroundMark x1="1429" y1="8750" x2="1429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5676" y="-2247089"/>
            <a:ext cx="14727676" cy="91050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45925" y="1927315"/>
            <a:ext cx="93385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再  见</a:t>
            </a:r>
            <a:endParaRPr lang="zh-CN" altLang="en-US" sz="115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68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57713" y="624114"/>
            <a:ext cx="5893627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5400" b="1" dirty="0" smtClean="0">
                <a:ln w="9525">
                  <a:noFill/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千教万教教人求真</a:t>
            </a:r>
            <a:endParaRPr lang="en-US" altLang="zh-CN" sz="5400" b="1" dirty="0" smtClean="0">
              <a:ln w="9525">
                <a:noFill/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b="1" dirty="0" smtClean="0">
                <a:ln w="9525">
                  <a:noFill/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千学万学学做真人</a:t>
            </a:r>
            <a:endParaRPr lang="zh-CN" altLang="en-US" sz="5400" b="1" dirty="0">
              <a:ln w="9525">
                <a:noFill/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60229" y="2169793"/>
            <a:ext cx="3077028" cy="769441"/>
            <a:chOff x="8360229" y="2169793"/>
            <a:chExt cx="3077028" cy="769441"/>
          </a:xfrm>
        </p:grpSpPr>
        <p:sp>
          <p:nvSpPr>
            <p:cNvPr id="10" name="文本框 9"/>
            <p:cNvSpPr txBox="1"/>
            <p:nvPr/>
          </p:nvSpPr>
          <p:spPr>
            <a:xfrm>
              <a:off x="9202057" y="2169793"/>
              <a:ext cx="2235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陶行知</a:t>
              </a:r>
              <a:endParaRPr lang="zh-CN" altLang="en-US" sz="4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8360229" y="2525485"/>
              <a:ext cx="841828" cy="29029"/>
            </a:xfrm>
            <a:prstGeom prst="line">
              <a:avLst/>
            </a:prstGeom>
            <a:ln w="44450">
              <a:solidFill>
                <a:srgbClr val="00B05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217715" y="4159127"/>
            <a:ext cx="117565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陶行知，安徽省徽州歙县人，祖籍绍兴。中国人民教育家、思想家，爱国者。他抱着教育救国的思想，先后创办了晓庄学校和育才学校。毛泽东赞誉他为“伟大的人民教育家”</a:t>
            </a:r>
            <a:endParaRPr lang="zh-CN" alt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4167" l="9268" r="892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89" y="162507"/>
            <a:ext cx="2287066" cy="26775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0" y="3789363"/>
            <a:ext cx="12192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71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43420" y="249524"/>
            <a:ext cx="34891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师生</a:t>
            </a:r>
            <a:r>
              <a:rPr lang="zh-CN" altLang="en-US" sz="6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交流</a:t>
            </a:r>
            <a:endParaRPr lang="zh-CN" altLang="en-US" sz="60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246" y="2964559"/>
            <a:ext cx="10765508" cy="3421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altLang="zh-CN" sz="36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6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陶校长的演讲</a:t>
            </a:r>
            <a:r>
              <a:rPr lang="en-US" altLang="zh-CN" sz="36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36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是一篇演讲稿。演讲稿也叫演讲词，它是在较为隆重的仪式上和某些公众场合发表的讲话文稿。演讲稿具有宣传、鼓 动、教育和欣赏等作用，它可以把演讲者的观点、主张与思想感情传达给听众以及读者，使他们信服并在思想感情上产生共鸣。</a:t>
            </a:r>
            <a:endParaRPr lang="zh-CN" altLang="en-US" sz="36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524"/>
            <a:ext cx="1801906" cy="248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177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7761" y="463002"/>
            <a:ext cx="1056423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60000"/>
              </a:lnSpc>
            </a:pPr>
            <a:endParaRPr lang="en-US" altLang="zh-CN" sz="48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lnSpc>
                <a:spcPct val="160000"/>
              </a:lnSpc>
            </a:pPr>
            <a:r>
              <a:rPr lang="en-US" altLang="zh-CN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1</a:t>
            </a:r>
            <a:r>
              <a:rPr lang="zh-CN" altLang="en-US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、注意读书姿势。</a:t>
            </a:r>
          </a:p>
          <a:p>
            <a:pPr lvl="0">
              <a:lnSpc>
                <a:spcPct val="160000"/>
              </a:lnSpc>
            </a:pPr>
            <a:r>
              <a:rPr lang="zh-CN" altLang="en-US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en-US" altLang="zh-CN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、不添字、不漏字、不读错字。</a:t>
            </a:r>
          </a:p>
          <a:p>
            <a:pPr lvl="0">
              <a:lnSpc>
                <a:spcPct val="160000"/>
              </a:lnSpc>
            </a:pPr>
            <a:r>
              <a:rPr lang="zh-CN" altLang="en-US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en-US" altLang="zh-CN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3</a:t>
            </a:r>
            <a:r>
              <a:rPr lang="zh-CN" altLang="en-US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、把生字生词圈出来多读几遍。</a:t>
            </a:r>
          </a:p>
          <a:p>
            <a:pPr lvl="0">
              <a:lnSpc>
                <a:spcPct val="160000"/>
              </a:lnSpc>
            </a:pPr>
            <a:r>
              <a:rPr lang="zh-CN" altLang="en-US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en-US" altLang="zh-CN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4</a:t>
            </a:r>
            <a:r>
              <a:rPr lang="zh-CN" altLang="en-US" sz="4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、把不理解的地方做上记号。</a:t>
            </a:r>
            <a:endParaRPr lang="zh-CN" altLang="en-US" sz="24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02202" cy="219657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7761" y="463002"/>
            <a:ext cx="37982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hakuyoxingshu7000" panose="02000600000000000000" pitchFamily="2" charset="-122"/>
              </a:rPr>
              <a:t>读书要求：          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hakuyoxingshu7000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250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2248" y="889381"/>
            <a:ext cx="4113752" cy="120032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latin typeface="华文新魏" panose="02010800040101010101" pitchFamily="2" charset="-122"/>
                <a:ea typeface="华文新魏" panose="02010800040101010101" pitchFamily="2" charset="-122"/>
              </a:rPr>
              <a:t>认</a:t>
            </a:r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latin typeface="华文新魏" panose="02010800040101010101" pitchFamily="2" charset="-122"/>
                <a:ea typeface="华文新魏" panose="02010800040101010101" pitchFamily="2" charset="-122"/>
              </a:rPr>
              <a:t>读生字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5" y="499573"/>
            <a:ext cx="1707620" cy="238967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5838" y="3652488"/>
            <a:ext cx="10719881" cy="27872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sz="6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否                 锻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zh-CN" altLang="en-US" sz="6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炼</a:t>
            </a:r>
            <a:endParaRPr lang="en-US" altLang="zh-CN" sz="6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zh-CN" altLang="en-US" sz="6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垒</a:t>
            </a:r>
            <a:r>
              <a:rPr lang="en-US" altLang="zh-CN" sz="6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zh-CN" altLang="en-US" sz="6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需 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zh-CN" altLang="en-US" sz="6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励</a:t>
            </a:r>
            <a:endParaRPr lang="en-US" altLang="zh-CN" sz="6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zh-CN" altLang="en-US" sz="6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鞭</a:t>
            </a:r>
            <a:r>
              <a:rPr lang="en-US" altLang="zh-CN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zh-CN" altLang="en-US" sz="6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策</a:t>
            </a:r>
            <a:endParaRPr lang="en-US" altLang="zh-CN" sz="6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zh-CN" altLang="en-US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3793787" y="2380102"/>
            <a:ext cx="4241260" cy="1290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657600" y="3349193"/>
            <a:ext cx="437744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474723" y="2393004"/>
            <a:ext cx="8754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000" b="1" dirty="0" smtClean="0">
                <a:solidFill>
                  <a:srgbClr val="00206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堡</a:t>
            </a:r>
            <a:endParaRPr lang="en-US" altLang="zh-CN" sz="2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40085" y="3711961"/>
            <a:ext cx="96303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/>
              <a:t>(</a:t>
            </a:r>
            <a:r>
              <a:rPr lang="en-US" altLang="zh-CN" sz="4800" b="1" dirty="0" err="1"/>
              <a:t>fǒ</a:t>
            </a:r>
            <a:r>
              <a:rPr lang="en-US" altLang="zh-CN" sz="4800" b="1" dirty="0"/>
              <a:t>)    </a:t>
            </a:r>
            <a:r>
              <a:rPr lang="en-US" altLang="zh-CN" sz="4800" b="1" dirty="0" smtClean="0"/>
              <a:t>                (</a:t>
            </a:r>
            <a:r>
              <a:rPr lang="en-US" altLang="zh-CN" sz="4800" b="1" dirty="0" err="1"/>
              <a:t>duàn</a:t>
            </a:r>
            <a:r>
              <a:rPr lang="en-US" altLang="zh-CN" sz="4800" b="1" dirty="0"/>
              <a:t>)     </a:t>
            </a:r>
            <a:r>
              <a:rPr lang="en-US" altLang="zh-CN" sz="4800" b="1" dirty="0" smtClean="0"/>
              <a:t>          (</a:t>
            </a:r>
            <a:r>
              <a:rPr lang="en-US" altLang="zh-CN" sz="4800" b="1" dirty="0" err="1"/>
              <a:t>liàn</a:t>
            </a:r>
            <a:r>
              <a:rPr lang="en-US" altLang="zh-CN" sz="4800" b="1" dirty="0"/>
              <a:t>)</a:t>
            </a:r>
            <a:endParaRPr lang="zh-CN" altLang="en-US" sz="48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800665" y="4608678"/>
            <a:ext cx="9697429" cy="7999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b="1" dirty="0" smtClean="0"/>
              <a:t>  (</a:t>
            </a:r>
            <a:r>
              <a:rPr lang="en-US" altLang="zh-CN" sz="5400" b="1" dirty="0" err="1"/>
              <a:t>lěi</a:t>
            </a:r>
            <a:r>
              <a:rPr lang="en-US" altLang="zh-CN" sz="5400" b="1" dirty="0"/>
              <a:t>)    </a:t>
            </a:r>
            <a:r>
              <a:rPr lang="en-US" altLang="zh-CN" sz="5400" b="1" dirty="0" smtClean="0"/>
              <a:t>             (</a:t>
            </a:r>
            <a:r>
              <a:rPr lang="en-US" altLang="zh-CN" sz="5400" b="1" dirty="0" err="1"/>
              <a:t>xū</a:t>
            </a:r>
            <a:r>
              <a:rPr lang="en-US" altLang="zh-CN" sz="5400" b="1" dirty="0"/>
              <a:t>)       </a:t>
            </a:r>
            <a:r>
              <a:rPr lang="en-US" altLang="zh-CN" sz="5400" b="1" dirty="0" smtClean="0"/>
              <a:t>          (</a:t>
            </a:r>
            <a:r>
              <a:rPr lang="en-US" altLang="zh-CN" sz="5400" b="1" dirty="0" err="1"/>
              <a:t>lì</a:t>
            </a:r>
            <a:r>
              <a:rPr lang="en-US" altLang="zh-CN" sz="5400" b="1" dirty="0"/>
              <a:t>)</a:t>
            </a:r>
            <a:endParaRPr lang="zh-CN" altLang="en-US" sz="54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1800665" y="5454628"/>
            <a:ext cx="9697429" cy="7999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b="1" dirty="0"/>
              <a:t>  </a:t>
            </a:r>
            <a:r>
              <a:rPr lang="en-US" altLang="zh-CN" sz="5400" b="1" dirty="0" smtClean="0"/>
              <a:t>(</a:t>
            </a:r>
            <a:r>
              <a:rPr lang="en-US" altLang="zh-CN" sz="5400" b="1" dirty="0" err="1"/>
              <a:t>biān</a:t>
            </a:r>
            <a:r>
              <a:rPr lang="en-US" altLang="zh-CN" sz="5400" b="1" dirty="0"/>
              <a:t>)  </a:t>
            </a:r>
            <a:r>
              <a:rPr lang="en-US" altLang="zh-CN" sz="5400" b="1" dirty="0" smtClean="0"/>
              <a:t>           (</a:t>
            </a:r>
            <a:r>
              <a:rPr lang="en-US" altLang="zh-CN" sz="5400" b="1" dirty="0"/>
              <a:t>c</a:t>
            </a:r>
            <a:r>
              <a:rPr lang="az-Cyrl-AZ" altLang="zh-CN" sz="5400" b="1" dirty="0"/>
              <a:t>ѐ)</a:t>
            </a:r>
            <a:r>
              <a:rPr lang="en-US" altLang="zh-CN" sz="5400" b="1" dirty="0" smtClean="0"/>
              <a:t>        </a:t>
            </a:r>
            <a:endParaRPr lang="zh-CN" altLang="en-US" sz="5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5719864" y="2439053"/>
            <a:ext cx="2315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800" b="1" dirty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en-US" altLang="zh-CN" sz="48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bǎo</a:t>
            </a:r>
            <a:r>
              <a:rPr lang="en-US" altLang="zh-CN" sz="4800" b="1" dirty="0">
                <a:solidFill>
                  <a:srgbClr val="FF0000"/>
                </a:solidFill>
                <a:latin typeface="Calibri" panose="020F0502020204030204" pitchFamily="34" charset="0"/>
              </a:rPr>
              <a:t>)</a:t>
            </a:r>
            <a:endParaRPr lang="en-US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360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uild="allAtOnce"/>
      <p:bldP spid="20" grpId="0"/>
      <p:bldP spid="23" grpId="0"/>
      <p:bldP spid="23" grpId="1"/>
      <p:bldP spid="25" grpId="0"/>
      <p:bldP spid="25" grpId="1"/>
      <p:bldP spid="27" grpId="0"/>
      <p:bldP spid="27" grpId="1"/>
      <p:bldP spid="28" grpId="0"/>
      <p:bldP spid="2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0" r="962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643"/>
            <a:ext cx="2093744" cy="20233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95728" y="348202"/>
            <a:ext cx="4260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词语读说</a:t>
            </a:r>
            <a:endParaRPr lang="zh-CN" alt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6872" y="2217906"/>
            <a:ext cx="106652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否则   锻炼   堡垒　</a:t>
            </a:r>
            <a:r>
              <a:rPr lang="zh-CN" altLang="en-US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源泉</a:t>
            </a:r>
            <a:endParaRPr lang="en-US" altLang="zh-CN" sz="6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值勤</a:t>
            </a:r>
            <a:r>
              <a:rPr lang="zh-CN" alt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　激励   鞭策　</a:t>
            </a:r>
            <a:r>
              <a:rPr lang="zh-CN" altLang="en-US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承担</a:t>
            </a:r>
            <a:endParaRPr lang="en-US" altLang="zh-CN" sz="6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专心致志</a:t>
            </a:r>
            <a:r>
              <a:rPr lang="zh-CN" alt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　坚韧不拔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698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0118" y="2969732"/>
            <a:ext cx="105931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zh-CN" altLang="en-US" sz="44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陶校长主要和同学们谈了哪四个问题？</a:t>
            </a:r>
            <a:endParaRPr lang="en-US" altLang="zh-CN" sz="44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zh-CN" altLang="en-US" sz="44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课文哪几个自然段的构段方式有什么相同之处？</a:t>
            </a:r>
            <a:endParaRPr lang="zh-CN" altLang="en-US" sz="44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2.陶校长的演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10450571" y="519952"/>
            <a:ext cx="609600" cy="609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68388" y="618566"/>
            <a:ext cx="451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边听边思考</a:t>
            </a:r>
            <a:endParaRPr lang="zh-CN" alt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00" y="61043"/>
            <a:ext cx="2110354" cy="254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5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1170" y="3024554"/>
            <a:ext cx="93737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）因为健康是生命之本。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）因为学问是一切前进活力的源泉。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）因为工作的好坏对我们今天和未来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都有很大的影响。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000" b="1" dirty="0">
                <a:solidFill>
                  <a:srgbClr val="66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）因为道德是做人的根本。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71336" y="1969479"/>
            <a:ext cx="6302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他为什么要谈这些问题？</a:t>
            </a:r>
            <a:endParaRPr lang="en-US" altLang="zh-CN" sz="4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8062" y="393902"/>
            <a:ext cx="3727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小组学习</a:t>
            </a:r>
            <a:endParaRPr lang="zh-CN" altLang="en-US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833" l="0" r="995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1" y="0"/>
            <a:ext cx="2319411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269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右箭头 11"/>
          <p:cNvSpPr/>
          <p:nvPr/>
        </p:nvSpPr>
        <p:spPr>
          <a:xfrm>
            <a:off x="5671229" y="1492326"/>
            <a:ext cx="340465" cy="99222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5661499" y="4668247"/>
            <a:ext cx="350195" cy="99222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011694" y="447472"/>
            <a:ext cx="5603132" cy="31517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/>
            <a:r>
              <a:rPr lang="zh-CN" altLang="en-US" sz="4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zh-CN" altLang="en-US" sz="4000" b="1" dirty="0" smtClean="0">
                <a:solidFill>
                  <a:srgbClr val="009900"/>
                </a:solidFill>
              </a:rPr>
              <a:t>因为</a:t>
            </a:r>
            <a:r>
              <a:rPr lang="zh-CN" altLang="en-US" sz="4000" b="1" dirty="0">
                <a:solidFill>
                  <a:srgbClr val="009900"/>
                </a:solidFill>
              </a:rPr>
              <a:t>身体健康是生命之本，有了健康的身体，我们才有本钱去寻求幸福，实现崇高的理想。否则，一切都将是空的。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25188" y="4194862"/>
            <a:ext cx="38651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9900"/>
                </a:solidFill>
              </a:rPr>
              <a:t>先设问</a:t>
            </a:r>
            <a:endParaRPr lang="en-US" altLang="zh-CN" sz="4000" b="1" dirty="0" smtClean="0">
              <a:solidFill>
                <a:srgbClr val="009900"/>
              </a:solidFill>
            </a:endParaRPr>
          </a:p>
          <a:p>
            <a:pPr algn="ctr"/>
            <a:r>
              <a:rPr lang="zh-CN" altLang="en-US" sz="4000" b="1" dirty="0" smtClean="0">
                <a:solidFill>
                  <a:srgbClr val="009900"/>
                </a:solidFill>
              </a:rPr>
              <a:t>再解答</a:t>
            </a:r>
            <a:endParaRPr lang="en-US" altLang="zh-CN" sz="4000" b="1" dirty="0" smtClean="0">
              <a:solidFill>
                <a:srgbClr val="009900"/>
              </a:solidFill>
            </a:endParaRPr>
          </a:p>
          <a:p>
            <a:pPr algn="ctr"/>
            <a:r>
              <a:rPr lang="zh-CN" altLang="en-US" sz="4000" b="1" dirty="0" smtClean="0">
                <a:solidFill>
                  <a:srgbClr val="009900"/>
                </a:solidFill>
              </a:rPr>
              <a:t>最后提出希望</a:t>
            </a:r>
            <a:endParaRPr lang="zh-CN" altLang="en-US" sz="4000" b="1" dirty="0">
              <a:solidFill>
                <a:srgbClr val="0099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18233" y="672768"/>
            <a:ext cx="25826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</a:rPr>
              <a:t>作者为什么要先问身体有没有进步？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811289" y="3887084"/>
            <a:ext cx="27367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</a:rPr>
              <a:t>想一想陶校长是如何和同学们谈健康的？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-207522" y="2484547"/>
            <a:ext cx="3566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合作探究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94" y="82732"/>
            <a:ext cx="2519985" cy="232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785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455</Words>
  <Application>Microsoft Office PowerPoint</Application>
  <PresentationFormat>宽屏</PresentationFormat>
  <Paragraphs>55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hakuyoxingshu7000</vt:lpstr>
      <vt:lpstr>方正舒体</vt:lpstr>
      <vt:lpstr>黑体</vt:lpstr>
      <vt:lpstr>华文行楷</vt:lpstr>
      <vt:lpstr>华文隶书</vt:lpstr>
      <vt:lpstr>华文新魏</vt:lpstr>
      <vt:lpstr>隶书</vt:lpstr>
      <vt:lpstr>宋体</vt:lpstr>
      <vt:lpstr>Arial</vt:lpstr>
      <vt:lpstr>Calibri</vt:lpstr>
      <vt:lpstr>Calibri Light</vt:lpstr>
      <vt:lpstr>Cooper Black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170</cp:revision>
  <dcterms:created xsi:type="dcterms:W3CDTF">2017-01-04T05:11:22Z</dcterms:created>
  <dcterms:modified xsi:type="dcterms:W3CDTF">2017-01-05T13:48:27Z</dcterms:modified>
</cp:coreProperties>
</file>